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media/image11.bin" ContentType="image/png"/>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media/image15.bin" ContentType="image/png"/>
  <Override PartName="/ppt/tags/tag20.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tags/tag21.xml" ContentType="application/vnd.openxmlformats-officedocument.presentationml.tags+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0.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1.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2.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3.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5.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6.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8.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9.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190.xml" ContentType="application/vnd.openxmlformats-officedocument.presentationml.slide+xml"/>
  <Override PartName="/ppt/notesSlides/notesSlide19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15" r:id="rId3"/>
    <p:sldMasterId id="2147483740" r:id="rId4"/>
    <p:sldMasterId id="2147483762" r:id="rId5"/>
    <p:sldMasterId id="2147483766" r:id="rId6"/>
    <p:sldMasterId id="2147483804" r:id="rId7"/>
    <p:sldMasterId id="2147483827" r:id="rId8"/>
    <p:sldMasterId id="2147483837" r:id="rId9"/>
    <p:sldMasterId id="2147483862" r:id="rId10"/>
    <p:sldMasterId id="2147483887" r:id="rId11"/>
    <p:sldMasterId id="2147483912" r:id="rId12"/>
    <p:sldMasterId id="2147483927" r:id="rId13"/>
    <p:sldMasterId id="2147483947" r:id="rId14"/>
    <p:sldMasterId id="2147483962" r:id="rId15"/>
    <p:sldMasterId id="2147483973" r:id="rId16"/>
    <p:sldMasterId id="2147484002" r:id="rId17"/>
    <p:sldMasterId id="2147484022" r:id="rId18"/>
    <p:sldMasterId id="2147484043" r:id="rId19"/>
    <p:sldMasterId id="2147484071" r:id="rId20"/>
  </p:sldMasterIdLst>
  <p:notesMasterIdLst>
    <p:notesMasterId r:id="rId97"/>
  </p:notesMasterIdLst>
  <p:sldIdLst>
    <p:sldId id="847" r:id="rId21"/>
    <p:sldId id="353" r:id="rId22"/>
    <p:sldId id="3089" r:id="rId23"/>
    <p:sldId id="3031" r:id="rId24"/>
    <p:sldId id="3013" r:id="rId25"/>
    <p:sldId id="849" r:id="rId26"/>
    <p:sldId id="850" r:id="rId27"/>
    <p:sldId id="851" r:id="rId28"/>
    <p:sldId id="3086" r:id="rId29"/>
    <p:sldId id="4399" r:id="rId30"/>
    <p:sldId id="863" r:id="rId31"/>
    <p:sldId id="871" r:id="rId32"/>
    <p:sldId id="872" r:id="rId33"/>
    <p:sldId id="660" r:id="rId34"/>
    <p:sldId id="657" r:id="rId35"/>
    <p:sldId id="2773" r:id="rId36"/>
    <p:sldId id="873" r:id="rId37"/>
    <p:sldId id="689" r:id="rId38"/>
    <p:sldId id="4402" r:id="rId39"/>
    <p:sldId id="2790" r:id="rId40"/>
    <p:sldId id="3043" r:id="rId41"/>
    <p:sldId id="1590" r:id="rId42"/>
    <p:sldId id="2784" r:id="rId43"/>
    <p:sldId id="3073" r:id="rId44"/>
    <p:sldId id="3074" r:id="rId45"/>
    <p:sldId id="3075" r:id="rId46"/>
    <p:sldId id="3063" r:id="rId47"/>
    <p:sldId id="877" r:id="rId48"/>
    <p:sldId id="841" r:id="rId49"/>
    <p:sldId id="869" r:id="rId50"/>
    <p:sldId id="745" r:id="rId51"/>
    <p:sldId id="3085" r:id="rId52"/>
    <p:sldId id="2805" r:id="rId53"/>
    <p:sldId id="3048" r:id="rId54"/>
    <p:sldId id="3044" r:id="rId55"/>
    <p:sldId id="3047" r:id="rId56"/>
    <p:sldId id="716" r:id="rId57"/>
    <p:sldId id="722" r:id="rId58"/>
    <p:sldId id="3076" r:id="rId59"/>
    <p:sldId id="489" r:id="rId60"/>
    <p:sldId id="289" r:id="rId61"/>
    <p:sldId id="2804" r:id="rId62"/>
    <p:sldId id="2998" r:id="rId63"/>
    <p:sldId id="2993" r:id="rId64"/>
    <p:sldId id="3004" r:id="rId65"/>
    <p:sldId id="3088" r:id="rId66"/>
    <p:sldId id="4400" r:id="rId67"/>
    <p:sldId id="2997" r:id="rId68"/>
    <p:sldId id="1591" r:id="rId69"/>
    <p:sldId id="3006" r:id="rId70"/>
    <p:sldId id="4401" r:id="rId71"/>
    <p:sldId id="2992" r:id="rId72"/>
    <p:sldId id="878" r:id="rId73"/>
    <p:sldId id="2811" r:id="rId74"/>
    <p:sldId id="3007" r:id="rId75"/>
    <p:sldId id="2810" r:id="rId76"/>
    <p:sldId id="3053" r:id="rId77"/>
    <p:sldId id="870" r:id="rId78"/>
    <p:sldId id="2779" r:id="rId79"/>
    <p:sldId id="2995" r:id="rId80"/>
    <p:sldId id="3032" r:id="rId81"/>
    <p:sldId id="3030" r:id="rId82"/>
    <p:sldId id="853" r:id="rId83"/>
    <p:sldId id="3014" r:id="rId84"/>
    <p:sldId id="3039" r:id="rId85"/>
    <p:sldId id="589" r:id="rId86"/>
    <p:sldId id="590" r:id="rId87"/>
    <p:sldId id="256" r:id="rId88"/>
    <p:sldId id="327" r:id="rId89"/>
    <p:sldId id="272" r:id="rId90"/>
    <p:sldId id="265" r:id="rId91"/>
    <p:sldId id="2777" r:id="rId92"/>
    <p:sldId id="2775" r:id="rId93"/>
    <p:sldId id="309" r:id="rId94"/>
    <p:sldId id="310" r:id="rId95"/>
    <p:sldId id="2776"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AD749-3E4E-4348-AD16-C00036D931B7}">
          <p14:sldIdLst>
            <p14:sldId id="847"/>
            <p14:sldId id="353"/>
            <p14:sldId id="3089"/>
            <p14:sldId id="3031"/>
            <p14:sldId id="3013"/>
          </p14:sldIdLst>
        </p14:section>
        <p14:section name="Cybersecurity Landscape" id="{12FCD139-E38D-4508-A6F9-400FA10BFE45}">
          <p14:sldIdLst>
            <p14:sldId id="849"/>
            <p14:sldId id="850"/>
          </p14:sldIdLst>
        </p14:section>
        <p14:section name="CISO Imperatives" id="{DBEB5F5A-EDA2-49BD-A3DE-7D26D27BBBBD}">
          <p14:sldIdLst>
            <p14:sldId id="851"/>
            <p14:sldId id="3086"/>
            <p14:sldId id="4399"/>
            <p14:sldId id="863"/>
            <p14:sldId id="871"/>
            <p14:sldId id="872"/>
          </p14:sldIdLst>
        </p14:section>
        <p14:section name="Microsoft Approach" id="{1F0AA23F-9D47-4C2F-A7A2-D9948FEA6C6F}">
          <p14:sldIdLst>
            <p14:sldId id="660"/>
            <p14:sldId id="657"/>
            <p14:sldId id="2773"/>
            <p14:sldId id="873"/>
          </p14:sldIdLst>
        </p14:section>
        <p14:section name="4 Strategies" id="{EC0AB4C9-8894-4A10-ACDD-700AB8FCD2AD}">
          <p14:sldIdLst>
            <p14:sldId id="689"/>
          </p14:sldIdLst>
        </p14:section>
        <p14:section name="Reference Architecture (Build)" id="{CC3F4995-7195-4327-8A28-1281D8C383AF}">
          <p14:sldIdLst>
            <p14:sldId id="4402"/>
          </p14:sldIdLst>
        </p14:section>
        <p14:section name="Reference Architecture" id="{B76BD95B-89AF-4ECB-A6C9-D25085D5D5D7}">
          <p14:sldIdLst>
            <p14:sldId id="2790"/>
          </p14:sldIdLst>
        </p14:section>
        <p14:section name="Technical Capabilities" id="{13FFE33F-C291-41C0-A160-038628C0D4C4}">
          <p14:sldIdLst>
            <p14:sldId id="3043"/>
            <p14:sldId id="1590"/>
            <p14:sldId id="2784"/>
            <p14:sldId id="3073"/>
            <p14:sldId id="3074"/>
            <p14:sldId id="3075"/>
            <p14:sldId id="3063"/>
          </p14:sldIdLst>
        </p14:section>
        <p14:section name="Next Steps" id="{0DE457D7-AD27-4BE8-847E-AB6068C451E6}">
          <p14:sldIdLst>
            <p14:sldId id="877"/>
            <p14:sldId id="841"/>
            <p14:sldId id="869"/>
            <p14:sldId id="745"/>
          </p14:sldIdLst>
        </p14:section>
        <p14:section name="Resiliency" id="{8F9C18CF-BA9C-4205-87A2-95C9F18A0AE9}">
          <p14:sldIdLst>
            <p14:sldId id="3085"/>
            <p14:sldId id="2805"/>
            <p14:sldId id="3048"/>
            <p14:sldId id="3044"/>
            <p14:sldId id="3047"/>
            <p14:sldId id="716"/>
            <p14:sldId id="722"/>
            <p14:sldId id="3076"/>
            <p14:sldId id="489"/>
            <p14:sldId id="289"/>
            <p14:sldId id="2804"/>
            <p14:sldId id="2998"/>
            <p14:sldId id="2993"/>
            <p14:sldId id="3004"/>
            <p14:sldId id="3088"/>
            <p14:sldId id="4400"/>
            <p14:sldId id="2997"/>
            <p14:sldId id="1591"/>
            <p14:sldId id="3006"/>
            <p14:sldId id="4401"/>
            <p14:sldId id="2992"/>
            <p14:sldId id="878"/>
            <p14:sldId id="2811"/>
            <p14:sldId id="3007"/>
            <p14:sldId id="2810"/>
            <p14:sldId id="3053"/>
          </p14:sldIdLst>
        </p14:section>
        <p14:section name="References" id="{899F09A8-72BA-448C-8EB0-C06BDF20E513}">
          <p14:sldIdLst>
            <p14:sldId id="870"/>
            <p14:sldId id="2779"/>
            <p14:sldId id="2995"/>
          </p14:sldIdLst>
        </p14:section>
        <p14:section name="Cloud security and Trust" id="{C2771025-F197-4C75-AFA7-F45B393C4384}">
          <p14:sldIdLst>
            <p14:sldId id="3032"/>
            <p14:sldId id="3030"/>
            <p14:sldId id="853"/>
          </p14:sldIdLst>
        </p14:section>
        <p14:section name="Critical Security Hygiene" id="{3B59B7EE-442E-4B14-B05D-41AC5496A80F}">
          <p14:sldIdLst>
            <p14:sldId id="3014"/>
            <p14:sldId id="3039"/>
          </p14:sldIdLst>
        </p14:section>
        <p14:section name="Platform Mitigations" id="{54C03B77-19AC-4805-81EC-6666826F727F}">
          <p14:sldIdLst>
            <p14:sldId id="589"/>
            <p14:sldId id="590"/>
          </p14:sldIdLst>
        </p14:section>
        <p14:section name="Critical Hygiene Workgroup" id="{75687E4E-A300-41A3-98B2-BDF7DFE7F0B9}">
          <p14:sldIdLst>
            <p14:sldId id="256"/>
            <p14:sldId id="327"/>
            <p14:sldId id="272"/>
            <p14:sldId id="265"/>
            <p14:sldId id="2777"/>
            <p14:sldId id="2775"/>
            <p14:sldId id="309"/>
            <p14:sldId id="310"/>
            <p14:sldId id="27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Lisa Lee (ENTERPRISE CYBERSECURITY GROUP)" initials="LL(CG" lastIdx="2" clrIdx="6">
    <p:extLst>
      <p:ext uri="{19B8F6BF-5375-455C-9EA6-DF929625EA0E}">
        <p15:presenceInfo xmlns:p15="http://schemas.microsoft.com/office/powerpoint/2012/main" userId="S::lislee@microsoft.com::27008d4a-efca-41b2-9e93-da6427b4dbf2" providerId="AD"/>
      </p:ext>
    </p:extLst>
  </p:cmAuthor>
  <p:cmAuthor id="1" name="Watts" initials="W" lastIdx="12" clrIdx="0">
    <p:extLst>
      <p:ext uri="{19B8F6BF-5375-455C-9EA6-DF929625EA0E}">
        <p15:presenceInfo xmlns:p15="http://schemas.microsoft.com/office/powerpoint/2012/main" userId="Watts" providerId="None"/>
      </p:ext>
    </p:extLst>
  </p:cmAuthor>
  <p:cmAuthor id="2" name="Carrie Pogorelc" initials="CP" lastIdx="68" clrIdx="1">
    <p:extLst>
      <p:ext uri="{19B8F6BF-5375-455C-9EA6-DF929625EA0E}">
        <p15:presenceInfo xmlns:p15="http://schemas.microsoft.com/office/powerpoint/2012/main" userId="S-1-5-21-3498805899-2376028649-3634713762-1001" providerId="AD"/>
      </p:ext>
    </p:extLst>
  </p:cmAuthor>
  <p:cmAuthor id="3" name="Seema Kathuria" initials="SK" lastIdx="1" clrIdx="2">
    <p:extLst>
      <p:ext uri="{19B8F6BF-5375-455C-9EA6-DF929625EA0E}">
        <p15:presenceInfo xmlns:p15="http://schemas.microsoft.com/office/powerpoint/2012/main" userId="S::sekathur@microsoft.com::0a6191db-3f9f-48b4-8847-49ac2f3af421" providerId="AD"/>
      </p:ext>
    </p:extLst>
  </p:cmAuthor>
  <p:cmAuthor id="4" name="Kelly Miller" initials="KM" lastIdx="64" clrIdx="3">
    <p:extLst>
      <p:ext uri="{19B8F6BF-5375-455C-9EA6-DF929625EA0E}">
        <p15:presenceInfo xmlns:p15="http://schemas.microsoft.com/office/powerpoint/2012/main" userId="S-1-12-1-4193105446-1122979786-2352535212-2686092986" providerId="AD"/>
      </p:ext>
    </p:extLst>
  </p:cmAuthor>
  <p:cmAuthor id="5" name="Kristen Stapleton-Paff" initials="KS" lastIdx="5" clrIdx="4">
    <p:extLst>
      <p:ext uri="{19B8F6BF-5375-455C-9EA6-DF929625EA0E}">
        <p15:presenceInfo xmlns:p15="http://schemas.microsoft.com/office/powerpoint/2012/main" userId="48b75182ae3f0c49" providerId="Windows Live"/>
      </p:ext>
    </p:extLst>
  </p:cmAuthor>
  <p:cmAuthor id="6" name="Mark Simos" initials="MS" lastIdx="2" clrIdx="5">
    <p:extLst>
      <p:ext uri="{19B8F6BF-5375-455C-9EA6-DF929625EA0E}">
        <p15:presenceInfo xmlns:p15="http://schemas.microsoft.com/office/powerpoint/2012/main" userId="S::mas@microsoft.com::c67dffaa-54a4-4aef-b866-523fd9eef5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5050"/>
    <a:srgbClr val="A6A6A6"/>
    <a:srgbClr val="0078D4"/>
    <a:srgbClr val="EAEAEA"/>
    <a:srgbClr val="FFFFFF"/>
    <a:srgbClr val="107C10"/>
    <a:srgbClr val="2E9A3D"/>
    <a:srgbClr val="74D582"/>
    <a:srgbClr val="02C4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BB4284-424D-4512-A9F8-E734B3FD0443}" v="199" dt="2019-02-27T01:07:34.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280" autoAdjust="0"/>
  </p:normalViewPr>
  <p:slideViewPr>
    <p:cSldViewPr snapToGrid="0">
      <p:cViewPr varScale="1">
        <p:scale>
          <a:sx n="71" d="100"/>
          <a:sy n="71" d="100"/>
        </p:scale>
        <p:origin x="21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microsoft.com/office/2016/11/relationships/changesInfo" Target="changesInfos/changesInfo1.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notesMaster" Target="notesMasters/notesMaster1.xml"/><Relationship Id="rId104"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commentAuthors" Target="commentAuthors.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imos" userId="c67dffaa-54a4-4aef-b866-523fd9eef58d" providerId="ADAL" clId="{CA6478BD-E7FB-4CBE-B1CD-EA7D38773077}"/>
    <pc:docChg chg="undo redo custSel addSld delSld modSld sldOrd modSection">
      <pc:chgData name="Mark Simos" userId="c67dffaa-54a4-4aef-b866-523fd9eef58d" providerId="ADAL" clId="{CA6478BD-E7FB-4CBE-B1CD-EA7D38773077}" dt="2018-09-14T18:52:47.632" v="24413" actId="20577"/>
      <pc:docMkLst>
        <pc:docMk/>
      </pc:docMkLst>
      <pc:sldChg chg="addSp modSp">
        <pc:chgData name="Mark Simos" userId="c67dffaa-54a4-4aef-b866-523fd9eef58d" providerId="ADAL" clId="{CA6478BD-E7FB-4CBE-B1CD-EA7D38773077}" dt="2018-08-27T13:39:50.731" v="24320" actId="1076"/>
        <pc:sldMkLst>
          <pc:docMk/>
          <pc:sldMk cId="99250038" sldId="328"/>
        </pc:sldMkLst>
        <pc:spChg chg="add mod">
          <ac:chgData name="Mark Simos" userId="c67dffaa-54a4-4aef-b866-523fd9eef58d" providerId="ADAL" clId="{CA6478BD-E7FB-4CBE-B1CD-EA7D38773077}" dt="2018-08-27T13:39:50.731" v="24320" actId="1076"/>
          <ac:spMkLst>
            <pc:docMk/>
            <pc:sldMk cId="99250038" sldId="328"/>
            <ac:spMk id="286" creationId="{162E0696-3912-461B-82D8-F6564B050B67}"/>
          </ac:spMkLst>
        </pc:spChg>
        <pc:spChg chg="mod">
          <ac:chgData name="Mark Simos" userId="c67dffaa-54a4-4aef-b866-523fd9eef58d" providerId="ADAL" clId="{CA6478BD-E7FB-4CBE-B1CD-EA7D38773077}" dt="2018-08-27T13:39:44.044" v="24319" actId="13926"/>
          <ac:spMkLst>
            <pc:docMk/>
            <pc:sldMk cId="99250038" sldId="328"/>
            <ac:spMk id="763" creationId="{9CE40EA7-E131-4E1D-89DA-7051BC6A7C62}"/>
          </ac:spMkLst>
        </pc:spChg>
        <pc:spChg chg="mod">
          <ac:chgData name="Mark Simos" userId="c67dffaa-54a4-4aef-b866-523fd9eef58d" providerId="ADAL" clId="{CA6478BD-E7FB-4CBE-B1CD-EA7D38773077}" dt="2018-08-27T13:39:44.044" v="24319" actId="13926"/>
          <ac:spMkLst>
            <pc:docMk/>
            <pc:sldMk cId="99250038" sldId="328"/>
            <ac:spMk id="822" creationId="{2FEDE1CA-B452-49A1-AE22-639BD3CC4125}"/>
          </ac:spMkLst>
        </pc:spChg>
      </pc:sldChg>
      <pc:sldChg chg="addSp">
        <pc:chgData name="Mark Simos" userId="c67dffaa-54a4-4aef-b866-523fd9eef58d" providerId="ADAL" clId="{CA6478BD-E7FB-4CBE-B1CD-EA7D38773077}" dt="2018-08-17T21:58:35.102" v="15993"/>
        <pc:sldMkLst>
          <pc:docMk/>
          <pc:sldMk cId="1627129879" sldId="329"/>
        </pc:sldMkLst>
        <pc:spChg chg="add">
          <ac:chgData name="Mark Simos" userId="c67dffaa-54a4-4aef-b866-523fd9eef58d" providerId="ADAL" clId="{CA6478BD-E7FB-4CBE-B1CD-EA7D38773077}" dt="2018-08-17T21:58:35.102" v="15993"/>
          <ac:spMkLst>
            <pc:docMk/>
            <pc:sldMk cId="1627129879" sldId="329"/>
            <ac:spMk id="29" creationId="{931B54C2-9910-46F8-8D66-93501E99BD67}"/>
          </ac:spMkLst>
        </pc:spChg>
      </pc:sldChg>
      <pc:sldChg chg="addSp modAnim modNotesTx">
        <pc:chgData name="Mark Simos" userId="c67dffaa-54a4-4aef-b866-523fd9eef58d" providerId="ADAL" clId="{CA6478BD-E7FB-4CBE-B1CD-EA7D38773077}" dt="2018-09-06T19:29:41.952" v="24399"/>
        <pc:sldMkLst>
          <pc:docMk/>
          <pc:sldMk cId="2659021473" sldId="489"/>
        </pc:sldMkLst>
        <pc:spChg chg="add">
          <ac:chgData name="Mark Simos" userId="c67dffaa-54a4-4aef-b866-523fd9eef58d" providerId="ADAL" clId="{CA6478BD-E7FB-4CBE-B1CD-EA7D38773077}" dt="2018-09-06T19:29:41.952" v="24399"/>
          <ac:spMkLst>
            <pc:docMk/>
            <pc:sldMk cId="2659021473" sldId="489"/>
            <ac:spMk id="20" creationId="{3BA02C74-1082-4435-83EB-6B064FBFD4F7}"/>
          </ac:spMkLst>
        </pc:spChg>
      </pc:sldChg>
      <pc:sldChg chg="addSp">
        <pc:chgData name="Mark Simos" userId="c67dffaa-54a4-4aef-b866-523fd9eef58d" providerId="ADAL" clId="{CA6478BD-E7FB-4CBE-B1CD-EA7D38773077}" dt="2018-08-17T21:57:22.850" v="15984"/>
        <pc:sldMkLst>
          <pc:docMk/>
          <pc:sldMk cId="2034498617" sldId="644"/>
        </pc:sldMkLst>
        <pc:spChg chg="add">
          <ac:chgData name="Mark Simos" userId="c67dffaa-54a4-4aef-b866-523fd9eef58d" providerId="ADAL" clId="{CA6478BD-E7FB-4CBE-B1CD-EA7D38773077}" dt="2018-08-17T21:57:22.850" v="15984"/>
          <ac:spMkLst>
            <pc:docMk/>
            <pc:sldMk cId="2034498617" sldId="644"/>
            <ac:spMk id="27" creationId="{E4DAAEEA-E373-491A-8D66-ED582C74B535}"/>
          </ac:spMkLst>
        </pc:spChg>
      </pc:sldChg>
      <pc:sldChg chg="modNotesTx">
        <pc:chgData name="Mark Simos" userId="c67dffaa-54a4-4aef-b866-523fd9eef58d" providerId="ADAL" clId="{CA6478BD-E7FB-4CBE-B1CD-EA7D38773077}" dt="2018-08-17T19:15:00.041" v="3851" actId="113"/>
        <pc:sldMkLst>
          <pc:docMk/>
          <pc:sldMk cId="3138231827" sldId="689"/>
        </pc:sldMkLst>
      </pc:sldChg>
      <pc:sldChg chg="modTransition modNotesTx">
        <pc:chgData name="Mark Simos" userId="c67dffaa-54a4-4aef-b866-523fd9eef58d" providerId="ADAL" clId="{CA6478BD-E7FB-4CBE-B1CD-EA7D38773077}" dt="2018-08-29T23:51:16.749" v="24398"/>
        <pc:sldMkLst>
          <pc:docMk/>
          <pc:sldMk cId="1476372173" sldId="716"/>
        </pc:sldMkLst>
      </pc:sldChg>
      <pc:sldChg chg="modTransition modNotesTx">
        <pc:chgData name="Mark Simos" userId="c67dffaa-54a4-4aef-b866-523fd9eef58d" providerId="ADAL" clId="{CA6478BD-E7FB-4CBE-B1CD-EA7D38773077}" dt="2018-08-29T23:51:16.749" v="24398"/>
        <pc:sldMkLst>
          <pc:docMk/>
          <pc:sldMk cId="2046487914" sldId="722"/>
        </pc:sldMkLst>
      </pc:sldChg>
      <pc:sldChg chg="modSp modNotesTx">
        <pc:chgData name="Mark Simos" userId="c67dffaa-54a4-4aef-b866-523fd9eef58d" providerId="ADAL" clId="{CA6478BD-E7FB-4CBE-B1CD-EA7D38773077}" dt="2018-08-17T20:37:08.185" v="6657" actId="20577"/>
        <pc:sldMkLst>
          <pc:docMk/>
          <pc:sldMk cId="344705816" sldId="841"/>
        </pc:sldMkLst>
        <pc:spChg chg="mod">
          <ac:chgData name="Mark Simos" userId="c67dffaa-54a4-4aef-b866-523fd9eef58d" providerId="ADAL" clId="{CA6478BD-E7FB-4CBE-B1CD-EA7D38773077}" dt="2018-08-17T20:36:38.434" v="6571" actId="20577"/>
          <ac:spMkLst>
            <pc:docMk/>
            <pc:sldMk cId="344705816" sldId="841"/>
            <ac:spMk id="6" creationId="{CBCE0D68-8FD9-49C4-90D3-6AAE5EBC321A}"/>
          </ac:spMkLst>
        </pc:spChg>
      </pc:sldChg>
      <pc:sldChg chg="modSp add del modTransition">
        <pc:chgData name="Mark Simos" userId="c67dffaa-54a4-4aef-b866-523fd9eef58d" providerId="ADAL" clId="{CA6478BD-E7FB-4CBE-B1CD-EA7D38773077}" dt="2018-09-12T00:56:11.571" v="24401" actId="20577"/>
        <pc:sldMkLst>
          <pc:docMk/>
          <pc:sldMk cId="3058806322" sldId="847"/>
        </pc:sldMkLst>
        <pc:spChg chg="mod">
          <ac:chgData name="Mark Simos" userId="c67dffaa-54a4-4aef-b866-523fd9eef58d" providerId="ADAL" clId="{CA6478BD-E7FB-4CBE-B1CD-EA7D38773077}" dt="2018-08-28T22:56:52.277" v="24389"/>
          <ac:spMkLst>
            <pc:docMk/>
            <pc:sldMk cId="3058806322" sldId="847"/>
            <ac:spMk id="4" creationId="{00000000-0000-0000-0000-000000000000}"/>
          </ac:spMkLst>
        </pc:spChg>
        <pc:spChg chg="mod">
          <ac:chgData name="Mark Simos" userId="c67dffaa-54a4-4aef-b866-523fd9eef58d" providerId="ADAL" clId="{CA6478BD-E7FB-4CBE-B1CD-EA7D38773077}" dt="2018-09-12T00:56:11.571" v="24401" actId="20577"/>
          <ac:spMkLst>
            <pc:docMk/>
            <pc:sldMk cId="3058806322" sldId="847"/>
            <ac:spMk id="5" creationId="{00000000-0000-0000-0000-000000000000}"/>
          </ac:spMkLst>
        </pc:spChg>
      </pc:sldChg>
      <pc:sldChg chg="modNotesTx">
        <pc:chgData name="Mark Simos" userId="c67dffaa-54a4-4aef-b866-523fd9eef58d" providerId="ADAL" clId="{CA6478BD-E7FB-4CBE-B1CD-EA7D38773077}" dt="2018-08-19T22:16:13.649" v="16516" actId="20577"/>
        <pc:sldMkLst>
          <pc:docMk/>
          <pc:sldMk cId="1810797570" sldId="850"/>
        </pc:sldMkLst>
      </pc:sldChg>
      <pc:sldChg chg="modNotesTx">
        <pc:chgData name="Mark Simos" userId="c67dffaa-54a4-4aef-b866-523fd9eef58d" providerId="ADAL" clId="{CA6478BD-E7FB-4CBE-B1CD-EA7D38773077}" dt="2018-08-17T19:01:19.290" v="2730" actId="20577"/>
        <pc:sldMkLst>
          <pc:docMk/>
          <pc:sldMk cId="820759291" sldId="851"/>
        </pc:sldMkLst>
      </pc:sldChg>
      <pc:sldChg chg="addSp">
        <pc:chgData name="Mark Simos" userId="c67dffaa-54a4-4aef-b866-523fd9eef58d" providerId="ADAL" clId="{CA6478BD-E7FB-4CBE-B1CD-EA7D38773077}" dt="2018-08-17T21:57:48.051" v="15989"/>
        <pc:sldMkLst>
          <pc:docMk/>
          <pc:sldMk cId="835398581" sldId="853"/>
        </pc:sldMkLst>
        <pc:spChg chg="add">
          <ac:chgData name="Mark Simos" userId="c67dffaa-54a4-4aef-b866-523fd9eef58d" providerId="ADAL" clId="{CA6478BD-E7FB-4CBE-B1CD-EA7D38773077}" dt="2018-08-17T21:57:48.051" v="15989"/>
          <ac:spMkLst>
            <pc:docMk/>
            <pc:sldMk cId="835398581" sldId="853"/>
            <ac:spMk id="5" creationId="{8EABD433-1178-421B-A808-6AABC3539084}"/>
          </ac:spMkLst>
        </pc:spChg>
      </pc:sldChg>
      <pc:sldChg chg="modSp modNotesTx">
        <pc:chgData name="Mark Simos" userId="c67dffaa-54a4-4aef-b866-523fd9eef58d" providerId="ADAL" clId="{CA6478BD-E7FB-4CBE-B1CD-EA7D38773077}" dt="2018-08-20T14:20:44.246" v="24314" actId="20577"/>
        <pc:sldMkLst>
          <pc:docMk/>
          <pc:sldMk cId="126692851" sldId="863"/>
        </pc:sldMkLst>
        <pc:spChg chg="mod">
          <ac:chgData name="Mark Simos" userId="c67dffaa-54a4-4aef-b866-523fd9eef58d" providerId="ADAL" clId="{CA6478BD-E7FB-4CBE-B1CD-EA7D38773077}" dt="2018-08-20T14:13:42.464" v="24297" actId="20577"/>
          <ac:spMkLst>
            <pc:docMk/>
            <pc:sldMk cId="126692851" sldId="863"/>
            <ac:spMk id="93" creationId="{EC13A5A2-C518-46D9-BEE0-EAFA9BDE6BE4}"/>
          </ac:spMkLst>
        </pc:spChg>
        <pc:spChg chg="mod">
          <ac:chgData name="Mark Simos" userId="c67dffaa-54a4-4aef-b866-523fd9eef58d" providerId="ADAL" clId="{CA6478BD-E7FB-4CBE-B1CD-EA7D38773077}" dt="2018-08-20T14:20:44.246" v="24314" actId="20577"/>
          <ac:spMkLst>
            <pc:docMk/>
            <pc:sldMk cId="126692851" sldId="863"/>
            <ac:spMk id="94" creationId="{D421F701-55F7-4515-AB45-BBD8F65911E0}"/>
          </ac:spMkLst>
        </pc:spChg>
      </pc:sldChg>
      <pc:sldChg chg="modNotesTx">
        <pc:chgData name="Mark Simos" userId="c67dffaa-54a4-4aef-b866-523fd9eef58d" providerId="ADAL" clId="{CA6478BD-E7FB-4CBE-B1CD-EA7D38773077}" dt="2018-08-19T22:31:42.838" v="17386" actId="20577"/>
        <pc:sldMkLst>
          <pc:docMk/>
          <pc:sldMk cId="919690551" sldId="877"/>
        </pc:sldMkLst>
      </pc:sldChg>
      <pc:sldChg chg="modNotesTx">
        <pc:chgData name="Mark Simos" userId="c67dffaa-54a4-4aef-b866-523fd9eef58d" providerId="ADAL" clId="{CA6478BD-E7FB-4CBE-B1CD-EA7D38773077}" dt="2018-08-19T22:20:41.639" v="16551" actId="20577"/>
        <pc:sldMkLst>
          <pc:docMk/>
          <pc:sldMk cId="4055345585" sldId="1590"/>
        </pc:sldMkLst>
      </pc:sldChg>
      <pc:sldChg chg="modNotesTx">
        <pc:chgData name="Mark Simos" userId="c67dffaa-54a4-4aef-b866-523fd9eef58d" providerId="ADAL" clId="{CA6478BD-E7FB-4CBE-B1CD-EA7D38773077}" dt="2018-08-17T19:12:34.199" v="3663" actId="113"/>
        <pc:sldMkLst>
          <pc:docMk/>
          <pc:sldMk cId="1605060291" sldId="2773"/>
        </pc:sldMkLst>
      </pc:sldChg>
      <pc:sldChg chg="addSp">
        <pc:chgData name="Mark Simos" userId="c67dffaa-54a4-4aef-b866-523fd9eef58d" providerId="ADAL" clId="{CA6478BD-E7FB-4CBE-B1CD-EA7D38773077}" dt="2018-08-17T21:58:37.630" v="15994"/>
        <pc:sldMkLst>
          <pc:docMk/>
          <pc:sldMk cId="3079682530" sldId="2776"/>
        </pc:sldMkLst>
        <pc:spChg chg="add">
          <ac:chgData name="Mark Simos" userId="c67dffaa-54a4-4aef-b866-523fd9eef58d" providerId="ADAL" clId="{CA6478BD-E7FB-4CBE-B1CD-EA7D38773077}" dt="2018-08-17T21:58:37.630" v="15994"/>
          <ac:spMkLst>
            <pc:docMk/>
            <pc:sldMk cId="3079682530" sldId="2776"/>
            <ac:spMk id="5" creationId="{6474703D-E309-443D-8F78-E82AA4899B80}"/>
          </ac:spMkLst>
        </pc:spChg>
      </pc:sldChg>
      <pc:sldChg chg="addSp delSp modSp modNotesTx">
        <pc:chgData name="Mark Simos" userId="c67dffaa-54a4-4aef-b866-523fd9eef58d" providerId="ADAL" clId="{CA6478BD-E7FB-4CBE-B1CD-EA7D38773077}" dt="2018-08-19T22:21:26.857" v="16576" actId="313"/>
        <pc:sldMkLst>
          <pc:docMk/>
          <pc:sldMk cId="140276500" sldId="2784"/>
        </pc:sldMkLst>
        <pc:spChg chg="add del mod">
          <ac:chgData name="Mark Simos" userId="c67dffaa-54a4-4aef-b866-523fd9eef58d" providerId="ADAL" clId="{CA6478BD-E7FB-4CBE-B1CD-EA7D38773077}" dt="2018-08-17T19:21:07.059" v="4090" actId="478"/>
          <ac:spMkLst>
            <pc:docMk/>
            <pc:sldMk cId="140276500" sldId="2784"/>
            <ac:spMk id="2" creationId="{270A215E-9C2C-4687-B323-95CF96227B48}"/>
          </ac:spMkLst>
        </pc:spChg>
      </pc:sldChg>
      <pc:sldChg chg="modTransition modNotesTx">
        <pc:chgData name="Mark Simos" userId="c67dffaa-54a4-4aef-b866-523fd9eef58d" providerId="ADAL" clId="{CA6478BD-E7FB-4CBE-B1CD-EA7D38773077}" dt="2018-08-29T23:51:16.749" v="24398"/>
        <pc:sldMkLst>
          <pc:docMk/>
          <pc:sldMk cId="2844080800" sldId="2805"/>
        </pc:sldMkLst>
      </pc:sldChg>
      <pc:sldChg chg="addSp">
        <pc:chgData name="Mark Simos" userId="c67dffaa-54a4-4aef-b866-523fd9eef58d" providerId="ADAL" clId="{CA6478BD-E7FB-4CBE-B1CD-EA7D38773077}" dt="2018-08-17T21:57:29.870" v="15985"/>
        <pc:sldMkLst>
          <pc:docMk/>
          <pc:sldMk cId="606165881" sldId="2811"/>
        </pc:sldMkLst>
        <pc:spChg chg="add">
          <ac:chgData name="Mark Simos" userId="c67dffaa-54a4-4aef-b866-523fd9eef58d" providerId="ADAL" clId="{CA6478BD-E7FB-4CBE-B1CD-EA7D38773077}" dt="2018-08-17T21:57:29.870" v="15985"/>
          <ac:spMkLst>
            <pc:docMk/>
            <pc:sldMk cId="606165881" sldId="2811"/>
            <ac:spMk id="17" creationId="{BEF9DF4E-B45D-42E9-8381-94787FD56E75}"/>
          </ac:spMkLst>
        </pc:spChg>
      </pc:sldChg>
      <pc:sldChg chg="addSp">
        <pc:chgData name="Mark Simos" userId="c67dffaa-54a4-4aef-b866-523fd9eef58d" providerId="ADAL" clId="{CA6478BD-E7FB-4CBE-B1CD-EA7D38773077}" dt="2018-08-17T21:56:59.389" v="15980"/>
        <pc:sldMkLst>
          <pc:docMk/>
          <pc:sldMk cId="450688418" sldId="2993"/>
        </pc:sldMkLst>
        <pc:spChg chg="add">
          <ac:chgData name="Mark Simos" userId="c67dffaa-54a4-4aef-b866-523fd9eef58d" providerId="ADAL" clId="{CA6478BD-E7FB-4CBE-B1CD-EA7D38773077}" dt="2018-08-17T21:56:59.389" v="15980"/>
          <ac:spMkLst>
            <pc:docMk/>
            <pc:sldMk cId="450688418" sldId="2993"/>
            <ac:spMk id="44" creationId="{A924BF77-08CA-4B48-B54C-EBF971044578}"/>
          </ac:spMkLst>
        </pc:spChg>
      </pc:sldChg>
      <pc:sldChg chg="addSp">
        <pc:chgData name="Mark Simos" userId="c67dffaa-54a4-4aef-b866-523fd9eef58d" providerId="ADAL" clId="{CA6478BD-E7FB-4CBE-B1CD-EA7D38773077}" dt="2018-08-17T21:57:20.177" v="15983"/>
        <pc:sldMkLst>
          <pc:docMk/>
          <pc:sldMk cId="707066051" sldId="2997"/>
        </pc:sldMkLst>
        <pc:spChg chg="add">
          <ac:chgData name="Mark Simos" userId="c67dffaa-54a4-4aef-b866-523fd9eef58d" providerId="ADAL" clId="{CA6478BD-E7FB-4CBE-B1CD-EA7D38773077}" dt="2018-08-17T21:57:20.177" v="15983"/>
          <ac:spMkLst>
            <pc:docMk/>
            <pc:sldMk cId="707066051" sldId="2997"/>
            <ac:spMk id="96" creationId="{B4C615A8-5394-460F-86BC-3F868869C01C}"/>
          </ac:spMkLst>
        </pc:spChg>
      </pc:sldChg>
      <pc:sldChg chg="addSp delSp modSp">
        <pc:chgData name="Mark Simos" userId="c67dffaa-54a4-4aef-b866-523fd9eef58d" providerId="ADAL" clId="{CA6478BD-E7FB-4CBE-B1CD-EA7D38773077}" dt="2018-08-27T18:23:16.245" v="24326" actId="1076"/>
        <pc:sldMkLst>
          <pc:docMk/>
          <pc:sldMk cId="2895391139" sldId="2998"/>
        </pc:sldMkLst>
        <pc:spChg chg="add del mod">
          <ac:chgData name="Mark Simos" userId="c67dffaa-54a4-4aef-b866-523fd9eef58d" providerId="ADAL" clId="{CA6478BD-E7FB-4CBE-B1CD-EA7D38773077}" dt="2018-08-27T18:23:16.245" v="24326" actId="1076"/>
          <ac:spMkLst>
            <pc:docMk/>
            <pc:sldMk cId="2895391139" sldId="2998"/>
            <ac:spMk id="16" creationId="{B04446A1-64BE-448D-98F8-875F5E3B8E50}"/>
          </ac:spMkLst>
        </pc:spChg>
      </pc:sldChg>
      <pc:sldChg chg="addSp">
        <pc:chgData name="Mark Simos" userId="c67dffaa-54a4-4aef-b866-523fd9eef58d" providerId="ADAL" clId="{CA6478BD-E7FB-4CBE-B1CD-EA7D38773077}" dt="2018-08-17T21:57:15.083" v="15982"/>
        <pc:sldMkLst>
          <pc:docMk/>
          <pc:sldMk cId="2317714091" sldId="3005"/>
        </pc:sldMkLst>
        <pc:spChg chg="add">
          <ac:chgData name="Mark Simos" userId="c67dffaa-54a4-4aef-b866-523fd9eef58d" providerId="ADAL" clId="{CA6478BD-E7FB-4CBE-B1CD-EA7D38773077}" dt="2018-08-17T21:57:15.083" v="15982"/>
          <ac:spMkLst>
            <pc:docMk/>
            <pc:sldMk cId="2317714091" sldId="3005"/>
            <ac:spMk id="221" creationId="{0CE1A810-82B7-48FC-A3B8-98EC42A86D85}"/>
          </ac:spMkLst>
        </pc:spChg>
      </pc:sldChg>
      <pc:sldChg chg="modNotesTx">
        <pc:chgData name="Mark Simos" userId="c67dffaa-54a4-4aef-b866-523fd9eef58d" providerId="ADAL" clId="{CA6478BD-E7FB-4CBE-B1CD-EA7D38773077}" dt="2018-08-17T18:49:48.776" v="1917" actId="20577"/>
        <pc:sldMkLst>
          <pc:docMk/>
          <pc:sldMk cId="4292575141" sldId="3013"/>
        </pc:sldMkLst>
      </pc:sldChg>
      <pc:sldChg chg="addSp">
        <pc:chgData name="Mark Simos" userId="c67dffaa-54a4-4aef-b866-523fd9eef58d" providerId="ADAL" clId="{CA6478BD-E7FB-4CBE-B1CD-EA7D38773077}" dt="2018-08-17T21:58:05.968" v="15990"/>
        <pc:sldMkLst>
          <pc:docMk/>
          <pc:sldMk cId="2728535951" sldId="3014"/>
        </pc:sldMkLst>
        <pc:spChg chg="add">
          <ac:chgData name="Mark Simos" userId="c67dffaa-54a4-4aef-b866-523fd9eef58d" providerId="ADAL" clId="{CA6478BD-E7FB-4CBE-B1CD-EA7D38773077}" dt="2018-08-17T21:58:05.968" v="15990"/>
          <ac:spMkLst>
            <pc:docMk/>
            <pc:sldMk cId="2728535951" sldId="3014"/>
            <ac:spMk id="138" creationId="{3320F6E8-BBA5-42C4-B928-B1E77FF9C38C}"/>
          </ac:spMkLst>
        </pc:spChg>
      </pc:sldChg>
      <pc:sldChg chg="addSp">
        <pc:chgData name="Mark Simos" userId="c67dffaa-54a4-4aef-b866-523fd9eef58d" providerId="ADAL" clId="{CA6478BD-E7FB-4CBE-B1CD-EA7D38773077}" dt="2018-08-17T21:57:44.989" v="15988"/>
        <pc:sldMkLst>
          <pc:docMk/>
          <pc:sldMk cId="1432181977" sldId="3030"/>
        </pc:sldMkLst>
        <pc:spChg chg="add">
          <ac:chgData name="Mark Simos" userId="c67dffaa-54a4-4aef-b866-523fd9eef58d" providerId="ADAL" clId="{CA6478BD-E7FB-4CBE-B1CD-EA7D38773077}" dt="2018-08-17T21:57:44.989" v="15988"/>
          <ac:spMkLst>
            <pc:docMk/>
            <pc:sldMk cId="1432181977" sldId="3030"/>
            <ac:spMk id="24" creationId="{56BAD583-F9CF-4700-B460-CA9792D7B5E4}"/>
          </ac:spMkLst>
        </pc:spChg>
      </pc:sldChg>
      <pc:sldChg chg="delSp modSp add modAnim">
        <pc:chgData name="Mark Simos" userId="c67dffaa-54a4-4aef-b866-523fd9eef58d" providerId="ADAL" clId="{CA6478BD-E7FB-4CBE-B1CD-EA7D38773077}" dt="2018-08-28T23:00:42.619" v="24397"/>
        <pc:sldMkLst>
          <pc:docMk/>
          <pc:sldMk cId="429242648" sldId="3031"/>
        </pc:sldMkLst>
        <pc:spChg chg="mod">
          <ac:chgData name="Mark Simos" userId="c67dffaa-54a4-4aef-b866-523fd9eef58d" providerId="ADAL" clId="{CA6478BD-E7FB-4CBE-B1CD-EA7D38773077}" dt="2018-08-28T22:59:58.334" v="24395" actId="113"/>
          <ac:spMkLst>
            <pc:docMk/>
            <pc:sldMk cId="429242648" sldId="3031"/>
            <ac:spMk id="52" creationId="{BA736240-74BE-495E-A9E2-5E527F2694BC}"/>
          </ac:spMkLst>
        </pc:spChg>
        <pc:spChg chg="mod">
          <ac:chgData name="Mark Simos" userId="c67dffaa-54a4-4aef-b866-523fd9eef58d" providerId="ADAL" clId="{CA6478BD-E7FB-4CBE-B1CD-EA7D38773077}" dt="2018-08-28T22:59:56.756" v="24394" actId="113"/>
          <ac:spMkLst>
            <pc:docMk/>
            <pc:sldMk cId="429242648" sldId="3031"/>
            <ac:spMk id="106" creationId="{10C8D661-01FE-47B4-A118-02249DE56D03}"/>
          </ac:spMkLst>
        </pc:spChg>
        <pc:grpChg chg="mod">
          <ac:chgData name="Mark Simos" userId="c67dffaa-54a4-4aef-b866-523fd9eef58d" providerId="ADAL" clId="{CA6478BD-E7FB-4CBE-B1CD-EA7D38773077}" dt="2018-08-28T22:59:47.200" v="24393" actId="207"/>
          <ac:grpSpMkLst>
            <pc:docMk/>
            <pc:sldMk cId="429242648" sldId="3031"/>
            <ac:grpSpMk id="4" creationId="{08292948-328C-4E79-9F49-93455566E639}"/>
          </ac:grpSpMkLst>
        </pc:grpChg>
        <pc:grpChg chg="del">
          <ac:chgData name="Mark Simos" userId="c67dffaa-54a4-4aef-b866-523fd9eef58d" providerId="ADAL" clId="{CA6478BD-E7FB-4CBE-B1CD-EA7D38773077}" dt="2018-08-28T22:59:16.463" v="24392" actId="478"/>
          <ac:grpSpMkLst>
            <pc:docMk/>
            <pc:sldMk cId="429242648" sldId="3031"/>
            <ac:grpSpMk id="54" creationId="{3FF41A2B-429B-4983-854A-EC170C008429}"/>
          </ac:grpSpMkLst>
        </pc:grpChg>
        <pc:grpChg chg="mod">
          <ac:chgData name="Mark Simos" userId="c67dffaa-54a4-4aef-b866-523fd9eef58d" providerId="ADAL" clId="{CA6478BD-E7FB-4CBE-B1CD-EA7D38773077}" dt="2018-08-28T22:59:47.200" v="24393" actId="207"/>
          <ac:grpSpMkLst>
            <pc:docMk/>
            <pc:sldMk cId="429242648" sldId="3031"/>
            <ac:grpSpMk id="93" creationId="{6ACEF61F-B08A-40BB-821E-AEFA8BD0B718}"/>
          </ac:grpSpMkLst>
        </pc:grpChg>
        <pc:grpChg chg="mod">
          <ac:chgData name="Mark Simos" userId="c67dffaa-54a4-4aef-b866-523fd9eef58d" providerId="ADAL" clId="{CA6478BD-E7FB-4CBE-B1CD-EA7D38773077}" dt="2018-08-28T22:59:47.200" v="24393" actId="207"/>
          <ac:grpSpMkLst>
            <pc:docMk/>
            <pc:sldMk cId="429242648" sldId="3031"/>
            <ac:grpSpMk id="96" creationId="{243B6025-D298-4CB4-BB32-2AEC15974D45}"/>
          </ac:grpSpMkLst>
        </pc:grpChg>
        <pc:grpChg chg="mod">
          <ac:chgData name="Mark Simos" userId="c67dffaa-54a4-4aef-b866-523fd9eef58d" providerId="ADAL" clId="{CA6478BD-E7FB-4CBE-B1CD-EA7D38773077}" dt="2018-08-28T22:59:47.200" v="24393" actId="207"/>
          <ac:grpSpMkLst>
            <pc:docMk/>
            <pc:sldMk cId="429242648" sldId="3031"/>
            <ac:grpSpMk id="99" creationId="{269F2778-BD30-4678-939B-3872E9985181}"/>
          </ac:grpSpMkLst>
        </pc:grpChg>
        <pc:grpChg chg="mod">
          <ac:chgData name="Mark Simos" userId="c67dffaa-54a4-4aef-b866-523fd9eef58d" providerId="ADAL" clId="{CA6478BD-E7FB-4CBE-B1CD-EA7D38773077}" dt="2018-08-28T22:59:47.200" v="24393" actId="207"/>
          <ac:grpSpMkLst>
            <pc:docMk/>
            <pc:sldMk cId="429242648" sldId="3031"/>
            <ac:grpSpMk id="102" creationId="{08859818-1074-4970-A5C3-18CA6B1CFC0F}"/>
          </ac:grpSpMkLst>
        </pc:grpChg>
        <pc:grpChg chg="mod">
          <ac:chgData name="Mark Simos" userId="c67dffaa-54a4-4aef-b866-523fd9eef58d" providerId="ADAL" clId="{CA6478BD-E7FB-4CBE-B1CD-EA7D38773077}" dt="2018-08-28T22:59:47.200" v="24393" actId="207"/>
          <ac:grpSpMkLst>
            <pc:docMk/>
            <pc:sldMk cId="429242648" sldId="3031"/>
            <ac:grpSpMk id="108" creationId="{28A26D0C-905B-46B6-ADF2-C931127D9ACB}"/>
          </ac:grpSpMkLst>
        </pc:grpChg>
        <pc:grpChg chg="mod">
          <ac:chgData name="Mark Simos" userId="c67dffaa-54a4-4aef-b866-523fd9eef58d" providerId="ADAL" clId="{CA6478BD-E7FB-4CBE-B1CD-EA7D38773077}" dt="2018-08-28T22:59:47.200" v="24393" actId="207"/>
          <ac:grpSpMkLst>
            <pc:docMk/>
            <pc:sldMk cId="429242648" sldId="3031"/>
            <ac:grpSpMk id="111" creationId="{7A1111A5-D5D4-4CEB-A284-0431A2333AD2}"/>
          </ac:grpSpMkLst>
        </pc:grpChg>
        <pc:grpChg chg="mod">
          <ac:chgData name="Mark Simos" userId="c67dffaa-54a4-4aef-b866-523fd9eef58d" providerId="ADAL" clId="{CA6478BD-E7FB-4CBE-B1CD-EA7D38773077}" dt="2018-08-28T22:59:47.200" v="24393" actId="207"/>
          <ac:grpSpMkLst>
            <pc:docMk/>
            <pc:sldMk cId="429242648" sldId="3031"/>
            <ac:grpSpMk id="114" creationId="{3E9317F7-B40B-4966-8E31-C6ED67D07F19}"/>
          </ac:grpSpMkLst>
        </pc:grpChg>
        <pc:cxnChg chg="mod">
          <ac:chgData name="Mark Simos" userId="c67dffaa-54a4-4aef-b866-523fd9eef58d" providerId="ADAL" clId="{CA6478BD-E7FB-4CBE-B1CD-EA7D38773077}" dt="2018-08-28T23:00:09.562" v="24396" actId="208"/>
          <ac:cxnSpMkLst>
            <pc:docMk/>
            <pc:sldMk cId="429242648" sldId="3031"/>
            <ac:cxnSpMk id="107" creationId="{C66B2FD0-AA07-47AA-9A24-85A73E6F920B}"/>
          </ac:cxnSpMkLst>
        </pc:cxnChg>
      </pc:sldChg>
      <pc:sldChg chg="addSp">
        <pc:chgData name="Mark Simos" userId="c67dffaa-54a4-4aef-b866-523fd9eef58d" providerId="ADAL" clId="{CA6478BD-E7FB-4CBE-B1CD-EA7D38773077}" dt="2018-08-17T21:57:43.669" v="15987"/>
        <pc:sldMkLst>
          <pc:docMk/>
          <pc:sldMk cId="4125489566" sldId="3032"/>
        </pc:sldMkLst>
        <pc:spChg chg="add">
          <ac:chgData name="Mark Simos" userId="c67dffaa-54a4-4aef-b866-523fd9eef58d" providerId="ADAL" clId="{CA6478BD-E7FB-4CBE-B1CD-EA7D38773077}" dt="2018-08-17T21:57:43.669" v="15987"/>
          <ac:spMkLst>
            <pc:docMk/>
            <pc:sldMk cId="4125489566" sldId="3032"/>
            <ac:spMk id="3" creationId="{F0F775A8-35ED-4857-96D1-C81514E77F8C}"/>
          </ac:spMkLst>
        </pc:spChg>
      </pc:sldChg>
      <pc:sldChg chg="addSp modTransition">
        <pc:chgData name="Mark Simos" userId="c67dffaa-54a4-4aef-b866-523fd9eef58d" providerId="ADAL" clId="{CA6478BD-E7FB-4CBE-B1CD-EA7D38773077}" dt="2018-08-27T13:39:18.862" v="24318"/>
        <pc:sldMkLst>
          <pc:docMk/>
          <pc:sldMk cId="3835142052" sldId="3039"/>
        </pc:sldMkLst>
        <pc:spChg chg="add">
          <ac:chgData name="Mark Simos" userId="c67dffaa-54a4-4aef-b866-523fd9eef58d" providerId="ADAL" clId="{CA6478BD-E7FB-4CBE-B1CD-EA7D38773077}" dt="2018-08-17T21:58:08.059" v="15991"/>
          <ac:spMkLst>
            <pc:docMk/>
            <pc:sldMk cId="3835142052" sldId="3039"/>
            <ac:spMk id="14" creationId="{AC6417E9-5E36-4CEB-8F84-29E81077DFA8}"/>
          </ac:spMkLst>
        </pc:spChg>
      </pc:sldChg>
      <pc:sldChg chg="modNotesTx">
        <pc:chgData name="Mark Simos" userId="c67dffaa-54a4-4aef-b866-523fd9eef58d" providerId="ADAL" clId="{CA6478BD-E7FB-4CBE-B1CD-EA7D38773077}" dt="2018-08-19T22:20:25.385" v="16538" actId="20577"/>
        <pc:sldMkLst>
          <pc:docMk/>
          <pc:sldMk cId="1031308370" sldId="3043"/>
        </pc:sldMkLst>
      </pc:sldChg>
      <pc:sldChg chg="modTransition modNotesTx">
        <pc:chgData name="Mark Simos" userId="c67dffaa-54a4-4aef-b866-523fd9eef58d" providerId="ADAL" clId="{CA6478BD-E7FB-4CBE-B1CD-EA7D38773077}" dt="2018-08-29T23:51:16.749" v="24398"/>
        <pc:sldMkLst>
          <pc:docMk/>
          <pc:sldMk cId="2610884078" sldId="3044"/>
        </pc:sldMkLst>
      </pc:sldChg>
      <pc:sldChg chg="modTransition modNotesTx">
        <pc:chgData name="Mark Simos" userId="c67dffaa-54a4-4aef-b866-523fd9eef58d" providerId="ADAL" clId="{CA6478BD-E7FB-4CBE-B1CD-EA7D38773077}" dt="2018-08-29T23:51:16.749" v="24398"/>
        <pc:sldMkLst>
          <pc:docMk/>
          <pc:sldMk cId="798929466" sldId="3047"/>
        </pc:sldMkLst>
      </pc:sldChg>
      <pc:sldChg chg="modTransition modNotesTx">
        <pc:chgData name="Mark Simos" userId="c67dffaa-54a4-4aef-b866-523fd9eef58d" providerId="ADAL" clId="{CA6478BD-E7FB-4CBE-B1CD-EA7D38773077}" dt="2018-08-29T23:51:16.749" v="24398"/>
        <pc:sldMkLst>
          <pc:docMk/>
          <pc:sldMk cId="2910459230" sldId="3048"/>
        </pc:sldMkLst>
      </pc:sldChg>
      <pc:sldChg chg="addSp">
        <pc:chgData name="Mark Simos" userId="c67dffaa-54a4-4aef-b866-523fd9eef58d" providerId="ADAL" clId="{CA6478BD-E7FB-4CBE-B1CD-EA7D38773077}" dt="2018-08-17T21:57:37.047" v="15986"/>
        <pc:sldMkLst>
          <pc:docMk/>
          <pc:sldMk cId="1792747195" sldId="3053"/>
        </pc:sldMkLst>
        <pc:spChg chg="add">
          <ac:chgData name="Mark Simos" userId="c67dffaa-54a4-4aef-b866-523fd9eef58d" providerId="ADAL" clId="{CA6478BD-E7FB-4CBE-B1CD-EA7D38773077}" dt="2018-08-17T21:57:37.047" v="15986"/>
          <ac:spMkLst>
            <pc:docMk/>
            <pc:sldMk cId="1792747195" sldId="3053"/>
            <ac:spMk id="25" creationId="{DD37207D-B238-4502-A6DE-A75598059C15}"/>
          </ac:spMkLst>
        </pc:spChg>
      </pc:sldChg>
      <pc:sldChg chg="delSp modSp modNotesTx">
        <pc:chgData name="Mark Simos" userId="c67dffaa-54a4-4aef-b866-523fd9eef58d" providerId="ADAL" clId="{CA6478BD-E7FB-4CBE-B1CD-EA7D38773077}" dt="2018-08-19T22:27:50.389" v="17063" actId="20577"/>
        <pc:sldMkLst>
          <pc:docMk/>
          <pc:sldMk cId="4247672573" sldId="3063"/>
        </pc:sldMkLst>
        <pc:spChg chg="del mod">
          <ac:chgData name="Mark Simos" userId="c67dffaa-54a4-4aef-b866-523fd9eef58d" providerId="ADAL" clId="{CA6478BD-E7FB-4CBE-B1CD-EA7D38773077}" dt="2018-08-17T19:31:16.803" v="5258"/>
          <ac:spMkLst>
            <pc:docMk/>
            <pc:sldMk cId="4247672573" sldId="3063"/>
            <ac:spMk id="2" creationId="{7A85675F-0FE0-476E-83AB-285A4BC548AC}"/>
          </ac:spMkLst>
        </pc:spChg>
      </pc:sldChg>
      <pc:sldChg chg="modSp modTransition modNotesTx">
        <pc:chgData name="Mark Simos" userId="c67dffaa-54a4-4aef-b866-523fd9eef58d" providerId="ADAL" clId="{CA6478BD-E7FB-4CBE-B1CD-EA7D38773077}" dt="2018-08-29T23:51:16.749" v="24398"/>
        <pc:sldMkLst>
          <pc:docMk/>
          <pc:sldMk cId="3573901818" sldId="3064"/>
        </pc:sldMkLst>
        <pc:spChg chg="mod">
          <ac:chgData name="Mark Simos" userId="c67dffaa-54a4-4aef-b866-523fd9eef58d" providerId="ADAL" clId="{CA6478BD-E7FB-4CBE-B1CD-EA7D38773077}" dt="2018-08-19T22:55:39.010" v="17689" actId="5793"/>
          <ac:spMkLst>
            <pc:docMk/>
            <pc:sldMk cId="3573901818" sldId="3064"/>
            <ac:spMk id="18" creationId="{60DE503B-663A-4410-8139-65FC7F7D92C6}"/>
          </ac:spMkLst>
        </pc:spChg>
      </pc:sldChg>
      <pc:sldChg chg="delCm modNotesTx">
        <pc:chgData name="Mark Simos" userId="c67dffaa-54a4-4aef-b866-523fd9eef58d" providerId="ADAL" clId="{CA6478BD-E7FB-4CBE-B1CD-EA7D38773077}" dt="2018-08-19T22:22:45.528" v="16657" actId="20577"/>
        <pc:sldMkLst>
          <pc:docMk/>
          <pc:sldMk cId="2492733620" sldId="3073"/>
        </pc:sldMkLst>
      </pc:sldChg>
      <pc:sldChg chg="modNotesTx">
        <pc:chgData name="Mark Simos" userId="c67dffaa-54a4-4aef-b866-523fd9eef58d" providerId="ADAL" clId="{CA6478BD-E7FB-4CBE-B1CD-EA7D38773077}" dt="2018-08-19T22:23:49.121" v="16721" actId="20577"/>
        <pc:sldMkLst>
          <pc:docMk/>
          <pc:sldMk cId="236730126" sldId="3074"/>
        </pc:sldMkLst>
      </pc:sldChg>
      <pc:sldChg chg="delCm modNotesTx">
        <pc:chgData name="Mark Simos" userId="c67dffaa-54a4-4aef-b866-523fd9eef58d" providerId="ADAL" clId="{CA6478BD-E7FB-4CBE-B1CD-EA7D38773077}" dt="2018-08-19T22:25:45.927" v="16921" actId="20577"/>
        <pc:sldMkLst>
          <pc:docMk/>
          <pc:sldMk cId="3138728934" sldId="3075"/>
        </pc:sldMkLst>
      </pc:sldChg>
      <pc:sldChg chg="addSp delSp modSp modTransition modNotesTx">
        <pc:chgData name="Mark Simos" userId="c67dffaa-54a4-4aef-b866-523fd9eef58d" providerId="ADAL" clId="{CA6478BD-E7FB-4CBE-B1CD-EA7D38773077}" dt="2018-08-29T23:51:16.749" v="24398"/>
        <pc:sldMkLst>
          <pc:docMk/>
          <pc:sldMk cId="585568627" sldId="3076"/>
        </pc:sldMkLst>
        <pc:spChg chg="add del mod">
          <ac:chgData name="Mark Simos" userId="c67dffaa-54a4-4aef-b866-523fd9eef58d" providerId="ADAL" clId="{CA6478BD-E7FB-4CBE-B1CD-EA7D38773077}" dt="2018-08-27T18:23:17.855" v="24327" actId="478"/>
          <ac:spMkLst>
            <pc:docMk/>
            <pc:sldMk cId="585568627" sldId="3076"/>
            <ac:spMk id="3" creationId="{835941BB-7D1D-4447-BAA3-ACE2C9E66D15}"/>
          </ac:spMkLst>
        </pc:spChg>
      </pc:sldChg>
      <pc:sldChg chg="modNotesTx">
        <pc:chgData name="Mark Simos" userId="c67dffaa-54a4-4aef-b866-523fd9eef58d" providerId="ADAL" clId="{CA6478BD-E7FB-4CBE-B1CD-EA7D38773077}" dt="2018-08-17T20:38:50.387" v="6944" actId="20577"/>
        <pc:sldMkLst>
          <pc:docMk/>
          <pc:sldMk cId="963213865" sldId="3085"/>
        </pc:sldMkLst>
      </pc:sldChg>
      <pc:sldChg chg="delSp modSp modNotesTx">
        <pc:chgData name="Mark Simos" userId="c67dffaa-54a4-4aef-b866-523fd9eef58d" providerId="ADAL" clId="{CA6478BD-E7FB-4CBE-B1CD-EA7D38773077}" dt="2018-09-14T18:52:47.632" v="24413" actId="20577"/>
        <pc:sldMkLst>
          <pc:docMk/>
          <pc:sldMk cId="939646899" sldId="3086"/>
        </pc:sldMkLst>
        <pc:spChg chg="mod">
          <ac:chgData name="Mark Simos" userId="c67dffaa-54a4-4aef-b866-523fd9eef58d" providerId="ADAL" clId="{CA6478BD-E7FB-4CBE-B1CD-EA7D38773077}" dt="2018-09-14T18:52:47.632" v="24413" actId="20577"/>
          <ac:spMkLst>
            <pc:docMk/>
            <pc:sldMk cId="939646899" sldId="3086"/>
            <ac:spMk id="2" creationId="{2DDB8D20-7D8D-4206-8143-3FEF4A99A7C7}"/>
          </ac:spMkLst>
        </pc:spChg>
        <pc:spChg chg="mod">
          <ac:chgData name="Mark Simos" userId="c67dffaa-54a4-4aef-b866-523fd9eef58d" providerId="ADAL" clId="{CA6478BD-E7FB-4CBE-B1CD-EA7D38773077}" dt="2018-08-17T19:05:24.288" v="3052" actId="6549"/>
          <ac:spMkLst>
            <pc:docMk/>
            <pc:sldMk cId="939646899" sldId="3086"/>
            <ac:spMk id="22" creationId="{77948E27-2161-4514-8D42-8D5A84E17EEC}"/>
          </ac:spMkLst>
        </pc:spChg>
        <pc:grpChg chg="del">
          <ac:chgData name="Mark Simos" userId="c67dffaa-54a4-4aef-b866-523fd9eef58d" providerId="ADAL" clId="{CA6478BD-E7FB-4CBE-B1CD-EA7D38773077}" dt="2018-09-11T18:45:52.795" v="24400" actId="478"/>
          <ac:grpSpMkLst>
            <pc:docMk/>
            <pc:sldMk cId="939646899" sldId="3086"/>
            <ac:grpSpMk id="50" creationId="{E423E081-AF8D-4A66-BF19-2456B745461B}"/>
          </ac:grpSpMkLst>
        </pc:grpChg>
      </pc:sldChg>
      <pc:sldChg chg="addSp add">
        <pc:chgData name="Mark Simos" userId="c67dffaa-54a4-4aef-b866-523fd9eef58d" providerId="ADAL" clId="{CA6478BD-E7FB-4CBE-B1CD-EA7D38773077}" dt="2018-08-17T21:57:06.623" v="15981"/>
        <pc:sldMkLst>
          <pc:docMk/>
          <pc:sldMk cId="3691644045" sldId="3088"/>
        </pc:sldMkLst>
        <pc:spChg chg="add">
          <ac:chgData name="Mark Simos" userId="c67dffaa-54a4-4aef-b866-523fd9eef58d" providerId="ADAL" clId="{CA6478BD-E7FB-4CBE-B1CD-EA7D38773077}" dt="2018-08-17T21:57:06.623" v="15981"/>
          <ac:spMkLst>
            <pc:docMk/>
            <pc:sldMk cId="3691644045" sldId="3088"/>
            <ac:spMk id="21" creationId="{5283B52C-0367-4279-AFA7-04D922A996B8}"/>
          </ac:spMkLst>
        </pc:spChg>
      </pc:sldChg>
      <pc:sldChg chg="add ord modAnim">
        <pc:chgData name="Mark Simos" userId="c67dffaa-54a4-4aef-b866-523fd9eef58d" providerId="ADAL" clId="{CA6478BD-E7FB-4CBE-B1CD-EA7D38773077}" dt="2018-08-28T22:58:42.299" v="24390"/>
        <pc:sldMkLst>
          <pc:docMk/>
          <pc:sldMk cId="2061220445" sldId="3089"/>
        </pc:sldMkLst>
      </pc:sldChg>
    </pc:docChg>
  </pc:docChgLst>
  <pc:docChgLst>
    <pc:chgData name="Mark Simos" userId="5cc51db482eb49a0" providerId="LiveId" clId="{24EE1E7B-790C-42F4-9CC6-A71CE8377BC5}"/>
    <pc:docChg chg="custSel addSld modSld sldOrd">
      <pc:chgData name="Mark Simos" userId="5cc51db482eb49a0" providerId="LiveId" clId="{24EE1E7B-790C-42F4-9CC6-A71CE8377BC5}" dt="2018-11-11T10:35:17.411" v="25"/>
      <pc:docMkLst>
        <pc:docMk/>
      </pc:docMkLst>
      <pc:sldChg chg="add ord">
        <pc:chgData name="Mark Simos" userId="5cc51db482eb49a0" providerId="LiveId" clId="{24EE1E7B-790C-42F4-9CC6-A71CE8377BC5}" dt="2018-11-11T10:35:17.411" v="25"/>
        <pc:sldMkLst>
          <pc:docMk/>
          <pc:sldMk cId="1834995693" sldId="353"/>
        </pc:sldMkLst>
      </pc:sldChg>
      <pc:sldChg chg="modSp">
        <pc:chgData name="Mark Simos" userId="5cc51db482eb49a0" providerId="LiveId" clId="{24EE1E7B-790C-42F4-9CC6-A71CE8377BC5}" dt="2018-11-11T10:31:42.567" v="23" actId="20577"/>
        <pc:sldMkLst>
          <pc:docMk/>
          <pc:sldMk cId="3058806322" sldId="847"/>
        </pc:sldMkLst>
        <pc:spChg chg="mod">
          <ac:chgData name="Mark Simos" userId="5cc51db482eb49a0" providerId="LiveId" clId="{24EE1E7B-790C-42F4-9CC6-A71CE8377BC5}" dt="2018-11-11T10:31:42.567" v="23" actId="20577"/>
          <ac:spMkLst>
            <pc:docMk/>
            <pc:sldMk cId="3058806322" sldId="847"/>
            <ac:spMk id="4" creationId="{00000000-0000-0000-0000-000000000000}"/>
          </ac:spMkLst>
        </pc:spChg>
        <pc:spChg chg="mod">
          <ac:chgData name="Mark Simos" userId="5cc51db482eb49a0" providerId="LiveId" clId="{24EE1E7B-790C-42F4-9CC6-A71CE8377BC5}" dt="2018-11-11T10:31:30.838" v="0"/>
          <ac:spMkLst>
            <pc:docMk/>
            <pc:sldMk cId="3058806322" sldId="847"/>
            <ac:spMk id="5" creationId="{00000000-0000-0000-0000-000000000000}"/>
          </ac:spMkLst>
        </pc:spChg>
      </pc:sldChg>
    </pc:docChg>
  </pc:docChgLst>
  <pc:docChgLst>
    <pc:chgData name="Shawn Loveland" userId="1ece2ef8-ca1b-42e5-9a3f-a12dd0fc7c6e" providerId="ADAL" clId="{D9125C70-65C3-4BC3-B9A9-6EEF5C9E1FD5}"/>
  </pc:docChgLst>
  <pc:docChgLst>
    <pc:chgData name="Mark Simos" userId="5cc51db482eb49a0" providerId="LiveId" clId="{5A87EDC4-4892-41C6-A2FC-32F0B5E40B1F}"/>
    <pc:docChg chg="undo custSel addSld delSld modSld modSection">
      <pc:chgData name="Mark Simos" userId="5cc51db482eb49a0" providerId="LiveId" clId="{5A87EDC4-4892-41C6-A2FC-32F0B5E40B1F}" dt="2018-12-11T03:59:36.828" v="2976" actId="2696"/>
      <pc:docMkLst>
        <pc:docMk/>
      </pc:docMkLst>
      <pc:sldChg chg="modTransition">
        <pc:chgData name="Mark Simos" userId="5cc51db482eb49a0" providerId="LiveId" clId="{5A87EDC4-4892-41C6-A2FC-32F0B5E40B1F}" dt="2018-12-11T03:56:11.160" v="2960"/>
        <pc:sldMkLst>
          <pc:docMk/>
          <pc:sldMk cId="2682833857" sldId="256"/>
        </pc:sldMkLst>
      </pc:sldChg>
      <pc:sldChg chg="modTransition">
        <pc:chgData name="Mark Simos" userId="5cc51db482eb49a0" providerId="LiveId" clId="{5A87EDC4-4892-41C6-A2FC-32F0B5E40B1F}" dt="2018-12-11T03:56:11.160" v="2960"/>
        <pc:sldMkLst>
          <pc:docMk/>
          <pc:sldMk cId="211833798" sldId="265"/>
        </pc:sldMkLst>
      </pc:sldChg>
      <pc:sldChg chg="modTransition modNotesTx">
        <pc:chgData name="Mark Simos" userId="5cc51db482eb49a0" providerId="LiveId" clId="{5A87EDC4-4892-41C6-A2FC-32F0B5E40B1F}" dt="2018-12-11T03:56:18.885" v="2961" actId="6549"/>
        <pc:sldMkLst>
          <pc:docMk/>
          <pc:sldMk cId="2594192248" sldId="272"/>
        </pc:sldMkLst>
      </pc:sldChg>
      <pc:sldChg chg="del modNotesTx">
        <pc:chgData name="Mark Simos" userId="5cc51db482eb49a0" providerId="LiveId" clId="{5A87EDC4-4892-41C6-A2FC-32F0B5E40B1F}" dt="2018-12-11T03:51:14.261" v="2900" actId="2696"/>
        <pc:sldMkLst>
          <pc:docMk/>
          <pc:sldMk cId="1809324573" sldId="283"/>
        </pc:sldMkLst>
      </pc:sldChg>
      <pc:sldChg chg="modSp modNotesTx">
        <pc:chgData name="Mark Simos" userId="5cc51db482eb49a0" providerId="LiveId" clId="{5A87EDC4-4892-41C6-A2FC-32F0B5E40B1F}" dt="2018-12-11T03:33:14.067" v="2092" actId="20577"/>
        <pc:sldMkLst>
          <pc:docMk/>
          <pc:sldMk cId="4214676156" sldId="289"/>
        </pc:sldMkLst>
        <pc:spChg chg="mod">
          <ac:chgData name="Mark Simos" userId="5cc51db482eb49a0" providerId="LiveId" clId="{5A87EDC4-4892-41C6-A2FC-32F0B5E40B1F}" dt="2018-12-11T03:27:52.054" v="1783" actId="17032"/>
          <ac:spMkLst>
            <pc:docMk/>
            <pc:sldMk cId="4214676156" sldId="289"/>
            <ac:spMk id="7" creationId="{49C87EB5-444B-41B4-B6CF-10DE2F598D9B}"/>
          </ac:spMkLst>
        </pc:spChg>
        <pc:spChg chg="mod">
          <ac:chgData name="Mark Simos" userId="5cc51db482eb49a0" providerId="LiveId" clId="{5A87EDC4-4892-41C6-A2FC-32F0B5E40B1F}" dt="2018-12-11T03:28:02.091" v="1784" actId="207"/>
          <ac:spMkLst>
            <pc:docMk/>
            <pc:sldMk cId="4214676156" sldId="289"/>
            <ac:spMk id="8" creationId="{22FF8B5B-D69F-4DD2-9492-19BAB937318A}"/>
          </ac:spMkLst>
        </pc:spChg>
        <pc:spChg chg="mod">
          <ac:chgData name="Mark Simos" userId="5cc51db482eb49a0" providerId="LiveId" clId="{5A87EDC4-4892-41C6-A2FC-32F0B5E40B1F}" dt="2018-12-11T03:28:02.091" v="1784" actId="207"/>
          <ac:spMkLst>
            <pc:docMk/>
            <pc:sldMk cId="4214676156" sldId="289"/>
            <ac:spMk id="11" creationId="{06ED4CB3-E10C-48B9-80F2-2FDD66BA2CCE}"/>
          </ac:spMkLst>
        </pc:spChg>
        <pc:spChg chg="mod">
          <ac:chgData name="Mark Simos" userId="5cc51db482eb49a0" providerId="LiveId" clId="{5A87EDC4-4892-41C6-A2FC-32F0B5E40B1F}" dt="2018-12-11T03:27:52.054" v="1783" actId="17032"/>
          <ac:spMkLst>
            <pc:docMk/>
            <pc:sldMk cId="4214676156" sldId="289"/>
            <ac:spMk id="34" creationId="{D6DCDC5D-9174-41CA-800E-27F38434B046}"/>
          </ac:spMkLst>
        </pc:spChg>
      </pc:sldChg>
      <pc:sldChg chg="modTransition modNotesTx">
        <pc:chgData name="Mark Simos" userId="5cc51db482eb49a0" providerId="LiveId" clId="{5A87EDC4-4892-41C6-A2FC-32F0B5E40B1F}" dt="2018-12-11T03:56:33.829" v="2963" actId="6549"/>
        <pc:sldMkLst>
          <pc:docMk/>
          <pc:sldMk cId="900772380" sldId="309"/>
        </pc:sldMkLst>
      </pc:sldChg>
      <pc:sldChg chg="modTransition">
        <pc:chgData name="Mark Simos" userId="5cc51db482eb49a0" providerId="LiveId" clId="{5A87EDC4-4892-41C6-A2FC-32F0B5E40B1F}" dt="2018-12-11T03:56:11.160" v="2960"/>
        <pc:sldMkLst>
          <pc:docMk/>
          <pc:sldMk cId="889674352" sldId="310"/>
        </pc:sldMkLst>
      </pc:sldChg>
      <pc:sldChg chg="modTransition">
        <pc:chgData name="Mark Simos" userId="5cc51db482eb49a0" providerId="LiveId" clId="{5A87EDC4-4892-41C6-A2FC-32F0B5E40B1F}" dt="2018-12-11T03:56:11.160" v="2960"/>
        <pc:sldMkLst>
          <pc:docMk/>
          <pc:sldMk cId="3492198232" sldId="327"/>
        </pc:sldMkLst>
      </pc:sldChg>
      <pc:sldChg chg="delSp modSp del modTransition modNotesTx">
        <pc:chgData name="Mark Simos" userId="5cc51db482eb49a0" providerId="LiveId" clId="{5A87EDC4-4892-41C6-A2FC-32F0B5E40B1F}" dt="2018-12-11T03:59:36.739" v="2975" actId="2696"/>
        <pc:sldMkLst>
          <pc:docMk/>
          <pc:sldMk cId="99250038" sldId="328"/>
        </pc:sldMkLst>
        <pc:spChg chg="del">
          <ac:chgData name="Mark Simos" userId="5cc51db482eb49a0" providerId="LiveId" clId="{5A87EDC4-4892-41C6-A2FC-32F0B5E40B1F}" dt="2018-12-11T03:56:42.783" v="2965" actId="478"/>
          <ac:spMkLst>
            <pc:docMk/>
            <pc:sldMk cId="99250038" sldId="328"/>
            <ac:spMk id="286" creationId="{162E0696-3912-461B-82D8-F6564B050B67}"/>
          </ac:spMkLst>
        </pc:spChg>
        <pc:spChg chg="mod">
          <ac:chgData name="Mark Simos" userId="5cc51db482eb49a0" providerId="LiveId" clId="{5A87EDC4-4892-41C6-A2FC-32F0B5E40B1F}" dt="2018-12-11T03:59:14.572" v="2974"/>
          <ac:spMkLst>
            <pc:docMk/>
            <pc:sldMk cId="99250038" sldId="328"/>
            <ac:spMk id="763" creationId="{9CE40EA7-E131-4E1D-89DA-7051BC6A7C62}"/>
          </ac:spMkLst>
        </pc:spChg>
        <pc:spChg chg="mod">
          <ac:chgData name="Mark Simos" userId="5cc51db482eb49a0" providerId="LiveId" clId="{5A87EDC4-4892-41C6-A2FC-32F0B5E40B1F}" dt="2018-12-11T03:59:12.284" v="2972"/>
          <ac:spMkLst>
            <pc:docMk/>
            <pc:sldMk cId="99250038" sldId="328"/>
            <ac:spMk id="822" creationId="{2FEDE1CA-B452-49A1-AE22-639BD3CC4125}"/>
          </ac:spMkLst>
        </pc:spChg>
        <pc:spChg chg="del">
          <ac:chgData name="Mark Simos" userId="5cc51db482eb49a0" providerId="LiveId" clId="{5A87EDC4-4892-41C6-A2FC-32F0B5E40B1F}" dt="2018-12-11T03:56:42.783" v="2965" actId="478"/>
          <ac:spMkLst>
            <pc:docMk/>
            <pc:sldMk cId="99250038" sldId="328"/>
            <ac:spMk id="869" creationId="{1D7AF235-6B27-4C52-A580-30500ED28D28}"/>
          </ac:spMkLst>
        </pc:spChg>
        <pc:cxnChg chg="del">
          <ac:chgData name="Mark Simos" userId="5cc51db482eb49a0" providerId="LiveId" clId="{5A87EDC4-4892-41C6-A2FC-32F0B5E40B1F}" dt="2018-12-11T03:56:42.783" v="2965" actId="478"/>
          <ac:cxnSpMkLst>
            <pc:docMk/>
            <pc:sldMk cId="99250038" sldId="328"/>
            <ac:cxnSpMk id="790" creationId="{33A92DEE-DEE2-460A-81ED-45FBC68473F5}"/>
          </ac:cxnSpMkLst>
        </pc:cxnChg>
        <pc:cxnChg chg="del">
          <ac:chgData name="Mark Simos" userId="5cc51db482eb49a0" providerId="LiveId" clId="{5A87EDC4-4892-41C6-A2FC-32F0B5E40B1F}" dt="2018-12-11T03:56:42.783" v="2965" actId="478"/>
          <ac:cxnSpMkLst>
            <pc:docMk/>
            <pc:sldMk cId="99250038" sldId="328"/>
            <ac:cxnSpMk id="791" creationId="{1762A10C-6DFC-4250-B5FB-4D024804E2FC}"/>
          </ac:cxnSpMkLst>
        </pc:cxnChg>
      </pc:sldChg>
      <pc:sldChg chg="delSp del modTransition modNotesTx">
        <pc:chgData name="Mark Simos" userId="5cc51db482eb49a0" providerId="LiveId" clId="{5A87EDC4-4892-41C6-A2FC-32F0B5E40B1F}" dt="2018-12-11T03:59:36.828" v="2976" actId="2696"/>
        <pc:sldMkLst>
          <pc:docMk/>
          <pc:sldMk cId="1627129879" sldId="329"/>
        </pc:sldMkLst>
        <pc:spChg chg="del">
          <ac:chgData name="Mark Simos" userId="5cc51db482eb49a0" providerId="LiveId" clId="{5A87EDC4-4892-41C6-A2FC-32F0B5E40B1F}" dt="2018-12-11T03:58:48.993" v="2970" actId="478"/>
          <ac:spMkLst>
            <pc:docMk/>
            <pc:sldMk cId="1627129879" sldId="329"/>
            <ac:spMk id="29" creationId="{931B54C2-9910-46F8-8D66-93501E99BD67}"/>
          </ac:spMkLst>
        </pc:spChg>
      </pc:sldChg>
      <pc:sldChg chg="del">
        <pc:chgData name="Mark Simos" userId="5cc51db482eb49a0" providerId="LiveId" clId="{5A87EDC4-4892-41C6-A2FC-32F0B5E40B1F}" dt="2018-12-11T03:44:18.041" v="2681" actId="2696"/>
        <pc:sldMkLst>
          <pc:docMk/>
          <pc:sldMk cId="3981019425" sldId="338"/>
        </pc:sldMkLst>
      </pc:sldChg>
      <pc:sldChg chg="delSp delAnim modNotesTx">
        <pc:chgData name="Mark Simos" userId="5cc51db482eb49a0" providerId="LiveId" clId="{5A87EDC4-4892-41C6-A2FC-32F0B5E40B1F}" dt="2018-12-11T03:26:43.044" v="1782" actId="6549"/>
        <pc:sldMkLst>
          <pc:docMk/>
          <pc:sldMk cId="2659021473" sldId="489"/>
        </pc:sldMkLst>
        <pc:spChg chg="del">
          <ac:chgData name="Mark Simos" userId="5cc51db482eb49a0" providerId="LiveId" clId="{5A87EDC4-4892-41C6-A2FC-32F0B5E40B1F}" dt="2018-12-11T03:19:24.770" v="1247" actId="478"/>
          <ac:spMkLst>
            <pc:docMk/>
            <pc:sldMk cId="2659021473" sldId="489"/>
            <ac:spMk id="20" creationId="{3BA02C74-1082-4435-83EB-6B064FBFD4F7}"/>
          </ac:spMkLst>
        </pc:spChg>
      </pc:sldChg>
      <pc:sldChg chg="modTransition modNotesTx">
        <pc:chgData name="Mark Simos" userId="5cc51db482eb49a0" providerId="LiveId" clId="{5A87EDC4-4892-41C6-A2FC-32F0B5E40B1F}" dt="2018-12-11T03:55:48.713" v="2959" actId="313"/>
        <pc:sldMkLst>
          <pc:docMk/>
          <pc:sldMk cId="3306443679" sldId="589"/>
        </pc:sldMkLst>
      </pc:sldChg>
      <pc:sldChg chg="modTransition">
        <pc:chgData name="Mark Simos" userId="5cc51db482eb49a0" providerId="LiveId" clId="{5A87EDC4-4892-41C6-A2FC-32F0B5E40B1F}" dt="2018-12-11T03:55:21.662" v="2955"/>
        <pc:sldMkLst>
          <pc:docMk/>
          <pc:sldMk cId="3294082635" sldId="590"/>
        </pc:sldMkLst>
      </pc:sldChg>
      <pc:sldChg chg="del">
        <pc:chgData name="Mark Simos" userId="5cc51db482eb49a0" providerId="LiveId" clId="{5A87EDC4-4892-41C6-A2FC-32F0B5E40B1F}" dt="2018-12-11T03:41:53.352" v="2456" actId="2696"/>
        <pc:sldMkLst>
          <pc:docMk/>
          <pc:sldMk cId="2034498617" sldId="644"/>
        </pc:sldMkLst>
      </pc:sldChg>
      <pc:sldChg chg="del modNotesTx">
        <pc:chgData name="Mark Simos" userId="5cc51db482eb49a0" providerId="LiveId" clId="{5A87EDC4-4892-41C6-A2FC-32F0B5E40B1F}" dt="2018-12-11T03:38:11.090" v="2251" actId="2696"/>
        <pc:sldMkLst>
          <pc:docMk/>
          <pc:sldMk cId="1701559917" sldId="649"/>
        </pc:sldMkLst>
      </pc:sldChg>
      <pc:sldChg chg="modNotesTx">
        <pc:chgData name="Mark Simos" userId="5cc51db482eb49a0" providerId="LiveId" clId="{5A87EDC4-4892-41C6-A2FC-32F0B5E40B1F}" dt="2018-12-11T02:33:46.731" v="371" actId="6549"/>
        <pc:sldMkLst>
          <pc:docMk/>
          <pc:sldMk cId="818879500" sldId="657"/>
        </pc:sldMkLst>
      </pc:sldChg>
      <pc:sldChg chg="modNotesTx">
        <pc:chgData name="Mark Simos" userId="5cc51db482eb49a0" providerId="LiveId" clId="{5A87EDC4-4892-41C6-A2FC-32F0B5E40B1F}" dt="2018-12-11T02:33:31.493" v="370" actId="6549"/>
        <pc:sldMkLst>
          <pc:docMk/>
          <pc:sldMk cId="1391919181" sldId="660"/>
        </pc:sldMkLst>
      </pc:sldChg>
      <pc:sldChg chg="modNotesTx">
        <pc:chgData name="Mark Simos" userId="5cc51db482eb49a0" providerId="LiveId" clId="{5A87EDC4-4892-41C6-A2FC-32F0B5E40B1F}" dt="2018-12-11T02:35:46.979" v="418" actId="20577"/>
        <pc:sldMkLst>
          <pc:docMk/>
          <pc:sldMk cId="3138231827" sldId="689"/>
        </pc:sldMkLst>
      </pc:sldChg>
      <pc:sldChg chg="modNotesTx">
        <pc:chgData name="Mark Simos" userId="5cc51db482eb49a0" providerId="LiveId" clId="{5A87EDC4-4892-41C6-A2FC-32F0B5E40B1F}" dt="2018-12-11T02:53:55.873" v="475" actId="20577"/>
        <pc:sldMkLst>
          <pc:docMk/>
          <pc:sldMk cId="2046487914" sldId="722"/>
        </pc:sldMkLst>
      </pc:sldChg>
      <pc:sldChg chg="modSp">
        <pc:chgData name="Mark Simos" userId="5cc51db482eb49a0" providerId="LiveId" clId="{5A87EDC4-4892-41C6-A2FC-32F0B5E40B1F}" dt="2018-12-11T02:44:03.074" v="423" actId="6549"/>
        <pc:sldMkLst>
          <pc:docMk/>
          <pc:sldMk cId="1700463450" sldId="745"/>
        </pc:sldMkLst>
        <pc:spChg chg="mod">
          <ac:chgData name="Mark Simos" userId="5cc51db482eb49a0" providerId="LiveId" clId="{5A87EDC4-4892-41C6-A2FC-32F0B5E40B1F}" dt="2018-12-11T02:44:03.074" v="423" actId="6549"/>
          <ac:spMkLst>
            <pc:docMk/>
            <pc:sldMk cId="1700463450" sldId="745"/>
            <ac:spMk id="2" creationId="{00000000-0000-0000-0000-000000000000}"/>
          </ac:spMkLst>
        </pc:spChg>
      </pc:sldChg>
      <pc:sldChg chg="modNotesTx">
        <pc:chgData name="Mark Simos" userId="5cc51db482eb49a0" providerId="LiveId" clId="{5A87EDC4-4892-41C6-A2FC-32F0B5E40B1F}" dt="2018-12-11T02:22:44.790" v="30" actId="33524"/>
        <pc:sldMkLst>
          <pc:docMk/>
          <pc:sldMk cId="1925154943" sldId="849"/>
        </pc:sldMkLst>
      </pc:sldChg>
      <pc:sldChg chg="modNotesTx">
        <pc:chgData name="Mark Simos" userId="5cc51db482eb49a0" providerId="LiveId" clId="{5A87EDC4-4892-41C6-A2FC-32F0B5E40B1F}" dt="2018-12-11T02:25:03.120" v="71" actId="20577"/>
        <pc:sldMkLst>
          <pc:docMk/>
          <pc:sldMk cId="1810797570" sldId="850"/>
        </pc:sldMkLst>
      </pc:sldChg>
      <pc:sldChg chg="delSp modNotesTx">
        <pc:chgData name="Mark Simos" userId="5cc51db482eb49a0" providerId="LiveId" clId="{5A87EDC4-4892-41C6-A2FC-32F0B5E40B1F}" dt="2018-11-29T18:12:37.103" v="4" actId="478"/>
        <pc:sldMkLst>
          <pc:docMk/>
          <pc:sldMk cId="835398581" sldId="853"/>
        </pc:sldMkLst>
        <pc:spChg chg="del">
          <ac:chgData name="Mark Simos" userId="5cc51db482eb49a0" providerId="LiveId" clId="{5A87EDC4-4892-41C6-A2FC-32F0B5E40B1F}" dt="2018-11-29T18:12:37.103" v="4" actId="478"/>
          <ac:spMkLst>
            <pc:docMk/>
            <pc:sldMk cId="835398581" sldId="853"/>
            <ac:spMk id="5" creationId="{8EABD433-1178-421B-A808-6AABC3539084}"/>
          </ac:spMkLst>
        </pc:spChg>
      </pc:sldChg>
      <pc:sldChg chg="modSp modNotesTx">
        <pc:chgData name="Mark Simos" userId="5cc51db482eb49a0" providerId="LiveId" clId="{5A87EDC4-4892-41C6-A2FC-32F0B5E40B1F}" dt="2018-12-11T02:34:32.674" v="390" actId="6549"/>
        <pc:sldMkLst>
          <pc:docMk/>
          <pc:sldMk cId="3378695792" sldId="873"/>
        </pc:sldMkLst>
        <pc:spChg chg="mod">
          <ac:chgData name="Mark Simos" userId="5cc51db482eb49a0" providerId="LiveId" clId="{5A87EDC4-4892-41C6-A2FC-32F0B5E40B1F}" dt="2018-12-11T02:34:18.061" v="375" actId="6549"/>
          <ac:spMkLst>
            <pc:docMk/>
            <pc:sldMk cId="3378695792" sldId="873"/>
            <ac:spMk id="12" creationId="{00000000-0000-0000-0000-000000000000}"/>
          </ac:spMkLst>
        </pc:spChg>
      </pc:sldChg>
      <pc:sldChg chg="add modNotesTx">
        <pc:chgData name="Mark Simos" userId="5cc51db482eb49a0" providerId="LiveId" clId="{5A87EDC4-4892-41C6-A2FC-32F0B5E40B1F}" dt="2018-12-11T03:43:45.732" v="2679" actId="20577"/>
        <pc:sldMkLst>
          <pc:docMk/>
          <pc:sldMk cId="1768228043" sldId="1591"/>
        </pc:sldMkLst>
      </pc:sldChg>
      <pc:sldChg chg="del modNotesTx">
        <pc:chgData name="Mark Simos" userId="5cc51db482eb49a0" providerId="LiveId" clId="{5A87EDC4-4892-41C6-A2FC-32F0B5E40B1F}" dt="2018-12-11T03:51:14.852" v="2902" actId="2696"/>
        <pc:sldMkLst>
          <pc:docMk/>
          <pc:sldMk cId="3693563791" sldId="1652"/>
        </pc:sldMkLst>
      </pc:sldChg>
      <pc:sldChg chg="modTransition modNotesTx">
        <pc:chgData name="Mark Simos" userId="5cc51db482eb49a0" providerId="LiveId" clId="{5A87EDC4-4892-41C6-A2FC-32F0B5E40B1F}" dt="2018-12-11T03:56:26.652" v="2962" actId="6549"/>
        <pc:sldMkLst>
          <pc:docMk/>
          <pc:sldMk cId="4191655008" sldId="2775"/>
        </pc:sldMkLst>
      </pc:sldChg>
      <pc:sldChg chg="delSp modTransition">
        <pc:chgData name="Mark Simos" userId="5cc51db482eb49a0" providerId="LiveId" clId="{5A87EDC4-4892-41C6-A2FC-32F0B5E40B1F}" dt="2018-12-11T03:58:38.909" v="2968" actId="478"/>
        <pc:sldMkLst>
          <pc:docMk/>
          <pc:sldMk cId="3079682530" sldId="2776"/>
        </pc:sldMkLst>
        <pc:spChg chg="del">
          <ac:chgData name="Mark Simos" userId="5cc51db482eb49a0" providerId="LiveId" clId="{5A87EDC4-4892-41C6-A2FC-32F0B5E40B1F}" dt="2018-12-11T03:58:38.909" v="2968" actId="478"/>
          <ac:spMkLst>
            <pc:docMk/>
            <pc:sldMk cId="3079682530" sldId="2776"/>
            <ac:spMk id="5" creationId="{6474703D-E309-443D-8F78-E82AA4899B80}"/>
          </ac:spMkLst>
        </pc:spChg>
      </pc:sldChg>
      <pc:sldChg chg="modTransition">
        <pc:chgData name="Mark Simos" userId="5cc51db482eb49a0" providerId="LiveId" clId="{5A87EDC4-4892-41C6-A2FC-32F0B5E40B1F}" dt="2018-12-11T03:56:11.160" v="2960"/>
        <pc:sldMkLst>
          <pc:docMk/>
          <pc:sldMk cId="3945493956" sldId="2777"/>
        </pc:sldMkLst>
      </pc:sldChg>
      <pc:sldChg chg="modNotesTx">
        <pc:chgData name="Mark Simos" userId="5cc51db482eb49a0" providerId="LiveId" clId="{5A87EDC4-4892-41C6-A2FC-32F0B5E40B1F}" dt="2018-12-11T02:38:44.275" v="421" actId="20577"/>
        <pc:sldMkLst>
          <pc:docMk/>
          <pc:sldMk cId="140276500" sldId="2784"/>
        </pc:sldMkLst>
      </pc:sldChg>
      <pc:sldChg chg="modSp modNotesTx">
        <pc:chgData name="Mark Simos" userId="5cc51db482eb49a0" providerId="LiveId" clId="{5A87EDC4-4892-41C6-A2FC-32F0B5E40B1F}" dt="2018-12-11T03:31:54.005" v="1851" actId="6549"/>
        <pc:sldMkLst>
          <pc:docMk/>
          <pc:sldMk cId="4290584680" sldId="2804"/>
        </pc:sldMkLst>
        <pc:spChg chg="mod">
          <ac:chgData name="Mark Simos" userId="5cc51db482eb49a0" providerId="LiveId" clId="{5A87EDC4-4892-41C6-A2FC-32F0B5E40B1F}" dt="2018-12-11T03:28:13.246" v="1785" actId="17032"/>
          <ac:spMkLst>
            <pc:docMk/>
            <pc:sldMk cId="4290584680" sldId="2804"/>
            <ac:spMk id="7" creationId="{49C87EB5-444B-41B4-B6CF-10DE2F598D9B}"/>
          </ac:spMkLst>
        </pc:spChg>
        <pc:spChg chg="mod">
          <ac:chgData name="Mark Simos" userId="5cc51db482eb49a0" providerId="LiveId" clId="{5A87EDC4-4892-41C6-A2FC-32F0B5E40B1F}" dt="2018-12-11T03:28:13.246" v="1785" actId="17032"/>
          <ac:spMkLst>
            <pc:docMk/>
            <pc:sldMk cId="4290584680" sldId="2804"/>
            <ac:spMk id="34" creationId="{D6DCDC5D-9174-41CA-800E-27F38434B046}"/>
          </ac:spMkLst>
        </pc:spChg>
      </pc:sldChg>
      <pc:sldChg chg="modSp modNotesTx">
        <pc:chgData name="Mark Simos" userId="5cc51db482eb49a0" providerId="LiveId" clId="{5A87EDC4-4892-41C6-A2FC-32F0B5E40B1F}" dt="2018-12-11T02:46:03.785" v="439" actId="6549"/>
        <pc:sldMkLst>
          <pc:docMk/>
          <pc:sldMk cId="2844080800" sldId="2805"/>
        </pc:sldMkLst>
        <pc:spChg chg="mod">
          <ac:chgData name="Mark Simos" userId="5cc51db482eb49a0" providerId="LiveId" clId="{5A87EDC4-4892-41C6-A2FC-32F0B5E40B1F}" dt="2018-12-11T02:45:07.184" v="432" actId="6549"/>
          <ac:spMkLst>
            <pc:docMk/>
            <pc:sldMk cId="2844080800" sldId="2805"/>
            <ac:spMk id="10" creationId="{7F59E7DB-7E97-4ED0-93CE-38ADEE0FBD6F}"/>
          </ac:spMkLst>
        </pc:spChg>
      </pc:sldChg>
      <pc:sldChg chg="delSp">
        <pc:chgData name="Mark Simos" userId="5cc51db482eb49a0" providerId="LiveId" clId="{5A87EDC4-4892-41C6-A2FC-32F0B5E40B1F}" dt="2018-12-11T03:46:13.618" v="2683" actId="478"/>
        <pc:sldMkLst>
          <pc:docMk/>
          <pc:sldMk cId="606165881" sldId="2811"/>
        </pc:sldMkLst>
        <pc:spChg chg="del">
          <ac:chgData name="Mark Simos" userId="5cc51db482eb49a0" providerId="LiveId" clId="{5A87EDC4-4892-41C6-A2FC-32F0B5E40B1F}" dt="2018-12-11T03:46:13.618" v="2683" actId="478"/>
          <ac:spMkLst>
            <pc:docMk/>
            <pc:sldMk cId="606165881" sldId="2811"/>
            <ac:spMk id="17" creationId="{BEF9DF4E-B45D-42E9-8381-94787FD56E75}"/>
          </ac:spMkLst>
        </pc:spChg>
      </pc:sldChg>
      <pc:sldChg chg="modNotesTx">
        <pc:chgData name="Mark Simos" userId="5cc51db482eb49a0" providerId="LiveId" clId="{5A87EDC4-4892-41C6-A2FC-32F0B5E40B1F}" dt="2018-12-11T03:45:34.887" v="2682" actId="6549"/>
        <pc:sldMkLst>
          <pc:docMk/>
          <pc:sldMk cId="2809914710" sldId="2992"/>
        </pc:sldMkLst>
      </pc:sldChg>
      <pc:sldChg chg="delSp modNotesTx">
        <pc:chgData name="Mark Simos" userId="5cc51db482eb49a0" providerId="LiveId" clId="{5A87EDC4-4892-41C6-A2FC-32F0B5E40B1F}" dt="2018-12-11T03:36:56.038" v="2243" actId="33524"/>
        <pc:sldMkLst>
          <pc:docMk/>
          <pc:sldMk cId="450688418" sldId="2993"/>
        </pc:sldMkLst>
        <pc:spChg chg="del">
          <ac:chgData name="Mark Simos" userId="5cc51db482eb49a0" providerId="LiveId" clId="{5A87EDC4-4892-41C6-A2FC-32F0B5E40B1F}" dt="2018-12-11T03:36:29.085" v="2229" actId="478"/>
          <ac:spMkLst>
            <pc:docMk/>
            <pc:sldMk cId="450688418" sldId="2993"/>
            <ac:spMk id="44" creationId="{A924BF77-08CA-4B48-B54C-EBF971044578}"/>
          </ac:spMkLst>
        </pc:spChg>
      </pc:sldChg>
      <pc:sldChg chg="modNotesTx">
        <pc:chgData name="Mark Simos" userId="5cc51db482eb49a0" providerId="LiveId" clId="{5A87EDC4-4892-41C6-A2FC-32F0B5E40B1F}" dt="2018-12-11T03:40:37.196" v="2454" actId="6549"/>
        <pc:sldMkLst>
          <pc:docMk/>
          <pc:sldMk cId="707066051" sldId="2997"/>
        </pc:sldMkLst>
      </pc:sldChg>
      <pc:sldChg chg="delSp modNotesTx">
        <pc:chgData name="Mark Simos" userId="5cc51db482eb49a0" providerId="LiveId" clId="{5A87EDC4-4892-41C6-A2FC-32F0B5E40B1F}" dt="2018-12-11T03:36:06.412" v="2228" actId="20577"/>
        <pc:sldMkLst>
          <pc:docMk/>
          <pc:sldMk cId="2895391139" sldId="2998"/>
        </pc:sldMkLst>
        <pc:spChg chg="del">
          <ac:chgData name="Mark Simos" userId="5cc51db482eb49a0" providerId="LiveId" clId="{5A87EDC4-4892-41C6-A2FC-32F0B5E40B1F}" dt="2018-12-11T03:33:25.890" v="2093" actId="478"/>
          <ac:spMkLst>
            <pc:docMk/>
            <pc:sldMk cId="2895391139" sldId="2998"/>
            <ac:spMk id="16" creationId="{B04446A1-64BE-448D-98F8-875F5E3B8E50}"/>
          </ac:spMkLst>
        </pc:spChg>
      </pc:sldChg>
      <pc:sldChg chg="del">
        <pc:chgData name="Mark Simos" userId="5cc51db482eb49a0" providerId="LiveId" clId="{5A87EDC4-4892-41C6-A2FC-32F0B5E40B1F}" dt="2018-12-11T03:39:27.126" v="2366" actId="2696"/>
        <pc:sldMkLst>
          <pc:docMk/>
          <pc:sldMk cId="2317714091" sldId="3005"/>
        </pc:sldMkLst>
      </pc:sldChg>
      <pc:sldChg chg="modNotesTx">
        <pc:chgData name="Mark Simos" userId="5cc51db482eb49a0" providerId="LiveId" clId="{5A87EDC4-4892-41C6-A2FC-32F0B5E40B1F}" dt="2018-12-11T03:46:31.131" v="2703" actId="6549"/>
        <pc:sldMkLst>
          <pc:docMk/>
          <pc:sldMk cId="3095979438" sldId="3007"/>
        </pc:sldMkLst>
      </pc:sldChg>
      <pc:sldChg chg="modNotesTx">
        <pc:chgData name="Mark Simos" userId="5cc51db482eb49a0" providerId="LiveId" clId="{5A87EDC4-4892-41C6-A2FC-32F0B5E40B1F}" dt="2018-12-11T02:21:51.620" v="29" actId="20577"/>
        <pc:sldMkLst>
          <pc:docMk/>
          <pc:sldMk cId="4292575141" sldId="3013"/>
        </pc:sldMkLst>
      </pc:sldChg>
      <pc:sldChg chg="delSp">
        <pc:chgData name="Mark Simos" userId="5cc51db482eb49a0" providerId="LiveId" clId="{5A87EDC4-4892-41C6-A2FC-32F0B5E40B1F}" dt="2018-12-11T03:51:31.311" v="2905" actId="478"/>
        <pc:sldMkLst>
          <pc:docMk/>
          <pc:sldMk cId="2728535951" sldId="3014"/>
        </pc:sldMkLst>
        <pc:spChg chg="del">
          <ac:chgData name="Mark Simos" userId="5cc51db482eb49a0" providerId="LiveId" clId="{5A87EDC4-4892-41C6-A2FC-32F0B5E40B1F}" dt="2018-12-11T03:51:31.311" v="2905" actId="478"/>
          <ac:spMkLst>
            <pc:docMk/>
            <pc:sldMk cId="2728535951" sldId="3014"/>
            <ac:spMk id="138" creationId="{3320F6E8-BBA5-42C4-B928-B1E77FF9C38C}"/>
          </ac:spMkLst>
        </pc:spChg>
      </pc:sldChg>
      <pc:sldChg chg="delSp modNotesTx">
        <pc:chgData name="Mark Simos" userId="5cc51db482eb49a0" providerId="LiveId" clId="{5A87EDC4-4892-41C6-A2FC-32F0B5E40B1F}" dt="2018-12-11T03:50:19.962" v="2898" actId="478"/>
        <pc:sldMkLst>
          <pc:docMk/>
          <pc:sldMk cId="1432181977" sldId="3030"/>
        </pc:sldMkLst>
        <pc:spChg chg="del">
          <ac:chgData name="Mark Simos" userId="5cc51db482eb49a0" providerId="LiveId" clId="{5A87EDC4-4892-41C6-A2FC-32F0B5E40B1F}" dt="2018-12-11T03:50:19.962" v="2898" actId="478"/>
          <ac:spMkLst>
            <pc:docMk/>
            <pc:sldMk cId="1432181977" sldId="3030"/>
            <ac:spMk id="24" creationId="{56BAD583-F9CF-4700-B460-CA9792D7B5E4}"/>
          </ac:spMkLst>
        </pc:spChg>
      </pc:sldChg>
      <pc:sldChg chg="delSp">
        <pc:chgData name="Mark Simos" userId="5cc51db482eb49a0" providerId="LiveId" clId="{5A87EDC4-4892-41C6-A2FC-32F0B5E40B1F}" dt="2018-12-11T03:48:55.962" v="2708" actId="478"/>
        <pc:sldMkLst>
          <pc:docMk/>
          <pc:sldMk cId="4125489566" sldId="3032"/>
        </pc:sldMkLst>
        <pc:spChg chg="del">
          <ac:chgData name="Mark Simos" userId="5cc51db482eb49a0" providerId="LiveId" clId="{5A87EDC4-4892-41C6-A2FC-32F0B5E40B1F}" dt="2018-12-11T03:48:55.962" v="2708" actId="478"/>
          <ac:spMkLst>
            <pc:docMk/>
            <pc:sldMk cId="4125489566" sldId="3032"/>
            <ac:spMk id="3" creationId="{F0F775A8-35ED-4857-96D1-C81514E77F8C}"/>
          </ac:spMkLst>
        </pc:spChg>
      </pc:sldChg>
      <pc:sldChg chg="addSp delSp modSp add del">
        <pc:chgData name="Mark Simos" userId="5cc51db482eb49a0" providerId="LiveId" clId="{5A87EDC4-4892-41C6-A2FC-32F0B5E40B1F}" dt="2018-12-11T03:55:13.250" v="2954" actId="1076"/>
        <pc:sldMkLst>
          <pc:docMk/>
          <pc:sldMk cId="3835142052" sldId="3039"/>
        </pc:sldMkLst>
        <pc:spChg chg="del">
          <ac:chgData name="Mark Simos" userId="5cc51db482eb49a0" providerId="LiveId" clId="{5A87EDC4-4892-41C6-A2FC-32F0B5E40B1F}" dt="2018-12-11T03:52:29.762" v="2911" actId="478"/>
          <ac:spMkLst>
            <pc:docMk/>
            <pc:sldMk cId="3835142052" sldId="3039"/>
            <ac:spMk id="7" creationId="{B96ABD18-E1AD-4D32-91F2-F7AD30E19BF0}"/>
          </ac:spMkLst>
        </pc:spChg>
        <pc:spChg chg="mod">
          <ac:chgData name="Mark Simos" userId="5cc51db482eb49a0" providerId="LiveId" clId="{5A87EDC4-4892-41C6-A2FC-32F0B5E40B1F}" dt="2018-12-11T03:54:56.846" v="2949" actId="1076"/>
          <ac:spMkLst>
            <pc:docMk/>
            <pc:sldMk cId="3835142052" sldId="3039"/>
            <ac:spMk id="9" creationId="{1225F147-192D-44D7-9FD3-F58A8E74CB21}"/>
          </ac:spMkLst>
        </pc:spChg>
        <pc:spChg chg="del">
          <ac:chgData name="Mark Simos" userId="5cc51db482eb49a0" providerId="LiveId" clId="{5A87EDC4-4892-41C6-A2FC-32F0B5E40B1F}" dt="2018-12-11T03:52:21.744" v="2909" actId="478"/>
          <ac:spMkLst>
            <pc:docMk/>
            <pc:sldMk cId="3835142052" sldId="3039"/>
            <ac:spMk id="10" creationId="{50D0C9F5-3736-4EF6-A751-4E30D11F6D85}"/>
          </ac:spMkLst>
        </pc:spChg>
        <pc:spChg chg="del">
          <ac:chgData name="Mark Simos" userId="5cc51db482eb49a0" providerId="LiveId" clId="{5A87EDC4-4892-41C6-A2FC-32F0B5E40B1F}" dt="2018-12-11T03:52:21.744" v="2909" actId="478"/>
          <ac:spMkLst>
            <pc:docMk/>
            <pc:sldMk cId="3835142052" sldId="3039"/>
            <ac:spMk id="11" creationId="{8548CF72-512E-41A3-8E19-73633AB70A0F}"/>
          </ac:spMkLst>
        </pc:spChg>
        <pc:spChg chg="del">
          <ac:chgData name="Mark Simos" userId="5cc51db482eb49a0" providerId="LiveId" clId="{5A87EDC4-4892-41C6-A2FC-32F0B5E40B1F}" dt="2018-12-11T03:52:21.744" v="2909" actId="478"/>
          <ac:spMkLst>
            <pc:docMk/>
            <pc:sldMk cId="3835142052" sldId="3039"/>
            <ac:spMk id="12" creationId="{5F06E8EB-CB27-4C03-A419-9168B8F09994}"/>
          </ac:spMkLst>
        </pc:spChg>
        <pc:spChg chg="del">
          <ac:chgData name="Mark Simos" userId="5cc51db482eb49a0" providerId="LiveId" clId="{5A87EDC4-4892-41C6-A2FC-32F0B5E40B1F}" dt="2018-12-11T03:52:21.744" v="2909" actId="478"/>
          <ac:spMkLst>
            <pc:docMk/>
            <pc:sldMk cId="3835142052" sldId="3039"/>
            <ac:spMk id="13" creationId="{8283C58F-3C33-44FE-81DF-4BA8B15E9A54}"/>
          </ac:spMkLst>
        </pc:spChg>
        <pc:spChg chg="del">
          <ac:chgData name="Mark Simos" userId="5cc51db482eb49a0" providerId="LiveId" clId="{5A87EDC4-4892-41C6-A2FC-32F0B5E40B1F}" dt="2018-12-11T03:52:23.547" v="2910" actId="478"/>
          <ac:spMkLst>
            <pc:docMk/>
            <pc:sldMk cId="3835142052" sldId="3039"/>
            <ac:spMk id="14" creationId="{AC6417E9-5E36-4CEB-8F84-29E81077DFA8}"/>
          </ac:spMkLst>
        </pc:spChg>
        <pc:spChg chg="add mod">
          <ac:chgData name="Mark Simos" userId="5cc51db482eb49a0" providerId="LiveId" clId="{5A87EDC4-4892-41C6-A2FC-32F0B5E40B1F}" dt="2018-12-11T03:54:56.846" v="2949" actId="1076"/>
          <ac:spMkLst>
            <pc:docMk/>
            <pc:sldMk cId="3835142052" sldId="3039"/>
            <ac:spMk id="15" creationId="{CD3C6632-78AE-4086-A9D6-A125A7EA008B}"/>
          </ac:spMkLst>
        </pc:spChg>
        <pc:graphicFrameChg chg="add mod modGraphic">
          <ac:chgData name="Mark Simos" userId="5cc51db482eb49a0" providerId="LiveId" clId="{5A87EDC4-4892-41C6-A2FC-32F0B5E40B1F}" dt="2018-12-11T03:55:13.250" v="2954" actId="1076"/>
          <ac:graphicFrameMkLst>
            <pc:docMk/>
            <pc:sldMk cId="3835142052" sldId="3039"/>
            <ac:graphicFrameMk id="4" creationId="{A4D37B56-0AF0-460E-87DB-15F54D8987B0}"/>
          </ac:graphicFrameMkLst>
        </pc:graphicFrameChg>
        <pc:graphicFrameChg chg="mod">
          <ac:chgData name="Mark Simos" userId="5cc51db482eb49a0" providerId="LiveId" clId="{5A87EDC4-4892-41C6-A2FC-32F0B5E40B1F}" dt="2018-12-11T03:54:56.846" v="2949" actId="1076"/>
          <ac:graphicFrameMkLst>
            <pc:docMk/>
            <pc:sldMk cId="3835142052" sldId="3039"/>
            <ac:graphicFrameMk id="6" creationId="{30627DAD-940B-4C3A-B411-BD713F9304BE}"/>
          </ac:graphicFrameMkLst>
        </pc:graphicFrameChg>
        <pc:graphicFrameChg chg="del">
          <ac:chgData name="Mark Simos" userId="5cc51db482eb49a0" providerId="LiveId" clId="{5A87EDC4-4892-41C6-A2FC-32F0B5E40B1F}" dt="2018-12-11T03:52:21.744" v="2909" actId="478"/>
          <ac:graphicFrameMkLst>
            <pc:docMk/>
            <pc:sldMk cId="3835142052" sldId="3039"/>
            <ac:graphicFrameMk id="16" creationId="{8F8DA837-4279-415E-9C26-3B62FC9F7054}"/>
          </ac:graphicFrameMkLst>
        </pc:graphicFrameChg>
        <pc:picChg chg="del">
          <ac:chgData name="Mark Simos" userId="5cc51db482eb49a0" providerId="LiveId" clId="{5A87EDC4-4892-41C6-A2FC-32F0B5E40B1F}" dt="2018-12-11T03:52:29.762" v="2911" actId="478"/>
          <ac:picMkLst>
            <pc:docMk/>
            <pc:sldMk cId="3835142052" sldId="3039"/>
            <ac:picMk id="4" creationId="{0A447170-19A3-4E64-A84C-47456DBC1168}"/>
          </ac:picMkLst>
        </pc:picChg>
      </pc:sldChg>
      <pc:sldChg chg="modNotesTx">
        <pc:chgData name="Mark Simos" userId="5cc51db482eb49a0" providerId="LiveId" clId="{5A87EDC4-4892-41C6-A2FC-32F0B5E40B1F}" dt="2018-12-11T02:52:20.029" v="457" actId="20577"/>
        <pc:sldMkLst>
          <pc:docMk/>
          <pc:sldMk cId="798929466" sldId="3047"/>
        </pc:sldMkLst>
      </pc:sldChg>
      <pc:sldChg chg="modNotesTx">
        <pc:chgData name="Mark Simos" userId="5cc51db482eb49a0" providerId="LiveId" clId="{5A87EDC4-4892-41C6-A2FC-32F0B5E40B1F}" dt="2018-12-11T02:48:41.907" v="452" actId="20577"/>
        <pc:sldMkLst>
          <pc:docMk/>
          <pc:sldMk cId="2910459230" sldId="3048"/>
        </pc:sldMkLst>
      </pc:sldChg>
      <pc:sldChg chg="delSp modAnim">
        <pc:chgData name="Mark Simos" userId="5cc51db482eb49a0" providerId="LiveId" clId="{5A87EDC4-4892-41C6-A2FC-32F0B5E40B1F}" dt="2018-12-11T03:47:59.727" v="2707"/>
        <pc:sldMkLst>
          <pc:docMk/>
          <pc:sldMk cId="1792747195" sldId="3053"/>
        </pc:sldMkLst>
        <pc:spChg chg="del">
          <ac:chgData name="Mark Simos" userId="5cc51db482eb49a0" providerId="LiveId" clId="{5A87EDC4-4892-41C6-A2FC-32F0B5E40B1F}" dt="2018-12-11T03:46:51.651" v="2704" actId="478"/>
          <ac:spMkLst>
            <pc:docMk/>
            <pc:sldMk cId="1792747195" sldId="3053"/>
            <ac:spMk id="25" creationId="{DD37207D-B238-4502-A6DE-A75598059C15}"/>
          </ac:spMkLst>
        </pc:spChg>
      </pc:sldChg>
      <pc:sldChg chg="del">
        <pc:chgData name="Mark Simos" userId="5cc51db482eb49a0" providerId="LiveId" clId="{5A87EDC4-4892-41C6-A2FC-32F0B5E40B1F}" dt="2018-12-11T02:47:32.824" v="440" actId="2696"/>
        <pc:sldMkLst>
          <pc:docMk/>
          <pc:sldMk cId="3573901818" sldId="3064"/>
        </pc:sldMkLst>
      </pc:sldChg>
      <pc:sldChg chg="add del">
        <pc:chgData name="Mark Simos" userId="5cc51db482eb49a0" providerId="LiveId" clId="{5A87EDC4-4892-41C6-A2FC-32F0B5E40B1F}" dt="2018-12-11T02:55:45.581" v="493"/>
        <pc:sldMkLst>
          <pc:docMk/>
          <pc:sldMk cId="3683067220" sldId="3064"/>
        </pc:sldMkLst>
      </pc:sldChg>
      <pc:sldChg chg="modSp delCm modNotesTx">
        <pc:chgData name="Mark Simos" userId="5cc51db482eb49a0" providerId="LiveId" clId="{5A87EDC4-4892-41C6-A2FC-32F0B5E40B1F}" dt="2018-12-11T03:12:37.079" v="1165" actId="20577"/>
        <pc:sldMkLst>
          <pc:docMk/>
          <pc:sldMk cId="585568627" sldId="3076"/>
        </pc:sldMkLst>
        <pc:spChg chg="mod">
          <ac:chgData name="Mark Simos" userId="5cc51db482eb49a0" providerId="LiveId" clId="{5A87EDC4-4892-41C6-A2FC-32F0B5E40B1F}" dt="2018-12-11T02:54:23.400" v="488" actId="20577"/>
          <ac:spMkLst>
            <pc:docMk/>
            <pc:sldMk cId="585568627" sldId="3076"/>
            <ac:spMk id="8" creationId="{21F7CD60-85EA-443C-A327-97D2BE76C899}"/>
          </ac:spMkLst>
        </pc:spChg>
      </pc:sldChg>
      <pc:sldChg chg="del">
        <pc:chgData name="Mark Simos" userId="5cc51db482eb49a0" providerId="LiveId" clId="{5A87EDC4-4892-41C6-A2FC-32F0B5E40B1F}" dt="2018-12-11T03:51:15.255" v="2904" actId="2696"/>
        <pc:sldMkLst>
          <pc:docMk/>
          <pc:sldMk cId="3623773709" sldId="3078"/>
        </pc:sldMkLst>
      </pc:sldChg>
      <pc:sldChg chg="modNotesTx">
        <pc:chgData name="Mark Simos" userId="5cc51db482eb49a0" providerId="LiveId" clId="{5A87EDC4-4892-41C6-A2FC-32F0B5E40B1F}" dt="2018-12-11T02:26:48.505" v="106" actId="6549"/>
        <pc:sldMkLst>
          <pc:docMk/>
          <pc:sldMk cId="939646899" sldId="3086"/>
        </pc:sldMkLst>
      </pc:sldChg>
      <pc:sldChg chg="del modTransition">
        <pc:chgData name="Mark Simos" userId="5cc51db482eb49a0" providerId="LiveId" clId="{5A87EDC4-4892-41C6-A2FC-32F0B5E40B1F}" dt="2018-12-11T03:51:14.035" v="2899" actId="2696"/>
        <pc:sldMkLst>
          <pc:docMk/>
          <pc:sldMk cId="3430634959" sldId="3087"/>
        </pc:sldMkLst>
      </pc:sldChg>
      <pc:sldChg chg="delSp modNotesTx">
        <pc:chgData name="Mark Simos" userId="5cc51db482eb49a0" providerId="LiveId" clId="{5A87EDC4-4892-41C6-A2FC-32F0B5E40B1F}" dt="2018-12-11T03:39:08.909" v="2364" actId="478"/>
        <pc:sldMkLst>
          <pc:docMk/>
          <pc:sldMk cId="3691644045" sldId="3088"/>
        </pc:sldMkLst>
        <pc:spChg chg="del">
          <ac:chgData name="Mark Simos" userId="5cc51db482eb49a0" providerId="LiveId" clId="{5A87EDC4-4892-41C6-A2FC-32F0B5E40B1F}" dt="2018-12-11T03:39:08.909" v="2364" actId="478"/>
          <ac:spMkLst>
            <pc:docMk/>
            <pc:sldMk cId="3691644045" sldId="3088"/>
            <ac:spMk id="21" creationId="{5283B52C-0367-4279-AFA7-04D922A996B8}"/>
          </ac:spMkLst>
        </pc:spChg>
      </pc:sldChg>
      <pc:sldChg chg="del modNotesTx">
        <pc:chgData name="Mark Simos" userId="5cc51db482eb49a0" providerId="LiveId" clId="{5A87EDC4-4892-41C6-A2FC-32F0B5E40B1F}" dt="2018-12-11T02:27:48.307" v="110" actId="2696"/>
        <pc:sldMkLst>
          <pc:docMk/>
          <pc:sldMk cId="3971306546" sldId="4393"/>
        </pc:sldMkLst>
      </pc:sldChg>
      <pc:sldChg chg="add modNotesTx">
        <pc:chgData name="Mark Simos" userId="5cc51db482eb49a0" providerId="LiveId" clId="{5A87EDC4-4892-41C6-A2FC-32F0B5E40B1F}" dt="2018-12-11T02:32:27.301" v="369" actId="6549"/>
        <pc:sldMkLst>
          <pc:docMk/>
          <pc:sldMk cId="2115565259" sldId="4399"/>
        </pc:sldMkLst>
      </pc:sldChg>
      <pc:sldChg chg="add">
        <pc:chgData name="Mark Simos" userId="5cc51db482eb49a0" providerId="LiveId" clId="{5A87EDC4-4892-41C6-A2FC-32F0B5E40B1F}" dt="2018-12-11T03:39:24.482" v="2365"/>
        <pc:sldMkLst>
          <pc:docMk/>
          <pc:sldMk cId="2048390465" sldId="4400"/>
        </pc:sldMkLst>
      </pc:sldChg>
      <pc:sldChg chg="add">
        <pc:chgData name="Mark Simos" userId="5cc51db482eb49a0" providerId="LiveId" clId="{5A87EDC4-4892-41C6-A2FC-32F0B5E40B1F}" dt="2018-12-11T03:44:14.743" v="2680"/>
        <pc:sldMkLst>
          <pc:docMk/>
          <pc:sldMk cId="2292363988" sldId="4401"/>
        </pc:sldMkLst>
      </pc:sldChg>
      <pc:sldMasterChg chg="delSldLayout">
        <pc:chgData name="Mark Simos" userId="5cc51db482eb49a0" providerId="LiveId" clId="{5A87EDC4-4892-41C6-A2FC-32F0B5E40B1F}" dt="2018-12-11T03:51:14.902" v="2903" actId="2696"/>
        <pc:sldMasterMkLst>
          <pc:docMk/>
          <pc:sldMasterMk cId="1646770031" sldId="2147483927"/>
        </pc:sldMasterMkLst>
        <pc:sldLayoutChg chg="del">
          <pc:chgData name="Mark Simos" userId="5cc51db482eb49a0" providerId="LiveId" clId="{5A87EDC4-4892-41C6-A2FC-32F0B5E40B1F}" dt="2018-12-11T03:51:14.902" v="2903" actId="2696"/>
          <pc:sldLayoutMkLst>
            <pc:docMk/>
            <pc:sldMasterMk cId="1646770031" sldId="2147483927"/>
            <pc:sldLayoutMk cId="3974125979" sldId="2147483946"/>
          </pc:sldLayoutMkLst>
        </pc:sldLayoutChg>
      </pc:sldMasterChg>
      <pc:sldMasterChg chg="delSldLayout">
        <pc:chgData name="Mark Simos" userId="5cc51db482eb49a0" providerId="LiveId" clId="{5A87EDC4-4892-41C6-A2FC-32F0B5E40B1F}" dt="2018-12-11T03:51:14.268" v="2901" actId="2696"/>
        <pc:sldMasterMkLst>
          <pc:docMk/>
          <pc:sldMasterMk cId="1911203341" sldId="2147483962"/>
        </pc:sldMasterMkLst>
        <pc:sldLayoutChg chg="del">
          <pc:chgData name="Mark Simos" userId="5cc51db482eb49a0" providerId="LiveId" clId="{5A87EDC4-4892-41C6-A2FC-32F0B5E40B1F}" dt="2018-12-11T03:51:14.268" v="2901" actId="2696"/>
          <pc:sldLayoutMkLst>
            <pc:docMk/>
            <pc:sldMasterMk cId="1911203341" sldId="2147483962"/>
            <pc:sldLayoutMk cId="2769755672" sldId="2147483969"/>
          </pc:sldLayoutMkLst>
        </pc:sldLayoutChg>
      </pc:sldMasterChg>
    </pc:docChg>
  </pc:docChgLst>
  <pc:docChgLst>
    <pc:chgData name="Mark Simos" userId="5cc51db482eb49a0" providerId="LiveId" clId="{CA49EA9B-038E-4CD5-AB10-A507E72F48B8}"/>
    <pc:docChg chg="undo custSel addSld modSld">
      <pc:chgData name="Mark Simos" userId="5cc51db482eb49a0" providerId="LiveId" clId="{CA49EA9B-038E-4CD5-AB10-A507E72F48B8}" dt="2018-11-12T11:27:11.052" v="3884" actId="20577"/>
      <pc:docMkLst>
        <pc:docMk/>
      </pc:docMkLst>
      <pc:sldChg chg="modAnim modNotesTx">
        <pc:chgData name="Mark Simos" userId="5cc51db482eb49a0" providerId="LiveId" clId="{CA49EA9B-038E-4CD5-AB10-A507E72F48B8}" dt="2018-11-11T10:48:12.034" v="539" actId="6549"/>
        <pc:sldMkLst>
          <pc:docMk/>
          <pc:sldMk cId="1925154943" sldId="849"/>
        </pc:sldMkLst>
      </pc:sldChg>
      <pc:sldChg chg="modNotesTx">
        <pc:chgData name="Mark Simos" userId="5cc51db482eb49a0" providerId="LiveId" clId="{CA49EA9B-038E-4CD5-AB10-A507E72F48B8}" dt="2018-11-11T10:48:40.840" v="540" actId="6549"/>
        <pc:sldMkLst>
          <pc:docMk/>
          <pc:sldMk cId="1810797570" sldId="850"/>
        </pc:sldMkLst>
      </pc:sldChg>
      <pc:sldChg chg="modSp modAnim modNotesTx">
        <pc:chgData name="Mark Simos" userId="5cc51db482eb49a0" providerId="LiveId" clId="{CA49EA9B-038E-4CD5-AB10-A507E72F48B8}" dt="2018-11-11T10:57:33.986" v="880" actId="20577"/>
        <pc:sldMkLst>
          <pc:docMk/>
          <pc:sldMk cId="939646899" sldId="3086"/>
        </pc:sldMkLst>
        <pc:spChg chg="mod">
          <ac:chgData name="Mark Simos" userId="5cc51db482eb49a0" providerId="LiveId" clId="{CA49EA9B-038E-4CD5-AB10-A507E72F48B8}" dt="2018-11-11T10:54:21.234" v="553" actId="14100"/>
          <ac:spMkLst>
            <pc:docMk/>
            <pc:sldMk cId="939646899" sldId="3086"/>
            <ac:spMk id="4" creationId="{D7DADDBB-8691-45EF-9E13-1906328851C5}"/>
          </ac:spMkLst>
        </pc:spChg>
        <pc:cxnChg chg="mod">
          <ac:chgData name="Mark Simos" userId="5cc51db482eb49a0" providerId="LiveId" clId="{CA49EA9B-038E-4CD5-AB10-A507E72F48B8}" dt="2018-11-11T10:54:14.756" v="552" actId="14100"/>
          <ac:cxnSpMkLst>
            <pc:docMk/>
            <pc:sldMk cId="939646899" sldId="3086"/>
            <ac:cxnSpMk id="7" creationId="{FBF7787E-457A-4FBE-BAF7-4F1F26DC217B}"/>
          </ac:cxnSpMkLst>
        </pc:cxnChg>
      </pc:sldChg>
      <pc:sldChg chg="modSp add modAnim modNotesTx">
        <pc:chgData name="Mark Simos" userId="5cc51db482eb49a0" providerId="LiveId" clId="{CA49EA9B-038E-4CD5-AB10-A507E72F48B8}" dt="2018-11-12T11:27:11.052" v="3884" actId="20577"/>
        <pc:sldMkLst>
          <pc:docMk/>
          <pc:sldMk cId="3971306546" sldId="4393"/>
        </pc:sldMkLst>
        <pc:spChg chg="mod">
          <ac:chgData name="Mark Simos" userId="5cc51db482eb49a0" providerId="LiveId" clId="{CA49EA9B-038E-4CD5-AB10-A507E72F48B8}" dt="2018-11-12T11:27:11.052" v="3884" actId="20577"/>
          <ac:spMkLst>
            <pc:docMk/>
            <pc:sldMk cId="3971306546" sldId="4393"/>
            <ac:spMk id="61" creationId="{56A06176-06C5-47DF-8694-92D93B3BA643}"/>
          </ac:spMkLst>
        </pc:spChg>
        <pc:grpChg chg="mod">
          <ac:chgData name="Mark Simos" userId="5cc51db482eb49a0" providerId="LiveId" clId="{CA49EA9B-038E-4CD5-AB10-A507E72F48B8}" dt="2018-11-12T11:26:29.171" v="3841" actId="465"/>
          <ac:grpSpMkLst>
            <pc:docMk/>
            <pc:sldMk cId="3971306546" sldId="4393"/>
            <ac:grpSpMk id="67" creationId="{6F69C158-ADA0-4224-9572-A2C7E669C56F}"/>
          </ac:grpSpMkLst>
        </pc:grpChg>
        <pc:grpChg chg="mod">
          <ac:chgData name="Mark Simos" userId="5cc51db482eb49a0" providerId="LiveId" clId="{CA49EA9B-038E-4CD5-AB10-A507E72F48B8}" dt="2018-11-12T11:26:29.171" v="3841" actId="465"/>
          <ac:grpSpMkLst>
            <pc:docMk/>
            <pc:sldMk cId="3971306546" sldId="4393"/>
            <ac:grpSpMk id="73" creationId="{7905AFCE-547B-4327-85CB-B94B71A37F8B}"/>
          </ac:grpSpMkLst>
        </pc:grpChg>
        <pc:grpChg chg="mod">
          <ac:chgData name="Mark Simos" userId="5cc51db482eb49a0" providerId="LiveId" clId="{CA49EA9B-038E-4CD5-AB10-A507E72F48B8}" dt="2018-11-12T11:26:29.171" v="3841" actId="465"/>
          <ac:grpSpMkLst>
            <pc:docMk/>
            <pc:sldMk cId="3971306546" sldId="4393"/>
            <ac:grpSpMk id="79" creationId="{BD349D08-F3A6-45BF-AD4C-B2D2B2FC7FAB}"/>
          </ac:grpSpMkLst>
        </pc:grpChg>
        <pc:grpChg chg="mod">
          <ac:chgData name="Mark Simos" userId="5cc51db482eb49a0" providerId="LiveId" clId="{CA49EA9B-038E-4CD5-AB10-A507E72F48B8}" dt="2018-11-12T11:26:29.171" v="3841" actId="465"/>
          <ac:grpSpMkLst>
            <pc:docMk/>
            <pc:sldMk cId="3971306546" sldId="4393"/>
            <ac:grpSpMk id="85" creationId="{D2C65BF7-1ADB-4D9C-9B14-AA115E6A312A}"/>
          </ac:grpSpMkLst>
        </pc:grpChg>
      </pc:sldChg>
    </pc:docChg>
  </pc:docChgLst>
  <pc:docChgLst>
    <pc:chgData name="Mark Simos" userId="c67dffaa-54a4-4aef-b866-523fd9eef58d" providerId="ADAL" clId="{24EE1E7B-790C-42F4-9CC6-A71CE8377BC5}"/>
    <pc:docChg chg="modSld">
      <pc:chgData name="Mark Simos" userId="c67dffaa-54a4-4aef-b866-523fd9eef58d" providerId="ADAL" clId="{24EE1E7B-790C-42F4-9CC6-A71CE8377BC5}" dt="2018-09-21T13:04:08.955" v="9" actId="20577"/>
      <pc:docMkLst>
        <pc:docMk/>
      </pc:docMkLst>
      <pc:sldChg chg="modSp">
        <pc:chgData name="Mark Simos" userId="c67dffaa-54a4-4aef-b866-523fd9eef58d" providerId="ADAL" clId="{24EE1E7B-790C-42F4-9CC6-A71CE8377BC5}" dt="2018-09-21T13:04:08.955" v="9" actId="20577"/>
        <pc:sldMkLst>
          <pc:docMk/>
          <pc:sldMk cId="3058806322" sldId="847"/>
        </pc:sldMkLst>
        <pc:spChg chg="mod">
          <ac:chgData name="Mark Simos" userId="c67dffaa-54a4-4aef-b866-523fd9eef58d" providerId="ADAL" clId="{24EE1E7B-790C-42F4-9CC6-A71CE8377BC5}" dt="2018-09-21T13:04:08.955" v="9" actId="20577"/>
          <ac:spMkLst>
            <pc:docMk/>
            <pc:sldMk cId="3058806322" sldId="847"/>
            <ac:spMk id="5" creationId="{00000000-0000-0000-0000-000000000000}"/>
          </ac:spMkLst>
        </pc:spChg>
      </pc:sldChg>
    </pc:docChg>
  </pc:docChgLst>
  <pc:docChgLst>
    <pc:chgData name="Shawn Anderson" userId="4a73e0ac-a2e7-40e2-98aa-38e369506886" providerId="ADAL" clId="{4C7C809E-223D-4AB4-9A6B-76A1F26ADFFD}"/>
    <pc:docChg chg="modSld">
      <pc:chgData name="Shawn Anderson" userId="4a73e0ac-a2e7-40e2-98aa-38e369506886" providerId="ADAL" clId="{4C7C809E-223D-4AB4-9A6B-76A1F26ADFFD}" dt="2018-09-17T12:48:34.026" v="25" actId="6549"/>
      <pc:docMkLst>
        <pc:docMk/>
      </pc:docMkLst>
      <pc:sldChg chg="modSp">
        <pc:chgData name="Shawn Anderson" userId="4a73e0ac-a2e7-40e2-98aa-38e369506886" providerId="ADAL" clId="{4C7C809E-223D-4AB4-9A6B-76A1F26ADFFD}" dt="2018-09-17T12:48:34.026" v="25" actId="6549"/>
        <pc:sldMkLst>
          <pc:docMk/>
          <pc:sldMk cId="3058806322" sldId="847"/>
        </pc:sldMkLst>
        <pc:spChg chg="mod">
          <ac:chgData name="Shawn Anderson" userId="4a73e0ac-a2e7-40e2-98aa-38e369506886" providerId="ADAL" clId="{4C7C809E-223D-4AB4-9A6B-76A1F26ADFFD}" dt="2018-09-17T12:48:34.026" v="25" actId="6549"/>
          <ac:spMkLst>
            <pc:docMk/>
            <pc:sldMk cId="3058806322" sldId="847"/>
            <ac:spMk id="5" creationId="{00000000-0000-0000-0000-000000000000}"/>
          </ac:spMkLst>
        </pc:spChg>
      </pc:sldChg>
    </pc:docChg>
  </pc:docChgLst>
  <pc:docChgLst>
    <pc:chgData name="Hafid Elabdellaoui" userId="S::haelabde@microsoft.com::c037053f-c6ac-4976-84ed-38c5df3a0962" providerId="AD" clId="Web-{08BAA520-0FEC-4D1A-AC7C-389122325F3C}"/>
    <pc:docChg chg="modSld">
      <pc:chgData name="Hafid Elabdellaoui" userId="S::haelabde@microsoft.com::c037053f-c6ac-4976-84ed-38c5df3a0962" providerId="AD" clId="Web-{08BAA520-0FEC-4D1A-AC7C-389122325F3C}" dt="2018-11-01T14:41:19.657" v="0" actId="1076"/>
      <pc:docMkLst>
        <pc:docMk/>
      </pc:docMkLst>
      <pc:sldChg chg="modSp">
        <pc:chgData name="Hafid Elabdellaoui" userId="S::haelabde@microsoft.com::c037053f-c6ac-4976-84ed-38c5df3a0962" providerId="AD" clId="Web-{08BAA520-0FEC-4D1A-AC7C-389122325F3C}" dt="2018-11-01T14:41:19.657" v="0" actId="1076"/>
        <pc:sldMkLst>
          <pc:docMk/>
          <pc:sldMk cId="126692851" sldId="863"/>
        </pc:sldMkLst>
        <pc:graphicFrameChg chg="mod">
          <ac:chgData name="Hafid Elabdellaoui" userId="S::haelabde@microsoft.com::c037053f-c6ac-4976-84ed-38c5df3a0962" providerId="AD" clId="Web-{08BAA520-0FEC-4D1A-AC7C-389122325F3C}" dt="2018-11-01T14:41:19.657" v="0" actId="1076"/>
          <ac:graphicFrameMkLst>
            <pc:docMk/>
            <pc:sldMk cId="126692851" sldId="863"/>
            <ac:graphicFrameMk id="13" creationId="{2F61974B-0E53-4D27-B66B-565AD10AC174}"/>
          </ac:graphicFrameMkLst>
        </pc:graphicFrameChg>
      </pc:sldChg>
    </pc:docChg>
  </pc:docChgLst>
  <pc:docChgLst>
    <pc:chgData name="James Cameron" userId="dc13e0a2-4bd0-4bc1-bd87-48e0150f53c2" providerId="ADAL" clId="{061DA363-526A-4714-B976-B276DBAF8352}"/>
    <pc:docChg chg="undo modSld sldOrd">
      <pc:chgData name="James Cameron" userId="dc13e0a2-4bd0-4bc1-bd87-48e0150f53c2" providerId="ADAL" clId="{061DA363-526A-4714-B976-B276DBAF8352}" dt="2018-11-06T23:47:13.268" v="7" actId="20577"/>
      <pc:docMkLst>
        <pc:docMk/>
      </pc:docMkLst>
      <pc:sldChg chg="ord">
        <pc:chgData name="James Cameron" userId="dc13e0a2-4bd0-4bc1-bd87-48e0150f53c2" providerId="ADAL" clId="{061DA363-526A-4714-B976-B276DBAF8352}" dt="2018-10-31T00:39:37.783" v="0"/>
        <pc:sldMkLst>
          <pc:docMk/>
          <pc:sldMk cId="2659021473" sldId="489"/>
        </pc:sldMkLst>
      </pc:sldChg>
      <pc:sldChg chg="modSp">
        <pc:chgData name="James Cameron" userId="dc13e0a2-4bd0-4bc1-bd87-48e0150f53c2" providerId="ADAL" clId="{061DA363-526A-4714-B976-B276DBAF8352}" dt="2018-11-06T23:47:13.268" v="7" actId="20577"/>
        <pc:sldMkLst>
          <pc:docMk/>
          <pc:sldMk cId="3835142052" sldId="3039"/>
        </pc:sldMkLst>
        <pc:spChg chg="mod">
          <ac:chgData name="James Cameron" userId="dc13e0a2-4bd0-4bc1-bd87-48e0150f53c2" providerId="ADAL" clId="{061DA363-526A-4714-B976-B276DBAF8352}" dt="2018-11-06T23:47:13.268" v="7" actId="20577"/>
          <ac:spMkLst>
            <pc:docMk/>
            <pc:sldMk cId="3835142052" sldId="3039"/>
            <ac:spMk id="14" creationId="{AC6417E9-5E36-4CEB-8F84-29E81077DFA8}"/>
          </ac:spMkLst>
        </pc:spChg>
      </pc:sldChg>
    </pc:docChg>
  </pc:docChgLst>
  <pc:docChgLst>
    <pc:chgData name="Sean Sweeney" userId="03f9a523-a7cc-4343-9bf7-28630869b02a" providerId="ADAL" clId="{E0699B79-BB5B-48B0-8191-AAA78E589FB7}"/>
  </pc:docChgLst>
  <pc:docChgLst>
    <pc:chgData name="Mark Simos" userId="c67dffaa-54a4-4aef-b866-523fd9eef58d" providerId="ADAL" clId="{E5BB4284-424D-4512-A9F8-E734B3FD0443}"/>
    <pc:docChg chg="undo custSel addSld delSld modSld modSection">
      <pc:chgData name="Mark Simos" userId="c67dffaa-54a4-4aef-b866-523fd9eef58d" providerId="ADAL" clId="{E5BB4284-424D-4512-A9F8-E734B3FD0443}" dt="2019-02-27T01:07:34.130" v="598"/>
      <pc:docMkLst>
        <pc:docMk/>
      </pc:docMkLst>
      <pc:sldChg chg="modSp">
        <pc:chgData name="Mark Simos" userId="c67dffaa-54a4-4aef-b866-523fd9eef58d" providerId="ADAL" clId="{E5BB4284-424D-4512-A9F8-E734B3FD0443}" dt="2019-02-15T14:15:45.710" v="10" actId="20577"/>
        <pc:sldMkLst>
          <pc:docMk/>
          <pc:sldMk cId="3058806322" sldId="847"/>
        </pc:sldMkLst>
        <pc:spChg chg="mod">
          <ac:chgData name="Mark Simos" userId="c67dffaa-54a4-4aef-b866-523fd9eef58d" providerId="ADAL" clId="{E5BB4284-424D-4512-A9F8-E734B3FD0443}" dt="2019-02-15T14:15:45.710" v="10" actId="20577"/>
          <ac:spMkLst>
            <pc:docMk/>
            <pc:sldMk cId="3058806322" sldId="847"/>
            <ac:spMk id="5" creationId="{00000000-0000-0000-0000-000000000000}"/>
          </ac:spMkLst>
        </pc:spChg>
      </pc:sldChg>
      <pc:sldChg chg="addSp delSp modSp">
        <pc:chgData name="Mark Simos" userId="c67dffaa-54a4-4aef-b866-523fd9eef58d" providerId="ADAL" clId="{E5BB4284-424D-4512-A9F8-E734B3FD0443}" dt="2019-02-27T01:07:34.130" v="598"/>
        <pc:sldMkLst>
          <pc:docMk/>
          <pc:sldMk cId="4055345585" sldId="1590"/>
        </pc:sldMkLst>
        <pc:spChg chg="add del mod">
          <ac:chgData name="Mark Simos" userId="c67dffaa-54a4-4aef-b866-523fd9eef58d" providerId="ADAL" clId="{E5BB4284-424D-4512-A9F8-E734B3FD0443}" dt="2019-02-27T01:07:34.130" v="598"/>
          <ac:spMkLst>
            <pc:docMk/>
            <pc:sldMk cId="4055345585" sldId="1590"/>
            <ac:spMk id="47" creationId="{E9AA25EB-8CDC-441F-A7A5-CB1F2D8B941B}"/>
          </ac:spMkLst>
        </pc:spChg>
      </pc:sldChg>
      <pc:sldChg chg="addSp delSp modSp del delAnim modAnim">
        <pc:chgData name="Mark Simos" userId="c67dffaa-54a4-4aef-b866-523fd9eef58d" providerId="ADAL" clId="{E5BB4284-424D-4512-A9F8-E734B3FD0443}" dt="2019-02-27T01:07:14.897" v="597" actId="2696"/>
        <pc:sldMkLst>
          <pc:docMk/>
          <pc:sldMk cId="1326098399" sldId="2789"/>
        </pc:sldMkLst>
        <pc:spChg chg="add mod">
          <ac:chgData name="Mark Simos" userId="c67dffaa-54a4-4aef-b866-523fd9eef58d" providerId="ADAL" clId="{E5BB4284-424D-4512-A9F8-E734B3FD0443}" dt="2019-02-25T23:54:58.637" v="359" actId="113"/>
          <ac:spMkLst>
            <pc:docMk/>
            <pc:sldMk cId="1326098399" sldId="2789"/>
            <ac:spMk id="123" creationId="{D88041A3-0121-4679-AEF3-3B73151E134B}"/>
          </ac:spMkLst>
        </pc:spChg>
        <pc:spChg chg="mod">
          <ac:chgData name="Mark Simos" userId="c67dffaa-54a4-4aef-b866-523fd9eef58d" providerId="ADAL" clId="{E5BB4284-424D-4512-A9F8-E734B3FD0443}" dt="2019-02-25T23:53:10.873" v="335" actId="20577"/>
          <ac:spMkLst>
            <pc:docMk/>
            <pc:sldMk cId="1326098399" sldId="2789"/>
            <ac:spMk id="129" creationId="{2F04358E-1E28-417C-9BCA-FCBB4421872D}"/>
          </ac:spMkLst>
        </pc:spChg>
        <pc:spChg chg="mod">
          <ac:chgData name="Mark Simos" userId="c67dffaa-54a4-4aef-b866-523fd9eef58d" providerId="ADAL" clId="{E5BB4284-424D-4512-A9F8-E734B3FD0443}" dt="2019-02-25T23:31:08.797" v="46" actId="14100"/>
          <ac:spMkLst>
            <pc:docMk/>
            <pc:sldMk cId="1326098399" sldId="2789"/>
            <ac:spMk id="481" creationId="{6E350EBE-1B22-470C-A925-AF2B0E091590}"/>
          </ac:spMkLst>
        </pc:spChg>
        <pc:spChg chg="mod">
          <ac:chgData name="Mark Simos" userId="c67dffaa-54a4-4aef-b866-523fd9eef58d" providerId="ADAL" clId="{E5BB4284-424D-4512-A9F8-E734B3FD0443}" dt="2019-02-25T23:51:33.926" v="288" actId="14100"/>
          <ac:spMkLst>
            <pc:docMk/>
            <pc:sldMk cId="1326098399" sldId="2789"/>
            <ac:spMk id="578" creationId="{DFA51ABB-3787-409C-B793-B8E6738B4F4D}"/>
          </ac:spMkLst>
        </pc:spChg>
        <pc:spChg chg="mod">
          <ac:chgData name="Mark Simos" userId="c67dffaa-54a4-4aef-b866-523fd9eef58d" providerId="ADAL" clId="{E5BB4284-424D-4512-A9F8-E734B3FD0443}" dt="2019-02-25T23:51:17.678" v="286" actId="208"/>
          <ac:spMkLst>
            <pc:docMk/>
            <pc:sldMk cId="1326098399" sldId="2789"/>
            <ac:spMk id="585" creationId="{4329A901-5373-4AE7-BB3B-D3820135668F}"/>
          </ac:spMkLst>
        </pc:spChg>
        <pc:spChg chg="add mod">
          <ac:chgData name="Mark Simos" userId="c67dffaa-54a4-4aef-b866-523fd9eef58d" providerId="ADAL" clId="{E5BB4284-424D-4512-A9F8-E734B3FD0443}" dt="2019-02-26T00:01:31.133" v="568" actId="20577"/>
          <ac:spMkLst>
            <pc:docMk/>
            <pc:sldMk cId="1326098399" sldId="2789"/>
            <ac:spMk id="615" creationId="{157EC32C-61A4-4027-A0AD-D75AF316CE48}"/>
          </ac:spMkLst>
        </pc:spChg>
        <pc:spChg chg="mod">
          <ac:chgData name="Mark Simos" userId="c67dffaa-54a4-4aef-b866-523fd9eef58d" providerId="ADAL" clId="{E5BB4284-424D-4512-A9F8-E734B3FD0443}" dt="2019-02-25T23:31:08.797" v="46" actId="14100"/>
          <ac:spMkLst>
            <pc:docMk/>
            <pc:sldMk cId="1326098399" sldId="2789"/>
            <ac:spMk id="634" creationId="{EED52A29-2437-468C-A560-5A945304A71D}"/>
          </ac:spMkLst>
        </pc:spChg>
        <pc:spChg chg="mod">
          <ac:chgData name="Mark Simos" userId="c67dffaa-54a4-4aef-b866-523fd9eef58d" providerId="ADAL" clId="{E5BB4284-424D-4512-A9F8-E734B3FD0443}" dt="2019-02-25T23:42:44.470" v="163" actId="208"/>
          <ac:spMkLst>
            <pc:docMk/>
            <pc:sldMk cId="1326098399" sldId="2789"/>
            <ac:spMk id="681" creationId="{0075DBEB-EDED-417C-9310-4813C54AAD45}"/>
          </ac:spMkLst>
        </pc:spChg>
        <pc:spChg chg="mod">
          <ac:chgData name="Mark Simos" userId="c67dffaa-54a4-4aef-b866-523fd9eef58d" providerId="ADAL" clId="{E5BB4284-424D-4512-A9F8-E734B3FD0443}" dt="2019-02-25T23:51:22.521" v="287" actId="208"/>
          <ac:spMkLst>
            <pc:docMk/>
            <pc:sldMk cId="1326098399" sldId="2789"/>
            <ac:spMk id="682" creationId="{BB09F283-872E-4A4D-AC31-5A3CBB146330}"/>
          </ac:spMkLst>
        </pc:spChg>
        <pc:spChg chg="mod">
          <ac:chgData name="Mark Simos" userId="c67dffaa-54a4-4aef-b866-523fd9eef58d" providerId="ADAL" clId="{E5BB4284-424D-4512-A9F8-E734B3FD0443}" dt="2019-02-25T23:41:26.202" v="156" actId="14100"/>
          <ac:spMkLst>
            <pc:docMk/>
            <pc:sldMk cId="1326098399" sldId="2789"/>
            <ac:spMk id="691" creationId="{7B7D85FB-8219-45BC-B26A-2BFCF1A506BB}"/>
          </ac:spMkLst>
        </pc:spChg>
        <pc:spChg chg="mod">
          <ac:chgData name="Mark Simos" userId="c67dffaa-54a4-4aef-b866-523fd9eef58d" providerId="ADAL" clId="{E5BB4284-424D-4512-A9F8-E734B3FD0443}" dt="2019-02-25T23:41:39.466" v="159" actId="1076"/>
          <ac:spMkLst>
            <pc:docMk/>
            <pc:sldMk cId="1326098399" sldId="2789"/>
            <ac:spMk id="692" creationId="{4A15C1C6-E0F9-44E0-AC6F-16E9DB39272A}"/>
          </ac:spMkLst>
        </pc:spChg>
        <pc:spChg chg="mod">
          <ac:chgData name="Mark Simos" userId="c67dffaa-54a4-4aef-b866-523fd9eef58d" providerId="ADAL" clId="{E5BB4284-424D-4512-A9F8-E734B3FD0443}" dt="2019-02-25T23:41:48.084" v="160" actId="1076"/>
          <ac:spMkLst>
            <pc:docMk/>
            <pc:sldMk cId="1326098399" sldId="2789"/>
            <ac:spMk id="693" creationId="{A81638EE-9E09-4F22-A00A-C6FF6674A323}"/>
          </ac:spMkLst>
        </pc:spChg>
        <pc:spChg chg="mod">
          <ac:chgData name="Mark Simos" userId="c67dffaa-54a4-4aef-b866-523fd9eef58d" providerId="ADAL" clId="{E5BB4284-424D-4512-A9F8-E734B3FD0443}" dt="2019-02-25T23:41:36.898" v="157" actId="1076"/>
          <ac:spMkLst>
            <pc:docMk/>
            <pc:sldMk cId="1326098399" sldId="2789"/>
            <ac:spMk id="694" creationId="{A7F00070-0B3E-47BC-9906-39B291C1D905}"/>
          </ac:spMkLst>
        </pc:spChg>
        <pc:spChg chg="mod">
          <ac:chgData name="Mark Simos" userId="c67dffaa-54a4-4aef-b866-523fd9eef58d" providerId="ADAL" clId="{E5BB4284-424D-4512-A9F8-E734B3FD0443}" dt="2019-02-25T23:55:51.705" v="383" actId="20577"/>
          <ac:spMkLst>
            <pc:docMk/>
            <pc:sldMk cId="1326098399" sldId="2789"/>
            <ac:spMk id="699" creationId="{3D1449A1-1414-4DC5-AD7F-9661A545517F}"/>
          </ac:spMkLst>
        </pc:spChg>
        <pc:spChg chg="mod">
          <ac:chgData name="Mark Simos" userId="c67dffaa-54a4-4aef-b866-523fd9eef58d" providerId="ADAL" clId="{E5BB4284-424D-4512-A9F8-E734B3FD0443}" dt="2019-02-25T23:52:12.065" v="291" actId="14100"/>
          <ac:spMkLst>
            <pc:docMk/>
            <pc:sldMk cId="1326098399" sldId="2789"/>
            <ac:spMk id="700" creationId="{1929FD48-4CEA-4294-B742-6191576E5BE8}"/>
          </ac:spMkLst>
        </pc:spChg>
        <pc:spChg chg="del mod">
          <ac:chgData name="Mark Simos" userId="c67dffaa-54a4-4aef-b866-523fd9eef58d" providerId="ADAL" clId="{E5BB4284-424D-4512-A9F8-E734B3FD0443}" dt="2019-02-25T23:21:51.717" v="39"/>
          <ac:spMkLst>
            <pc:docMk/>
            <pc:sldMk cId="1326098399" sldId="2789"/>
            <ac:spMk id="701" creationId="{85C02570-A0E8-406C-81F6-86233B63C5EB}"/>
          </ac:spMkLst>
        </pc:spChg>
        <pc:spChg chg="del">
          <ac:chgData name="Mark Simos" userId="c67dffaa-54a4-4aef-b866-523fd9eef58d" providerId="ADAL" clId="{E5BB4284-424D-4512-A9F8-E734B3FD0443}" dt="2019-02-25T23:21:51.717" v="39"/>
          <ac:spMkLst>
            <pc:docMk/>
            <pc:sldMk cId="1326098399" sldId="2789"/>
            <ac:spMk id="706" creationId="{F245E331-CBDD-4D92-9EBA-3DCA860B6CB7}"/>
          </ac:spMkLst>
        </pc:spChg>
        <pc:spChg chg="mod">
          <ac:chgData name="Mark Simos" userId="c67dffaa-54a4-4aef-b866-523fd9eef58d" providerId="ADAL" clId="{E5BB4284-424D-4512-A9F8-E734B3FD0443}" dt="2019-02-25T23:31:08.797" v="46" actId="14100"/>
          <ac:spMkLst>
            <pc:docMk/>
            <pc:sldMk cId="1326098399" sldId="2789"/>
            <ac:spMk id="751" creationId="{1E16E833-314E-46E5-B92E-94FDE111C82E}"/>
          </ac:spMkLst>
        </pc:spChg>
        <pc:spChg chg="mod">
          <ac:chgData name="Mark Simos" userId="c67dffaa-54a4-4aef-b866-523fd9eef58d" providerId="ADAL" clId="{E5BB4284-424D-4512-A9F8-E734B3FD0443}" dt="2019-02-25T23:31:08.797" v="46" actId="14100"/>
          <ac:spMkLst>
            <pc:docMk/>
            <pc:sldMk cId="1326098399" sldId="2789"/>
            <ac:spMk id="752" creationId="{4005E6AA-5A4E-4347-9BE1-24C83B4AA1B3}"/>
          </ac:spMkLst>
        </pc:spChg>
        <pc:spChg chg="mod">
          <ac:chgData name="Mark Simos" userId="c67dffaa-54a4-4aef-b866-523fd9eef58d" providerId="ADAL" clId="{E5BB4284-424D-4512-A9F8-E734B3FD0443}" dt="2019-02-25T23:57:00.034" v="452" actId="14100"/>
          <ac:spMkLst>
            <pc:docMk/>
            <pc:sldMk cId="1326098399" sldId="2789"/>
            <ac:spMk id="778" creationId="{B8FE4AC2-177B-46A3-8B42-DC1E07DBE6DF}"/>
          </ac:spMkLst>
        </pc:spChg>
        <pc:spChg chg="add del mod">
          <ac:chgData name="Mark Simos" userId="c67dffaa-54a4-4aef-b866-523fd9eef58d" providerId="ADAL" clId="{E5BB4284-424D-4512-A9F8-E734B3FD0443}" dt="2019-02-26T00:01:02.388" v="529" actId="478"/>
          <ac:spMkLst>
            <pc:docMk/>
            <pc:sldMk cId="1326098399" sldId="2789"/>
            <ac:spMk id="800" creationId="{02177F6B-DE78-4985-B052-6B42C61E968E}"/>
          </ac:spMkLst>
        </pc:spChg>
        <pc:spChg chg="add del mod">
          <ac:chgData name="Mark Simos" userId="c67dffaa-54a4-4aef-b866-523fd9eef58d" providerId="ADAL" clId="{E5BB4284-424D-4512-A9F8-E734B3FD0443}" dt="2019-02-26T00:01:02.388" v="529" actId="478"/>
          <ac:spMkLst>
            <pc:docMk/>
            <pc:sldMk cId="1326098399" sldId="2789"/>
            <ac:spMk id="801" creationId="{2171150A-1AB0-47F8-AE9D-DA4914F04C63}"/>
          </ac:spMkLst>
        </pc:spChg>
        <pc:spChg chg="add del mod">
          <ac:chgData name="Mark Simos" userId="c67dffaa-54a4-4aef-b866-523fd9eef58d" providerId="ADAL" clId="{E5BB4284-424D-4512-A9F8-E734B3FD0443}" dt="2019-02-26T00:01:02.388" v="529" actId="478"/>
          <ac:spMkLst>
            <pc:docMk/>
            <pc:sldMk cId="1326098399" sldId="2789"/>
            <ac:spMk id="813" creationId="{07800F2F-541C-4B82-9811-6A81A0A57DE7}"/>
          </ac:spMkLst>
        </pc:spChg>
        <pc:spChg chg="add del mod">
          <ac:chgData name="Mark Simos" userId="c67dffaa-54a4-4aef-b866-523fd9eef58d" providerId="ADAL" clId="{E5BB4284-424D-4512-A9F8-E734B3FD0443}" dt="2019-02-26T00:01:02.388" v="529" actId="478"/>
          <ac:spMkLst>
            <pc:docMk/>
            <pc:sldMk cId="1326098399" sldId="2789"/>
            <ac:spMk id="814" creationId="{1309D882-72C3-41B0-9806-B967FEF4C689}"/>
          </ac:spMkLst>
        </pc:spChg>
        <pc:spChg chg="add del mod">
          <ac:chgData name="Mark Simos" userId="c67dffaa-54a4-4aef-b866-523fd9eef58d" providerId="ADAL" clId="{E5BB4284-424D-4512-A9F8-E734B3FD0443}" dt="2019-02-26T00:01:02.388" v="529" actId="478"/>
          <ac:spMkLst>
            <pc:docMk/>
            <pc:sldMk cId="1326098399" sldId="2789"/>
            <ac:spMk id="815" creationId="{45FD9333-B75E-4498-807F-0F1F691135E6}"/>
          </ac:spMkLst>
        </pc:spChg>
        <pc:spChg chg="add del mod">
          <ac:chgData name="Mark Simos" userId="c67dffaa-54a4-4aef-b866-523fd9eef58d" providerId="ADAL" clId="{E5BB4284-424D-4512-A9F8-E734B3FD0443}" dt="2019-02-26T00:01:02.388" v="529" actId="478"/>
          <ac:spMkLst>
            <pc:docMk/>
            <pc:sldMk cId="1326098399" sldId="2789"/>
            <ac:spMk id="816" creationId="{6083FB2B-164E-43C5-A7E1-5A42C7EB0677}"/>
          </ac:spMkLst>
        </pc:spChg>
        <pc:spChg chg="add del mod">
          <ac:chgData name="Mark Simos" userId="c67dffaa-54a4-4aef-b866-523fd9eef58d" providerId="ADAL" clId="{E5BB4284-424D-4512-A9F8-E734B3FD0443}" dt="2019-02-26T00:01:02.388" v="529" actId="478"/>
          <ac:spMkLst>
            <pc:docMk/>
            <pc:sldMk cId="1326098399" sldId="2789"/>
            <ac:spMk id="821" creationId="{DEDDEEF5-6C76-4617-9811-2A9F52560A29}"/>
          </ac:spMkLst>
        </pc:spChg>
        <pc:spChg chg="add del mod">
          <ac:chgData name="Mark Simos" userId="c67dffaa-54a4-4aef-b866-523fd9eef58d" providerId="ADAL" clId="{E5BB4284-424D-4512-A9F8-E734B3FD0443}" dt="2019-02-26T00:01:02.388" v="529" actId="478"/>
          <ac:spMkLst>
            <pc:docMk/>
            <pc:sldMk cId="1326098399" sldId="2789"/>
            <ac:spMk id="822" creationId="{FF68D79D-14C8-48DF-BA83-0199017F1490}"/>
          </ac:spMkLst>
        </pc:spChg>
        <pc:spChg chg="add mod">
          <ac:chgData name="Mark Simos" userId="c67dffaa-54a4-4aef-b866-523fd9eef58d" providerId="ADAL" clId="{E5BB4284-424D-4512-A9F8-E734B3FD0443}" dt="2019-02-25T23:39:43.652" v="150" actId="1076"/>
          <ac:spMkLst>
            <pc:docMk/>
            <pc:sldMk cId="1326098399" sldId="2789"/>
            <ac:spMk id="824" creationId="{0BCF76DF-D3F5-41D5-8EBA-6BC6C6DC28C6}"/>
          </ac:spMkLst>
        </pc:spChg>
        <pc:spChg chg="add mod">
          <ac:chgData name="Mark Simos" userId="c67dffaa-54a4-4aef-b866-523fd9eef58d" providerId="ADAL" clId="{E5BB4284-424D-4512-A9F8-E734B3FD0443}" dt="2019-02-25T23:39:47.882" v="151" actId="1076"/>
          <ac:spMkLst>
            <pc:docMk/>
            <pc:sldMk cId="1326098399" sldId="2789"/>
            <ac:spMk id="825" creationId="{79B769F6-CFB4-423D-A296-AFC4B216998B}"/>
          </ac:spMkLst>
        </pc:spChg>
        <pc:spChg chg="add mod">
          <ac:chgData name="Mark Simos" userId="c67dffaa-54a4-4aef-b866-523fd9eef58d" providerId="ADAL" clId="{E5BB4284-424D-4512-A9F8-E734B3FD0443}" dt="2019-02-25T23:59:34.386" v="528" actId="208"/>
          <ac:spMkLst>
            <pc:docMk/>
            <pc:sldMk cId="1326098399" sldId="2789"/>
            <ac:spMk id="840" creationId="{D98C0312-CF26-4524-9F61-4F4BAACF07EA}"/>
          </ac:spMkLst>
        </pc:spChg>
        <pc:grpChg chg="mod">
          <ac:chgData name="Mark Simos" userId="c67dffaa-54a4-4aef-b866-523fd9eef58d" providerId="ADAL" clId="{E5BB4284-424D-4512-A9F8-E734B3FD0443}" dt="2019-02-25T23:31:22.201" v="49" actId="1076"/>
          <ac:grpSpMkLst>
            <pc:docMk/>
            <pc:sldMk cId="1326098399" sldId="2789"/>
            <ac:grpSpMk id="38" creationId="{4C8A5727-BDAF-4873-A73A-D0E5BB1BBD0E}"/>
          </ac:grpSpMkLst>
        </pc:grpChg>
        <pc:grpChg chg="del mod">
          <ac:chgData name="Mark Simos" userId="c67dffaa-54a4-4aef-b866-523fd9eef58d" providerId="ADAL" clId="{E5BB4284-424D-4512-A9F8-E734B3FD0443}" dt="2019-02-25T23:21:51.717" v="39"/>
          <ac:grpSpMkLst>
            <pc:docMk/>
            <pc:sldMk cId="1326098399" sldId="2789"/>
            <ac:grpSpMk id="46" creationId="{AB954374-3FF6-4996-9723-F8865AB36E8B}"/>
          </ac:grpSpMkLst>
        </pc:grpChg>
        <pc:grpChg chg="mod">
          <ac:chgData name="Mark Simos" userId="c67dffaa-54a4-4aef-b866-523fd9eef58d" providerId="ADAL" clId="{E5BB4284-424D-4512-A9F8-E734B3FD0443}" dt="2019-02-25T23:40:58.073" v="152" actId="1076"/>
          <ac:grpSpMkLst>
            <pc:docMk/>
            <pc:sldMk cId="1326098399" sldId="2789"/>
            <ac:grpSpMk id="47" creationId="{B632D708-60C7-444A-8E4B-28D8AB043A81}"/>
          </ac:grpSpMkLst>
        </pc:grpChg>
        <pc:grpChg chg="mod">
          <ac:chgData name="Mark Simos" userId="c67dffaa-54a4-4aef-b866-523fd9eef58d" providerId="ADAL" clId="{E5BB4284-424D-4512-A9F8-E734B3FD0443}" dt="2019-02-25T23:31:38.263" v="51" actId="14100"/>
          <ac:grpSpMkLst>
            <pc:docMk/>
            <pc:sldMk cId="1326098399" sldId="2789"/>
            <ac:grpSpMk id="83" creationId="{2CEFB2BD-32EA-48CA-BA15-6450C54C6687}"/>
          </ac:grpSpMkLst>
        </pc:grpChg>
        <pc:grpChg chg="add mod">
          <ac:chgData name="Mark Simos" userId="c67dffaa-54a4-4aef-b866-523fd9eef58d" providerId="ADAL" clId="{E5BB4284-424D-4512-A9F8-E734B3FD0443}" dt="2019-02-25T23:51:02.551" v="284" actId="1036"/>
          <ac:grpSpMkLst>
            <pc:docMk/>
            <pc:sldMk cId="1326098399" sldId="2789"/>
            <ac:grpSpMk id="121" creationId="{069CFAFE-23C9-4A66-BA32-AF5266E1DD96}"/>
          </ac:grpSpMkLst>
        </pc:grpChg>
        <pc:grpChg chg="add del mod">
          <ac:chgData name="Mark Simos" userId="c67dffaa-54a4-4aef-b866-523fd9eef58d" providerId="ADAL" clId="{E5BB4284-424D-4512-A9F8-E734B3FD0443}" dt="2019-02-26T00:01:02.388" v="529" actId="478"/>
          <ac:grpSpMkLst>
            <pc:docMk/>
            <pc:sldMk cId="1326098399" sldId="2789"/>
            <ac:grpSpMk id="769" creationId="{04447682-2918-4838-8037-11E3543A6021}"/>
          </ac:grpSpMkLst>
        </pc:grpChg>
        <pc:grpChg chg="add del mod">
          <ac:chgData name="Mark Simos" userId="c67dffaa-54a4-4aef-b866-523fd9eef58d" providerId="ADAL" clId="{E5BB4284-424D-4512-A9F8-E734B3FD0443}" dt="2019-02-26T00:01:02.388" v="529" actId="478"/>
          <ac:grpSpMkLst>
            <pc:docMk/>
            <pc:sldMk cId="1326098399" sldId="2789"/>
            <ac:grpSpMk id="803" creationId="{02DD51AD-8F6A-4F84-AEA0-045C524548D3}"/>
          </ac:grpSpMkLst>
        </pc:grpChg>
        <pc:grpChg chg="mod">
          <ac:chgData name="Mark Simos" userId="c67dffaa-54a4-4aef-b866-523fd9eef58d" providerId="ADAL" clId="{E5BB4284-424D-4512-A9F8-E734B3FD0443}" dt="2019-02-25T23:04:20.959" v="21"/>
          <ac:grpSpMkLst>
            <pc:docMk/>
            <pc:sldMk cId="1326098399" sldId="2789"/>
            <ac:grpSpMk id="804" creationId="{7D823297-E7BD-43D8-B5BD-4F067041A577}"/>
          </ac:grpSpMkLst>
        </pc:grpChg>
        <pc:grpChg chg="mod">
          <ac:chgData name="Mark Simos" userId="c67dffaa-54a4-4aef-b866-523fd9eef58d" providerId="ADAL" clId="{E5BB4284-424D-4512-A9F8-E734B3FD0443}" dt="2019-02-25T23:04:20.959" v="21"/>
          <ac:grpSpMkLst>
            <pc:docMk/>
            <pc:sldMk cId="1326098399" sldId="2789"/>
            <ac:grpSpMk id="805" creationId="{57A19BAC-29EC-49A4-A3E1-06BDE6ECD99E}"/>
          </ac:grpSpMkLst>
        </pc:grpChg>
        <pc:grpChg chg="mod">
          <ac:chgData name="Mark Simos" userId="c67dffaa-54a4-4aef-b866-523fd9eef58d" providerId="ADAL" clId="{E5BB4284-424D-4512-A9F8-E734B3FD0443}" dt="2019-02-25T23:04:20.959" v="21"/>
          <ac:grpSpMkLst>
            <pc:docMk/>
            <pc:sldMk cId="1326098399" sldId="2789"/>
            <ac:grpSpMk id="806" creationId="{8280E3CC-9FBA-4D88-B621-61DC3E764461}"/>
          </ac:grpSpMkLst>
        </pc:grpChg>
        <pc:grpChg chg="add del mod">
          <ac:chgData name="Mark Simos" userId="c67dffaa-54a4-4aef-b866-523fd9eef58d" providerId="ADAL" clId="{E5BB4284-424D-4512-A9F8-E734B3FD0443}" dt="2019-02-26T00:01:02.388" v="529" actId="478"/>
          <ac:grpSpMkLst>
            <pc:docMk/>
            <pc:sldMk cId="1326098399" sldId="2789"/>
            <ac:grpSpMk id="818" creationId="{FAE1958A-840F-453D-A2E3-C74F49E86635}"/>
          </ac:grpSpMkLst>
        </pc:grpChg>
        <pc:grpChg chg="add mod">
          <ac:chgData name="Mark Simos" userId="c67dffaa-54a4-4aef-b866-523fd9eef58d" providerId="ADAL" clId="{E5BB4284-424D-4512-A9F8-E734B3FD0443}" dt="2019-02-25T23:32:52.053" v="56" actId="571"/>
          <ac:grpSpMkLst>
            <pc:docMk/>
            <pc:sldMk cId="1326098399" sldId="2789"/>
            <ac:grpSpMk id="826" creationId="{5C265AA4-58AE-467F-BCBC-5ABD8105B847}"/>
          </ac:grpSpMkLst>
        </pc:grpChg>
        <pc:grpChg chg="mod">
          <ac:chgData name="Mark Simos" userId="c67dffaa-54a4-4aef-b866-523fd9eef58d" providerId="ADAL" clId="{E5BB4284-424D-4512-A9F8-E734B3FD0443}" dt="2019-02-25T23:32:52.053" v="56" actId="571"/>
          <ac:grpSpMkLst>
            <pc:docMk/>
            <pc:sldMk cId="1326098399" sldId="2789"/>
            <ac:grpSpMk id="827" creationId="{8678E60B-3BDF-4965-93C8-D4B93E9A51B7}"/>
          </ac:grpSpMkLst>
        </pc:grpChg>
        <pc:grpChg chg="mod">
          <ac:chgData name="Mark Simos" userId="c67dffaa-54a4-4aef-b866-523fd9eef58d" providerId="ADAL" clId="{E5BB4284-424D-4512-A9F8-E734B3FD0443}" dt="2019-02-25T23:32:52.053" v="56" actId="571"/>
          <ac:grpSpMkLst>
            <pc:docMk/>
            <pc:sldMk cId="1326098399" sldId="2789"/>
            <ac:grpSpMk id="828" creationId="{7474E0F4-6B3E-4F4A-8793-36D435FAA97B}"/>
          </ac:grpSpMkLst>
        </pc:grpChg>
        <pc:grpChg chg="add mod">
          <ac:chgData name="Mark Simos" userId="c67dffaa-54a4-4aef-b866-523fd9eef58d" providerId="ADAL" clId="{E5BB4284-424D-4512-A9F8-E734B3FD0443}" dt="2019-02-25T23:34:09.218" v="63" actId="571"/>
          <ac:grpSpMkLst>
            <pc:docMk/>
            <pc:sldMk cId="1326098399" sldId="2789"/>
            <ac:grpSpMk id="833" creationId="{4928CB69-C001-4C57-A2DB-F0C0BDBB68F1}"/>
          </ac:grpSpMkLst>
        </pc:grpChg>
        <pc:grpChg chg="mod">
          <ac:chgData name="Mark Simos" userId="c67dffaa-54a4-4aef-b866-523fd9eef58d" providerId="ADAL" clId="{E5BB4284-424D-4512-A9F8-E734B3FD0443}" dt="2019-02-25T23:34:09.218" v="63" actId="571"/>
          <ac:grpSpMkLst>
            <pc:docMk/>
            <pc:sldMk cId="1326098399" sldId="2789"/>
            <ac:grpSpMk id="834" creationId="{9AABA1B4-4626-4077-87E7-E89AEAB95215}"/>
          </ac:grpSpMkLst>
        </pc:grpChg>
        <pc:grpChg chg="mod">
          <ac:chgData name="Mark Simos" userId="c67dffaa-54a4-4aef-b866-523fd9eef58d" providerId="ADAL" clId="{E5BB4284-424D-4512-A9F8-E734B3FD0443}" dt="2019-02-25T23:34:09.218" v="63" actId="571"/>
          <ac:grpSpMkLst>
            <pc:docMk/>
            <pc:sldMk cId="1326098399" sldId="2789"/>
            <ac:grpSpMk id="835" creationId="{E45E7677-961E-473F-A7DF-E7B6BDD06958}"/>
          </ac:grpSpMkLst>
        </pc:grpChg>
        <pc:picChg chg="mod">
          <ac:chgData name="Mark Simos" userId="c67dffaa-54a4-4aef-b866-523fd9eef58d" providerId="ADAL" clId="{E5BB4284-424D-4512-A9F8-E734B3FD0443}" dt="2019-02-25T23:48:00.996" v="252" actId="1076"/>
          <ac:picMkLst>
            <pc:docMk/>
            <pc:sldMk cId="1326098399" sldId="2789"/>
            <ac:picMk id="552" creationId="{733376D1-A1C3-41C8-B2EB-BC20A0B94676}"/>
          </ac:picMkLst>
        </pc:picChg>
        <pc:picChg chg="mod">
          <ac:chgData name="Mark Simos" userId="c67dffaa-54a4-4aef-b866-523fd9eef58d" providerId="ADAL" clId="{E5BB4284-424D-4512-A9F8-E734B3FD0443}" dt="2019-02-25T23:52:06.835" v="290" actId="1076"/>
          <ac:picMkLst>
            <pc:docMk/>
            <pc:sldMk cId="1326098399" sldId="2789"/>
            <ac:picMk id="779" creationId="{7FA3CCB6-8DA6-4F52-913D-443E13247916}"/>
          </ac:picMkLst>
        </pc:picChg>
        <pc:picChg chg="add del mod">
          <ac:chgData name="Mark Simos" userId="c67dffaa-54a4-4aef-b866-523fd9eef58d" providerId="ADAL" clId="{E5BB4284-424D-4512-A9F8-E734B3FD0443}" dt="2019-02-26T00:01:02.388" v="529" actId="478"/>
          <ac:picMkLst>
            <pc:docMk/>
            <pc:sldMk cId="1326098399" sldId="2789"/>
            <ac:picMk id="823" creationId="{9279B9EB-14E4-4078-A89E-3A2905E2E2D8}"/>
          </ac:picMkLst>
        </pc:picChg>
        <pc:cxnChg chg="add del mod">
          <ac:chgData name="Mark Simos" userId="c67dffaa-54a4-4aef-b866-523fd9eef58d" providerId="ADAL" clId="{E5BB4284-424D-4512-A9F8-E734B3FD0443}" dt="2019-02-26T00:01:02.388" v="529" actId="478"/>
          <ac:cxnSpMkLst>
            <pc:docMk/>
            <pc:sldMk cId="1326098399" sldId="2789"/>
            <ac:cxnSpMk id="645" creationId="{45F201BA-40D1-4CB5-B412-CC74D7DF104E}"/>
          </ac:cxnSpMkLst>
        </pc:cxnChg>
        <pc:cxnChg chg="mod">
          <ac:chgData name="Mark Simos" userId="c67dffaa-54a4-4aef-b866-523fd9eef58d" providerId="ADAL" clId="{E5BB4284-424D-4512-A9F8-E734B3FD0443}" dt="2019-02-25T23:35:56.126" v="77" actId="14100"/>
          <ac:cxnSpMkLst>
            <pc:docMk/>
            <pc:sldMk cId="1326098399" sldId="2789"/>
            <ac:cxnSpMk id="690" creationId="{592E8FA1-2490-4ADA-A701-CA34E0B4C0C5}"/>
          </ac:cxnSpMkLst>
        </pc:cxnChg>
        <pc:cxnChg chg="add del mod">
          <ac:chgData name="Mark Simos" userId="c67dffaa-54a4-4aef-b866-523fd9eef58d" providerId="ADAL" clId="{E5BB4284-424D-4512-A9F8-E734B3FD0443}" dt="2019-02-26T00:01:02.388" v="529" actId="478"/>
          <ac:cxnSpMkLst>
            <pc:docMk/>
            <pc:sldMk cId="1326098399" sldId="2789"/>
            <ac:cxnSpMk id="708" creationId="{F252174B-82D4-4958-ABF0-A786EB969357}"/>
          </ac:cxnSpMkLst>
        </pc:cxnChg>
        <pc:cxnChg chg="add del mod">
          <ac:chgData name="Mark Simos" userId="c67dffaa-54a4-4aef-b866-523fd9eef58d" providerId="ADAL" clId="{E5BB4284-424D-4512-A9F8-E734B3FD0443}" dt="2019-02-26T00:01:02.388" v="529" actId="478"/>
          <ac:cxnSpMkLst>
            <pc:docMk/>
            <pc:sldMk cId="1326098399" sldId="2789"/>
            <ac:cxnSpMk id="724" creationId="{27F20BBD-423E-482E-A887-908A18352F6D}"/>
          </ac:cxnSpMkLst>
        </pc:cxnChg>
        <pc:cxnChg chg="add del mod">
          <ac:chgData name="Mark Simos" userId="c67dffaa-54a4-4aef-b866-523fd9eef58d" providerId="ADAL" clId="{E5BB4284-424D-4512-A9F8-E734B3FD0443}" dt="2019-02-26T00:01:02.388" v="529" actId="478"/>
          <ac:cxnSpMkLst>
            <pc:docMk/>
            <pc:sldMk cId="1326098399" sldId="2789"/>
            <ac:cxnSpMk id="735" creationId="{D41ECE79-1EEB-4407-971C-8149E8DA947E}"/>
          </ac:cxnSpMkLst>
        </pc:cxnChg>
        <pc:cxnChg chg="add del mod">
          <ac:chgData name="Mark Simos" userId="c67dffaa-54a4-4aef-b866-523fd9eef58d" providerId="ADAL" clId="{E5BB4284-424D-4512-A9F8-E734B3FD0443}" dt="2019-02-26T00:01:02.388" v="529" actId="478"/>
          <ac:cxnSpMkLst>
            <pc:docMk/>
            <pc:sldMk cId="1326098399" sldId="2789"/>
            <ac:cxnSpMk id="802" creationId="{DD306B1F-E0B3-43A6-934C-E561A352B9C2}"/>
          </ac:cxnSpMkLst>
        </pc:cxnChg>
        <pc:cxnChg chg="add del mod">
          <ac:chgData name="Mark Simos" userId="c67dffaa-54a4-4aef-b866-523fd9eef58d" providerId="ADAL" clId="{E5BB4284-424D-4512-A9F8-E734B3FD0443}" dt="2019-02-26T00:01:02.388" v="529" actId="478"/>
          <ac:cxnSpMkLst>
            <pc:docMk/>
            <pc:sldMk cId="1326098399" sldId="2789"/>
            <ac:cxnSpMk id="817" creationId="{4BAF4015-DF40-48BF-BCB4-6F4A2054037B}"/>
          </ac:cxnSpMkLst>
        </pc:cxnChg>
      </pc:sldChg>
      <pc:sldChg chg="addSp delSp modSp">
        <pc:chgData name="Mark Simos" userId="c67dffaa-54a4-4aef-b866-523fd9eef58d" providerId="ADAL" clId="{E5BB4284-424D-4512-A9F8-E734B3FD0443}" dt="2019-02-25T23:01:24.266" v="18"/>
        <pc:sldMkLst>
          <pc:docMk/>
          <pc:sldMk cId="2480417488" sldId="2790"/>
        </pc:sldMkLst>
        <pc:spChg chg="add del mod">
          <ac:chgData name="Mark Simos" userId="c67dffaa-54a4-4aef-b866-523fd9eef58d" providerId="ADAL" clId="{E5BB4284-424D-4512-A9F8-E734B3FD0443}" dt="2019-02-25T23:01:24.266" v="18"/>
          <ac:spMkLst>
            <pc:docMk/>
            <pc:sldMk cId="2480417488" sldId="2790"/>
            <ac:spMk id="88" creationId="{05BED4B7-11A6-48FD-B385-51CA20241E1D}"/>
          </ac:spMkLst>
        </pc:spChg>
      </pc:sldChg>
      <pc:sldChg chg="modNotesTx">
        <pc:chgData name="Mark Simos" userId="c67dffaa-54a4-4aef-b866-523fd9eef58d" providerId="ADAL" clId="{E5BB4284-424D-4512-A9F8-E734B3FD0443}" dt="2019-02-23T12:37:23.465" v="15" actId="6549"/>
        <pc:sldMkLst>
          <pc:docMk/>
          <pc:sldMk cId="4292575141" sldId="3013"/>
        </pc:sldMkLst>
      </pc:sldChg>
      <pc:sldChg chg="add">
        <pc:chgData name="Mark Simos" userId="c67dffaa-54a4-4aef-b866-523fd9eef58d" providerId="ADAL" clId="{E5BB4284-424D-4512-A9F8-E734B3FD0443}" dt="2019-02-27T01:06:48.683" v="596"/>
        <pc:sldMkLst>
          <pc:docMk/>
          <pc:sldMk cId="738077803" sldId="4402"/>
        </pc:sldMkLst>
      </pc:sldChg>
      <pc:sldChg chg="add del">
        <pc:chgData name="Mark Simos" userId="c67dffaa-54a4-4aef-b866-523fd9eef58d" providerId="ADAL" clId="{E5BB4284-424D-4512-A9F8-E734B3FD0443}" dt="2019-02-27T01:06:45.036" v="595"/>
        <pc:sldMkLst>
          <pc:docMk/>
          <pc:sldMk cId="967725984" sldId="4402"/>
        </pc:sldMkLst>
      </pc:sldChg>
    </pc:docChg>
  </pc:docChgLst>
  <pc:docChgLst>
    <pc:chgData name="Mark Simos" userId="c67dffaa-54a4-4aef-b866-523fd9eef58d" providerId="ADAL" clId="{141BB077-A658-4142-8551-F3701B174D77}"/>
  </pc:docChgLst>
  <pc:docChgLst>
    <pc:chgData name=" " userId="c67dffaa-54a4-4aef-b866-523fd9eef58d" providerId="ADAL" clId="{141BB077-A658-4142-8551-F3701B174D77}"/>
  </pc:docChgLst>
  <pc:docChgLst>
    <pc:chgData name="Mark Simos" userId="c67dffaa-54a4-4aef-b866-523fd9eef58d" providerId="ADAL" clId="{80BA7E45-9A62-4927-9B97-9753E9E5A840}"/>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s\AppData\Local\Microsoft\Windows\INetCache\Content.Outlook\XJT0JFBH\MSRC%20VEX%20Trends%20-%20customer%20read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56"/>
  </c:pivotSource>
  <c:chart>
    <c:title>
      <c:tx>
        <c:rich>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p>
        </c:rich>
      </c:tx>
      <c:overlay val="0"/>
      <c:spPr>
        <a:noFill/>
        <a:ln>
          <a:noFill/>
        </a:ln>
        <a:effectLst/>
      </c:spPr>
      <c:txPr>
        <a:bodyPr rot="0" spcFirstLastPara="1" vertOverflow="ellipsis" vert="horz" wrap="square" anchor="ctr" anchorCtr="1"/>
        <a:lstStyle/>
        <a:p>
          <a:pPr>
            <a:defRPr sz="18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autoTitleDeleted val="0"/>
    <c:pivotFmts>
      <c:pivotFmt>
        <c:idx val="0"/>
      </c:pivotFmt>
      <c:pivotFmt>
        <c:idx val="1"/>
      </c:pivotFmt>
      <c:pivotFmt>
        <c:idx val="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pivotFmt>
      <c:pivotFmt>
        <c:idx val="5"/>
      </c:pivotFmt>
      <c:pivotFmt>
        <c:idx val="6"/>
      </c:pivotFmt>
      <c:pivotFmt>
        <c:idx val="7"/>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99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extLst>
            <c:ext xmlns:c16="http://schemas.microsoft.com/office/drawing/2014/chart" uri="{C3380CC4-5D6E-409C-BE32-E72D297353CC}">
              <c16:uniqueId val="{00000000-682E-4387-AD32-DF31B29EE5C7}"/>
            </c:ext>
          </c:extLst>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gradFill>
                      <a:gsLst>
                        <a:gs pos="1250">
                          <a:schemeClr val="bg1"/>
                        </a:gs>
                        <a:gs pos="100000">
                          <a:schemeClr val="bg1"/>
                        </a:gs>
                      </a:gsLst>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extLst>
            <c:ext xmlns:c16="http://schemas.microsoft.com/office/drawing/2014/chart" uri="{C3380CC4-5D6E-409C-BE32-E72D297353CC}">
              <c16:uniqueId val="{00000001-682E-4387-AD32-DF31B29EE5C7}"/>
            </c:ext>
          </c:extLst>
        </c:ser>
        <c:dLbls>
          <c:dLblPos val="ctr"/>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p>
            </c:rich>
          </c:tx>
          <c:overlay val="0"/>
          <c:spPr>
            <a:noFill/>
            <a:ln>
              <a:noFill/>
            </a:ln>
            <a:effectLst/>
          </c:spPr>
          <c:txPr>
            <a:bodyPr rot="0" spcFirstLastPara="1" vertOverflow="ellipsis" vert="horz" wrap="square" anchor="ctr" anchorCtr="1"/>
            <a:lstStyle/>
            <a:p>
              <a:pPr>
                <a:defRPr sz="900" b="1" i="0" u="none" strike="noStrike" kern="1200" baseline="0">
                  <a:gradFill>
                    <a:gsLst>
                      <a:gs pos="1250">
                        <a:schemeClr val="tx2"/>
                      </a:gs>
                      <a:gs pos="99000">
                        <a:schemeClr val="tx2"/>
                      </a:gs>
                    </a:gsLst>
                    <a:lin ang="5400000" scaled="0"/>
                  </a:gra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gradFill>
                  <a:gsLst>
                    <a:gs pos="1250">
                      <a:schemeClr val="tx2"/>
                    </a:gs>
                    <a:gs pos="99000">
                      <a:schemeClr val="tx2"/>
                    </a:gs>
                  </a:gsLst>
                  <a:lin ang="5400000" scaled="0"/>
                </a:gradFill>
                <a:latin typeface="+mn-lt"/>
                <a:ea typeface="+mn-ea"/>
                <a:cs typeface="+mn-cs"/>
              </a:defRPr>
            </a:pPr>
            <a:endParaRPr lang="en-US"/>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crossAx val="-113877536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gradFill>
                <a:gsLst>
                  <a:gs pos="1250">
                    <a:schemeClr val="tx2"/>
                  </a:gs>
                  <a:gs pos="99000">
                    <a:schemeClr val="tx2"/>
                  </a:gs>
                </a:gsLst>
                <a:lin ang="5400000" scaled="0"/>
              </a:gra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gradFill>
            <a:gsLst>
              <a:gs pos="1250">
                <a:schemeClr val="tx2"/>
              </a:gs>
              <a:gs pos="99000">
                <a:schemeClr val="tx2"/>
              </a:gs>
            </a:gsLst>
            <a:lin ang="5400000" scaled="0"/>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8-07-13T13:25:05.097" idx="65">
    <p:pos x="10" y="10"/>
    <p:text>MARK: We broke up the Approach items and aligned them as rows with their respective graphic elements, like we also did in slide 17 in a previous rev. Please let me know if you were envisioning something else for this slide and we'll take care of it for you!</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C50E2-EF1E-4C7A-AF85-A0E8C85ED391}"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C3067FC6-C393-45B0-B9B4-61DA14157B0E}">
      <dgm:prSet phldrT="[Text]"/>
      <dgm:spPr/>
      <dgm:t>
        <a:bodyPr/>
        <a:lstStyle/>
        <a:p>
          <a:r>
            <a:rPr lang="en-US"/>
            <a:t>Name</a:t>
          </a:r>
        </a:p>
      </dgm:t>
    </dgm:pt>
    <dgm:pt modelId="{0DD655D3-FBDD-427D-918F-0E06AD86001A}" type="parTrans" cxnId="{528A60E7-857F-422F-A3DD-98857DD2D13C}">
      <dgm:prSet/>
      <dgm:spPr/>
      <dgm:t>
        <a:bodyPr/>
        <a:lstStyle/>
        <a:p>
          <a:endParaRPr lang="en-US"/>
        </a:p>
      </dgm:t>
    </dgm:pt>
    <dgm:pt modelId="{003CA83E-07E2-4FAD-BC60-B3D2F6F1657A}" type="sibTrans" cxnId="{528A60E7-857F-422F-A3DD-98857DD2D13C}">
      <dgm:prSet/>
      <dgm:spPr/>
      <dgm:t>
        <a:bodyPr/>
        <a:lstStyle/>
        <a:p>
          <a:endParaRPr lang="en-US"/>
        </a:p>
      </dgm:t>
    </dgm:pt>
    <dgm:pt modelId="{6BBEE4C3-F8F6-47FC-9EFB-D89DF37FD307}">
      <dgm:prSet/>
      <dgm:spPr/>
      <dgm:t>
        <a:bodyPr/>
        <a:lstStyle/>
        <a:p>
          <a:r>
            <a:rPr lang="en-US"/>
            <a:t>Role</a:t>
          </a:r>
        </a:p>
      </dgm:t>
    </dgm:pt>
    <dgm:pt modelId="{0E71A33A-9988-40C1-BE6E-53B582C0CF1D}" type="parTrans" cxnId="{3ED160C1-F007-4856-A82F-EDCCE1E2A04E}">
      <dgm:prSet/>
      <dgm:spPr/>
      <dgm:t>
        <a:bodyPr/>
        <a:lstStyle/>
        <a:p>
          <a:endParaRPr lang="en-US"/>
        </a:p>
      </dgm:t>
    </dgm:pt>
    <dgm:pt modelId="{633A7AC2-DA38-40AE-8EBA-6AED31D4266C}" type="sibTrans" cxnId="{3ED160C1-F007-4856-A82F-EDCCE1E2A04E}">
      <dgm:prSet/>
      <dgm:spPr/>
      <dgm:t>
        <a:bodyPr/>
        <a:lstStyle/>
        <a:p>
          <a:endParaRPr lang="en-US"/>
        </a:p>
      </dgm:t>
    </dgm:pt>
    <dgm:pt modelId="{22E8C501-3EFF-4F04-83D8-DC05D966DCA7}">
      <dgm:prSet/>
      <dgm:spPr/>
      <dgm:t>
        <a:bodyPr/>
        <a:lstStyle/>
        <a:p>
          <a:r>
            <a:rPr lang="en-US"/>
            <a:t>Expectations for today</a:t>
          </a:r>
        </a:p>
      </dgm:t>
    </dgm:pt>
    <dgm:pt modelId="{32F10253-3CF9-45DC-8E19-9B0B3D8545CF}" type="parTrans" cxnId="{9F1F149C-5268-4DE3-9FE2-12E2979330F2}">
      <dgm:prSet/>
      <dgm:spPr/>
      <dgm:t>
        <a:bodyPr/>
        <a:lstStyle/>
        <a:p>
          <a:endParaRPr lang="en-US"/>
        </a:p>
      </dgm:t>
    </dgm:pt>
    <dgm:pt modelId="{5A813B2F-A919-4A45-B03B-86501AF43F0D}" type="sibTrans" cxnId="{9F1F149C-5268-4DE3-9FE2-12E2979330F2}">
      <dgm:prSet/>
      <dgm:spPr/>
      <dgm:t>
        <a:bodyPr/>
        <a:lstStyle/>
        <a:p>
          <a:endParaRPr lang="en-US"/>
        </a:p>
      </dgm:t>
    </dgm:pt>
    <dgm:pt modelId="{F84472BA-E04C-4F44-B382-A8CFCE727389}" type="pres">
      <dgm:prSet presAssocID="{706C50E2-EF1E-4C7A-AF85-A0E8C85ED391}" presName="Name0" presStyleCnt="0">
        <dgm:presLayoutVars>
          <dgm:dir/>
          <dgm:resizeHandles val="exact"/>
        </dgm:presLayoutVars>
      </dgm:prSet>
      <dgm:spPr/>
    </dgm:pt>
    <dgm:pt modelId="{097042ED-2B2B-42F9-8C18-FE71408D23BF}" type="pres">
      <dgm:prSet presAssocID="{C3067FC6-C393-45B0-B9B4-61DA14157B0E}" presName="node" presStyleLbl="node1" presStyleIdx="0" presStyleCnt="3">
        <dgm:presLayoutVars>
          <dgm:bulletEnabled val="1"/>
        </dgm:presLayoutVars>
      </dgm:prSet>
      <dgm:spPr/>
    </dgm:pt>
    <dgm:pt modelId="{AECE2D6F-FBD1-4703-A4DE-A7E45E8702A5}" type="pres">
      <dgm:prSet presAssocID="{003CA83E-07E2-4FAD-BC60-B3D2F6F1657A}" presName="sibTrans" presStyleCnt="0"/>
      <dgm:spPr/>
    </dgm:pt>
    <dgm:pt modelId="{4132424F-9FC2-4CF0-B6DD-2B0A53A5D86C}" type="pres">
      <dgm:prSet presAssocID="{6BBEE4C3-F8F6-47FC-9EFB-D89DF37FD307}" presName="node" presStyleLbl="node1" presStyleIdx="1" presStyleCnt="3">
        <dgm:presLayoutVars>
          <dgm:bulletEnabled val="1"/>
        </dgm:presLayoutVars>
      </dgm:prSet>
      <dgm:spPr/>
    </dgm:pt>
    <dgm:pt modelId="{CAB26C21-C9CA-4A6E-9EBA-91C8C23175B9}" type="pres">
      <dgm:prSet presAssocID="{633A7AC2-DA38-40AE-8EBA-6AED31D4266C}" presName="sibTrans" presStyleCnt="0"/>
      <dgm:spPr/>
    </dgm:pt>
    <dgm:pt modelId="{1CB10B9E-F151-4BDA-8C06-9C4E22B8488F}" type="pres">
      <dgm:prSet presAssocID="{22E8C501-3EFF-4F04-83D8-DC05D966DCA7}" presName="node" presStyleLbl="node1" presStyleIdx="2" presStyleCnt="3">
        <dgm:presLayoutVars>
          <dgm:bulletEnabled val="1"/>
        </dgm:presLayoutVars>
      </dgm:prSet>
      <dgm:spPr/>
    </dgm:pt>
  </dgm:ptLst>
  <dgm:cxnLst>
    <dgm:cxn modelId="{C556AC4C-2D86-4B30-97D4-DC56739ECD99}" type="presOf" srcId="{C3067FC6-C393-45B0-B9B4-61DA14157B0E}" destId="{097042ED-2B2B-42F9-8C18-FE71408D23BF}" srcOrd="0" destOrd="0" presId="urn:microsoft.com/office/officeart/2005/8/layout/hList6"/>
    <dgm:cxn modelId="{9B5A6673-F173-4411-AE4B-81599BC40514}" type="presOf" srcId="{22E8C501-3EFF-4F04-83D8-DC05D966DCA7}" destId="{1CB10B9E-F151-4BDA-8C06-9C4E22B8488F}" srcOrd="0" destOrd="0" presId="urn:microsoft.com/office/officeart/2005/8/layout/hList6"/>
    <dgm:cxn modelId="{9F1F149C-5268-4DE3-9FE2-12E2979330F2}" srcId="{706C50E2-EF1E-4C7A-AF85-A0E8C85ED391}" destId="{22E8C501-3EFF-4F04-83D8-DC05D966DCA7}" srcOrd="2" destOrd="0" parTransId="{32F10253-3CF9-45DC-8E19-9B0B3D8545CF}" sibTransId="{5A813B2F-A919-4A45-B03B-86501AF43F0D}"/>
    <dgm:cxn modelId="{63D756C0-A990-421C-B9BD-8944EF9F0BD7}" type="presOf" srcId="{706C50E2-EF1E-4C7A-AF85-A0E8C85ED391}" destId="{F84472BA-E04C-4F44-B382-A8CFCE727389}" srcOrd="0" destOrd="0" presId="urn:microsoft.com/office/officeart/2005/8/layout/hList6"/>
    <dgm:cxn modelId="{3ED160C1-F007-4856-A82F-EDCCE1E2A04E}" srcId="{706C50E2-EF1E-4C7A-AF85-A0E8C85ED391}" destId="{6BBEE4C3-F8F6-47FC-9EFB-D89DF37FD307}" srcOrd="1" destOrd="0" parTransId="{0E71A33A-9988-40C1-BE6E-53B582C0CF1D}" sibTransId="{633A7AC2-DA38-40AE-8EBA-6AED31D4266C}"/>
    <dgm:cxn modelId="{528A60E7-857F-422F-A3DD-98857DD2D13C}" srcId="{706C50E2-EF1E-4C7A-AF85-A0E8C85ED391}" destId="{C3067FC6-C393-45B0-B9B4-61DA14157B0E}" srcOrd="0" destOrd="0" parTransId="{0DD655D3-FBDD-427D-918F-0E06AD86001A}" sibTransId="{003CA83E-07E2-4FAD-BC60-B3D2F6F1657A}"/>
    <dgm:cxn modelId="{1EB5B5F6-3E29-4BC6-A034-FB01648FEA82}" type="presOf" srcId="{6BBEE4C3-F8F6-47FC-9EFB-D89DF37FD307}" destId="{4132424F-9FC2-4CF0-B6DD-2B0A53A5D86C}" srcOrd="0" destOrd="0" presId="urn:microsoft.com/office/officeart/2005/8/layout/hList6"/>
    <dgm:cxn modelId="{86F907C7-0198-461A-96F3-39D23CC1B07F}" type="presParOf" srcId="{F84472BA-E04C-4F44-B382-A8CFCE727389}" destId="{097042ED-2B2B-42F9-8C18-FE71408D23BF}" srcOrd="0" destOrd="0" presId="urn:microsoft.com/office/officeart/2005/8/layout/hList6"/>
    <dgm:cxn modelId="{9C26FB16-D739-404D-9988-C337ADA75B0D}" type="presParOf" srcId="{F84472BA-E04C-4F44-B382-A8CFCE727389}" destId="{AECE2D6F-FBD1-4703-A4DE-A7E45E8702A5}" srcOrd="1" destOrd="0" presId="urn:microsoft.com/office/officeart/2005/8/layout/hList6"/>
    <dgm:cxn modelId="{C015D33E-4AA5-4C47-B228-1916B5D76497}" type="presParOf" srcId="{F84472BA-E04C-4F44-B382-A8CFCE727389}" destId="{4132424F-9FC2-4CF0-B6DD-2B0A53A5D86C}" srcOrd="2" destOrd="0" presId="urn:microsoft.com/office/officeart/2005/8/layout/hList6"/>
    <dgm:cxn modelId="{2DD1959F-687B-4EA4-AEA5-EEAAAFA628C0}" type="presParOf" srcId="{F84472BA-E04C-4F44-B382-A8CFCE727389}" destId="{CAB26C21-C9CA-4A6E-9EBA-91C8C23175B9}" srcOrd="3" destOrd="0" presId="urn:microsoft.com/office/officeart/2005/8/layout/hList6"/>
    <dgm:cxn modelId="{36DE4DD5-60A8-4668-AB8E-20D10C91A80B}" type="presParOf" srcId="{F84472BA-E04C-4F44-B382-A8CFCE727389}" destId="{1CB10B9E-F151-4BDA-8C06-9C4E22B8488F}"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770EF4-7BB0-45D3-B0ED-6FF44AA0BDD8}" type="doc">
      <dgm:prSet loTypeId="urn:microsoft.com/office/officeart/2005/8/layout/pyramid3" loCatId="pyramid" qsTypeId="urn:microsoft.com/office/officeart/2005/8/quickstyle/simple1" qsCatId="simple" csTypeId="urn:microsoft.com/office/officeart/2005/8/colors/accent1_2" csCatId="accent1" phldr="1"/>
      <dgm:spPr/>
    </dgm:pt>
    <dgm:pt modelId="{B42976F2-E0E0-4D7C-BE31-A08D731F9AD9}">
      <dgm:prSet phldrT="[Text]" custT="1"/>
      <dgm:spPr>
        <a:ln>
          <a:noFill/>
        </a:ln>
      </dgm:spPr>
      <dgm:t>
        <a:bodyPr lIns="91440"/>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gm:t>
    </dgm:pt>
    <dgm:pt modelId="{96540ABA-6A04-4032-A9E4-2E29B4CD9167}" type="parTrans" cxnId="{DA610275-79C5-4139-A97C-EF5EA70BF99A}">
      <dgm:prSet/>
      <dgm:spPr/>
      <dgm:t>
        <a:bodyPr/>
        <a:lstStyle/>
        <a:p>
          <a:endParaRPr lang="en-US" sz="1400">
            <a:solidFill>
              <a:schemeClr val="bg1"/>
            </a:solidFill>
          </a:endParaRPr>
        </a:p>
      </dgm:t>
    </dgm:pt>
    <dgm:pt modelId="{1B6D571C-702B-43E2-A7C4-DC9A350E00CA}" type="sibTrans" cxnId="{DA610275-79C5-4139-A97C-EF5EA70BF99A}">
      <dgm:prSet/>
      <dgm:spPr/>
      <dgm:t>
        <a:bodyPr/>
        <a:lstStyle/>
        <a:p>
          <a:endParaRPr lang="en-US" sz="1400">
            <a:solidFill>
              <a:schemeClr val="bg1"/>
            </a:solidFill>
          </a:endParaRPr>
        </a:p>
      </dgm:t>
    </dgm:pt>
    <dgm:pt modelId="{59461C4A-6615-4ED9-B857-D7166A6E0334}">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gm:t>
    </dgm:pt>
    <dgm:pt modelId="{6E71734A-67FE-48B0-B64E-7AFCBC75F531}" type="parTrans" cxnId="{FC96CA7A-00D2-4DEF-B823-4F01676F6F7B}">
      <dgm:prSet/>
      <dgm:spPr/>
      <dgm:t>
        <a:bodyPr/>
        <a:lstStyle/>
        <a:p>
          <a:endParaRPr lang="en-US" sz="1400">
            <a:solidFill>
              <a:schemeClr val="bg1"/>
            </a:solidFill>
          </a:endParaRPr>
        </a:p>
      </dgm:t>
    </dgm:pt>
    <dgm:pt modelId="{471B259A-A00E-45A0-B9CF-23DE99371C74}" type="sibTrans" cxnId="{FC96CA7A-00D2-4DEF-B823-4F01676F6F7B}">
      <dgm:prSet/>
      <dgm:spPr/>
      <dgm:t>
        <a:bodyPr/>
        <a:lstStyle/>
        <a:p>
          <a:endParaRPr lang="en-US" sz="1400">
            <a:solidFill>
              <a:schemeClr val="bg1"/>
            </a:solidFill>
          </a:endParaRPr>
        </a:p>
      </dgm:t>
    </dgm:pt>
    <dgm:pt modelId="{6489D92A-7224-49D1-ADED-6E773922A6D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87CACF99-C6B5-4927-B4CE-2F16050C97F9}" type="parTrans" cxnId="{AA0A06E7-3A92-4118-A3EB-FA420BDDE7F1}">
      <dgm:prSet/>
      <dgm:spPr/>
      <dgm:t>
        <a:bodyPr/>
        <a:lstStyle/>
        <a:p>
          <a:endParaRPr lang="en-US" sz="1400">
            <a:solidFill>
              <a:schemeClr val="bg1"/>
            </a:solidFill>
          </a:endParaRPr>
        </a:p>
      </dgm:t>
    </dgm:pt>
    <dgm:pt modelId="{C2B0FE6C-2BC0-411E-9590-CDE2E4F17284}" type="sibTrans" cxnId="{AA0A06E7-3A92-4118-A3EB-FA420BDDE7F1}">
      <dgm:prSet/>
      <dgm:spPr/>
      <dgm:t>
        <a:bodyPr/>
        <a:lstStyle/>
        <a:p>
          <a:endParaRPr lang="en-US" sz="1400">
            <a:solidFill>
              <a:schemeClr val="bg1"/>
            </a:solidFill>
          </a:endParaRPr>
        </a:p>
      </dgm:t>
    </dgm:pt>
    <dgm:pt modelId="{73CBF3C4-1105-4E79-A371-61BB7702E90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3DF85EC9-BF80-4DF5-A803-8D937D160EA2}" type="parTrans" cxnId="{2316AE1F-7292-442B-8075-61C9DA5F38BA}">
      <dgm:prSet/>
      <dgm:spPr/>
      <dgm:t>
        <a:bodyPr/>
        <a:lstStyle/>
        <a:p>
          <a:endParaRPr lang="en-US" sz="1400"/>
        </a:p>
      </dgm:t>
    </dgm:pt>
    <dgm:pt modelId="{0A135064-6223-4EB3-B99E-F87560C89EA5}" type="sibTrans" cxnId="{2316AE1F-7292-442B-8075-61C9DA5F38BA}">
      <dgm:prSet/>
      <dgm:spPr/>
      <dgm:t>
        <a:bodyPr/>
        <a:lstStyle/>
        <a:p>
          <a:endParaRPr lang="en-US" sz="1400"/>
        </a:p>
      </dgm:t>
    </dgm:pt>
    <dgm:pt modelId="{F7A4943A-548F-41C5-8A32-BEA6B9776D9B}">
      <dgm:prSet phldrT="[Text]" custT="1"/>
      <dgm:spPr/>
      <dgm:t>
        <a:bodyPr/>
        <a:lstStyle/>
        <a:p>
          <a:r>
            <a:rPr lang="en-US" sz="1400"/>
            <a:t> </a:t>
          </a:r>
        </a:p>
      </dgm:t>
    </dgm:pt>
    <dgm:pt modelId="{3149E871-EA42-478E-BBBD-279B5EBD4AB4}" type="parTrans" cxnId="{C2966966-3255-4B8E-BAB6-D69CC0DF44BF}">
      <dgm:prSet/>
      <dgm:spPr/>
      <dgm:t>
        <a:bodyPr/>
        <a:lstStyle/>
        <a:p>
          <a:endParaRPr lang="en-US" sz="1400"/>
        </a:p>
      </dgm:t>
    </dgm:pt>
    <dgm:pt modelId="{48AEDF17-E02F-4CBF-883A-248268FFF15C}" type="sibTrans" cxnId="{C2966966-3255-4B8E-BAB6-D69CC0DF44BF}">
      <dgm:prSet/>
      <dgm:spPr/>
      <dgm:t>
        <a:bodyPr/>
        <a:lstStyle/>
        <a:p>
          <a:endParaRPr lang="en-US" sz="1400"/>
        </a:p>
      </dgm:t>
    </dgm:pt>
    <dgm:pt modelId="{5E005AEF-3978-4F38-A7AD-C7BAACCE5DA8}" type="pres">
      <dgm:prSet presAssocID="{22770EF4-7BB0-45D3-B0ED-6FF44AA0BDD8}" presName="Name0" presStyleCnt="0">
        <dgm:presLayoutVars>
          <dgm:dir/>
          <dgm:animLvl val="lvl"/>
          <dgm:resizeHandles val="exact"/>
        </dgm:presLayoutVars>
      </dgm:prSet>
      <dgm:spPr/>
    </dgm:pt>
    <dgm:pt modelId="{F53F33BD-C819-430D-AC01-E8C667D778F0}" type="pres">
      <dgm:prSet presAssocID="{B42976F2-E0E0-4D7C-BE31-A08D731F9AD9}" presName="Name8" presStyleCnt="0"/>
      <dgm:spPr/>
    </dgm:pt>
    <dgm:pt modelId="{DEEDE27E-46F9-4640-A6C1-B3A991CBE9B6}" type="pres">
      <dgm:prSet presAssocID="{B42976F2-E0E0-4D7C-BE31-A08D731F9AD9}" presName="level" presStyleLbl="node1" presStyleIdx="0" presStyleCnt="5">
        <dgm:presLayoutVars>
          <dgm:chMax val="1"/>
          <dgm:bulletEnabled val="1"/>
        </dgm:presLayoutVars>
      </dgm:prSet>
      <dgm:spPr/>
    </dgm:pt>
    <dgm:pt modelId="{A5EB338C-0468-447D-9575-9495E61A089E}" type="pres">
      <dgm:prSet presAssocID="{B42976F2-E0E0-4D7C-BE31-A08D731F9AD9}" presName="levelTx" presStyleLbl="revTx" presStyleIdx="0" presStyleCnt="0">
        <dgm:presLayoutVars>
          <dgm:chMax val="1"/>
          <dgm:bulletEnabled val="1"/>
        </dgm:presLayoutVars>
      </dgm:prSet>
      <dgm:spPr/>
    </dgm:pt>
    <dgm:pt modelId="{6C008DDB-7B17-418E-83BE-0D7F590252D4}" type="pres">
      <dgm:prSet presAssocID="{59461C4A-6615-4ED9-B857-D7166A6E0334}" presName="Name8" presStyleCnt="0"/>
      <dgm:spPr/>
    </dgm:pt>
    <dgm:pt modelId="{3E5CECD2-343B-459E-9913-D977128EFA9D}" type="pres">
      <dgm:prSet presAssocID="{59461C4A-6615-4ED9-B857-D7166A6E0334}" presName="level" presStyleLbl="node1" presStyleIdx="1" presStyleCnt="5">
        <dgm:presLayoutVars>
          <dgm:chMax val="1"/>
          <dgm:bulletEnabled val="1"/>
        </dgm:presLayoutVars>
      </dgm:prSet>
      <dgm:spPr/>
    </dgm:pt>
    <dgm:pt modelId="{E9C45B7B-FE61-4D40-B500-00F9E230F6B9}" type="pres">
      <dgm:prSet presAssocID="{59461C4A-6615-4ED9-B857-D7166A6E0334}" presName="levelTx" presStyleLbl="revTx" presStyleIdx="0" presStyleCnt="0">
        <dgm:presLayoutVars>
          <dgm:chMax val="1"/>
          <dgm:bulletEnabled val="1"/>
        </dgm:presLayoutVars>
      </dgm:prSet>
      <dgm:spPr/>
    </dgm:pt>
    <dgm:pt modelId="{2FB3B98E-D207-44C9-88B1-39C5F484B2F9}" type="pres">
      <dgm:prSet presAssocID="{6489D92A-7224-49D1-ADED-6E773922A6DC}" presName="Name8" presStyleCnt="0"/>
      <dgm:spPr/>
    </dgm:pt>
    <dgm:pt modelId="{68A18726-077E-458E-BBA0-3A046B67BC2E}" type="pres">
      <dgm:prSet presAssocID="{6489D92A-7224-49D1-ADED-6E773922A6DC}" presName="level" presStyleLbl="node1" presStyleIdx="2" presStyleCnt="5">
        <dgm:presLayoutVars>
          <dgm:chMax val="1"/>
          <dgm:bulletEnabled val="1"/>
        </dgm:presLayoutVars>
      </dgm:prSet>
      <dgm:spPr/>
    </dgm:pt>
    <dgm:pt modelId="{1A07643C-7113-4D4F-A723-5BFCE61EE8B3}" type="pres">
      <dgm:prSet presAssocID="{6489D92A-7224-49D1-ADED-6E773922A6DC}" presName="levelTx" presStyleLbl="revTx" presStyleIdx="0" presStyleCnt="0">
        <dgm:presLayoutVars>
          <dgm:chMax val="1"/>
          <dgm:bulletEnabled val="1"/>
        </dgm:presLayoutVars>
      </dgm:prSet>
      <dgm:spPr/>
    </dgm:pt>
    <dgm:pt modelId="{2FDEB206-D1C8-44F3-95D4-8DB7CC171A3A}" type="pres">
      <dgm:prSet presAssocID="{73CBF3C4-1105-4E79-A371-61BB7702E90C}" presName="Name8" presStyleCnt="0"/>
      <dgm:spPr/>
    </dgm:pt>
    <dgm:pt modelId="{8BB9ADB9-169A-465E-A20A-BB85A5AB7372}" type="pres">
      <dgm:prSet presAssocID="{73CBF3C4-1105-4E79-A371-61BB7702E90C}" presName="level" presStyleLbl="node1" presStyleIdx="3" presStyleCnt="5">
        <dgm:presLayoutVars>
          <dgm:chMax val="1"/>
          <dgm:bulletEnabled val="1"/>
        </dgm:presLayoutVars>
      </dgm:prSet>
      <dgm:spPr/>
    </dgm:pt>
    <dgm:pt modelId="{1764F0D2-8E61-4B14-95FF-E7B2A23E2449}" type="pres">
      <dgm:prSet presAssocID="{73CBF3C4-1105-4E79-A371-61BB7702E90C}" presName="levelTx" presStyleLbl="revTx" presStyleIdx="0" presStyleCnt="0">
        <dgm:presLayoutVars>
          <dgm:chMax val="1"/>
          <dgm:bulletEnabled val="1"/>
        </dgm:presLayoutVars>
      </dgm:prSet>
      <dgm:spPr/>
    </dgm:pt>
    <dgm:pt modelId="{8BA02C04-A19E-4FDD-B507-423793D0FDA7}" type="pres">
      <dgm:prSet presAssocID="{F7A4943A-548F-41C5-8A32-BEA6B9776D9B}" presName="Name8" presStyleCnt="0"/>
      <dgm:spPr/>
    </dgm:pt>
    <dgm:pt modelId="{C0E25938-0068-4358-83B3-8C39E6053893}" type="pres">
      <dgm:prSet presAssocID="{F7A4943A-548F-41C5-8A32-BEA6B9776D9B}" presName="level" presStyleLbl="node1" presStyleIdx="4" presStyleCnt="5">
        <dgm:presLayoutVars>
          <dgm:chMax val="1"/>
          <dgm:bulletEnabled val="1"/>
        </dgm:presLayoutVars>
      </dgm:prSet>
      <dgm:spPr/>
    </dgm:pt>
    <dgm:pt modelId="{BBA46D60-8A3B-4B15-AB22-C0107FE636B4}" type="pres">
      <dgm:prSet presAssocID="{F7A4943A-548F-41C5-8A32-BEA6B9776D9B}" presName="levelTx" presStyleLbl="revTx" presStyleIdx="0" presStyleCnt="0">
        <dgm:presLayoutVars>
          <dgm:chMax val="1"/>
          <dgm:bulletEnabled val="1"/>
        </dgm:presLayoutVars>
      </dgm:prSet>
      <dgm:spPr/>
    </dgm:pt>
  </dgm:ptLst>
  <dgm:cxnLst>
    <dgm:cxn modelId="{2316AE1F-7292-442B-8075-61C9DA5F38BA}" srcId="{22770EF4-7BB0-45D3-B0ED-6FF44AA0BDD8}" destId="{73CBF3C4-1105-4E79-A371-61BB7702E90C}" srcOrd="3" destOrd="0" parTransId="{3DF85EC9-BF80-4DF5-A803-8D937D160EA2}" sibTransId="{0A135064-6223-4EB3-B99E-F87560C89EA5}"/>
    <dgm:cxn modelId="{96BB1223-2A4E-4927-9C6A-D6BFBF85A503}" type="presOf" srcId="{22770EF4-7BB0-45D3-B0ED-6FF44AA0BDD8}" destId="{5E005AEF-3978-4F38-A7AD-C7BAACCE5DA8}" srcOrd="0" destOrd="0" presId="urn:microsoft.com/office/officeart/2005/8/layout/pyramid3"/>
    <dgm:cxn modelId="{D9A8AA35-8B05-435A-87E7-670B37DAEE1E}" type="presOf" srcId="{B42976F2-E0E0-4D7C-BE31-A08D731F9AD9}" destId="{A5EB338C-0468-447D-9575-9495E61A089E}" srcOrd="1" destOrd="0" presId="urn:microsoft.com/office/officeart/2005/8/layout/pyramid3"/>
    <dgm:cxn modelId="{114EFD3E-6F50-4D8D-802E-12AF5495DB2A}" type="presOf" srcId="{F7A4943A-548F-41C5-8A32-BEA6B9776D9B}" destId="{BBA46D60-8A3B-4B15-AB22-C0107FE636B4}" srcOrd="1" destOrd="0" presId="urn:microsoft.com/office/officeart/2005/8/layout/pyramid3"/>
    <dgm:cxn modelId="{12AE1061-3027-43DA-93C0-AF71290622A1}" type="presOf" srcId="{6489D92A-7224-49D1-ADED-6E773922A6DC}" destId="{68A18726-077E-458E-BBA0-3A046B67BC2E}" srcOrd="0" destOrd="0" presId="urn:microsoft.com/office/officeart/2005/8/layout/pyramid3"/>
    <dgm:cxn modelId="{6FA88243-3CCD-487F-A20D-16016DD30F30}" type="presOf" srcId="{6489D92A-7224-49D1-ADED-6E773922A6DC}" destId="{1A07643C-7113-4D4F-A723-5BFCE61EE8B3}" srcOrd="1" destOrd="0" presId="urn:microsoft.com/office/officeart/2005/8/layout/pyramid3"/>
    <dgm:cxn modelId="{C2966966-3255-4B8E-BAB6-D69CC0DF44BF}" srcId="{22770EF4-7BB0-45D3-B0ED-6FF44AA0BDD8}" destId="{F7A4943A-548F-41C5-8A32-BEA6B9776D9B}" srcOrd="4" destOrd="0" parTransId="{3149E871-EA42-478E-BBBD-279B5EBD4AB4}" sibTransId="{48AEDF17-E02F-4CBF-883A-248268FFF15C}"/>
    <dgm:cxn modelId="{03EC0A47-1AAE-4AE3-835B-4AE2A1ACFAD1}" type="presOf" srcId="{B42976F2-E0E0-4D7C-BE31-A08D731F9AD9}" destId="{DEEDE27E-46F9-4640-A6C1-B3A991CBE9B6}" srcOrd="0" destOrd="0" presId="urn:microsoft.com/office/officeart/2005/8/layout/pyramid3"/>
    <dgm:cxn modelId="{B5C9B249-5CF7-4C8E-911F-E153595ABBDB}" type="presOf" srcId="{59461C4A-6615-4ED9-B857-D7166A6E0334}" destId="{E9C45B7B-FE61-4D40-B500-00F9E230F6B9}" srcOrd="1" destOrd="0" presId="urn:microsoft.com/office/officeart/2005/8/layout/pyramid3"/>
    <dgm:cxn modelId="{5633B26C-30C1-48DF-8241-6F4079471002}" type="presOf" srcId="{73CBF3C4-1105-4E79-A371-61BB7702E90C}" destId="{8BB9ADB9-169A-465E-A20A-BB85A5AB7372}" srcOrd="0" destOrd="0" presId="urn:microsoft.com/office/officeart/2005/8/layout/pyramid3"/>
    <dgm:cxn modelId="{DA610275-79C5-4139-A97C-EF5EA70BF99A}" srcId="{22770EF4-7BB0-45D3-B0ED-6FF44AA0BDD8}" destId="{B42976F2-E0E0-4D7C-BE31-A08D731F9AD9}" srcOrd="0" destOrd="0" parTransId="{96540ABA-6A04-4032-A9E4-2E29B4CD9167}" sibTransId="{1B6D571C-702B-43E2-A7C4-DC9A350E00CA}"/>
    <dgm:cxn modelId="{FC96CA7A-00D2-4DEF-B823-4F01676F6F7B}" srcId="{22770EF4-7BB0-45D3-B0ED-6FF44AA0BDD8}" destId="{59461C4A-6615-4ED9-B857-D7166A6E0334}" srcOrd="1" destOrd="0" parTransId="{6E71734A-67FE-48B0-B64E-7AFCBC75F531}" sibTransId="{471B259A-A00E-45A0-B9CF-23DE99371C74}"/>
    <dgm:cxn modelId="{BB461E7F-9992-46BF-A367-AC0CCB19A185}" type="presOf" srcId="{59461C4A-6615-4ED9-B857-D7166A6E0334}" destId="{3E5CECD2-343B-459E-9913-D977128EFA9D}" srcOrd="0" destOrd="0" presId="urn:microsoft.com/office/officeart/2005/8/layout/pyramid3"/>
    <dgm:cxn modelId="{1E781783-7A65-403D-9E61-E4A538A6BF59}" type="presOf" srcId="{73CBF3C4-1105-4E79-A371-61BB7702E90C}" destId="{1764F0D2-8E61-4B14-95FF-E7B2A23E2449}" srcOrd="1" destOrd="0" presId="urn:microsoft.com/office/officeart/2005/8/layout/pyramid3"/>
    <dgm:cxn modelId="{AA0A06E7-3A92-4118-A3EB-FA420BDDE7F1}" srcId="{22770EF4-7BB0-45D3-B0ED-6FF44AA0BDD8}" destId="{6489D92A-7224-49D1-ADED-6E773922A6DC}" srcOrd="2" destOrd="0" parTransId="{87CACF99-C6B5-4927-B4CE-2F16050C97F9}" sibTransId="{C2B0FE6C-2BC0-411E-9590-CDE2E4F17284}"/>
    <dgm:cxn modelId="{5775CDF8-8C8E-4454-9757-9245723F8DC4}" type="presOf" srcId="{F7A4943A-548F-41C5-8A32-BEA6B9776D9B}" destId="{C0E25938-0068-4358-83B3-8C39E6053893}" srcOrd="0" destOrd="0" presId="urn:microsoft.com/office/officeart/2005/8/layout/pyramid3"/>
    <dgm:cxn modelId="{716C7386-26E8-4BF9-837A-626F99084CBD}" type="presParOf" srcId="{5E005AEF-3978-4F38-A7AD-C7BAACCE5DA8}" destId="{F53F33BD-C819-430D-AC01-E8C667D778F0}" srcOrd="0" destOrd="0" presId="urn:microsoft.com/office/officeart/2005/8/layout/pyramid3"/>
    <dgm:cxn modelId="{853BCC77-8D58-40CB-930E-D127747FBA15}" type="presParOf" srcId="{F53F33BD-C819-430D-AC01-E8C667D778F0}" destId="{DEEDE27E-46F9-4640-A6C1-B3A991CBE9B6}" srcOrd="0" destOrd="0" presId="urn:microsoft.com/office/officeart/2005/8/layout/pyramid3"/>
    <dgm:cxn modelId="{4784CCCE-5382-4803-A281-1D642AC94581}" type="presParOf" srcId="{F53F33BD-C819-430D-AC01-E8C667D778F0}" destId="{A5EB338C-0468-447D-9575-9495E61A089E}" srcOrd="1" destOrd="0" presId="urn:microsoft.com/office/officeart/2005/8/layout/pyramid3"/>
    <dgm:cxn modelId="{31BE15D2-1A20-47D0-B177-769D554024F2}" type="presParOf" srcId="{5E005AEF-3978-4F38-A7AD-C7BAACCE5DA8}" destId="{6C008DDB-7B17-418E-83BE-0D7F590252D4}" srcOrd="1" destOrd="0" presId="urn:microsoft.com/office/officeart/2005/8/layout/pyramid3"/>
    <dgm:cxn modelId="{6248BC30-B1DE-4842-A2D4-0F2BB96FFAE8}" type="presParOf" srcId="{6C008DDB-7B17-418E-83BE-0D7F590252D4}" destId="{3E5CECD2-343B-459E-9913-D977128EFA9D}" srcOrd="0" destOrd="0" presId="urn:microsoft.com/office/officeart/2005/8/layout/pyramid3"/>
    <dgm:cxn modelId="{789A406F-18DE-4EF3-AF58-7BEDB57C3BA8}" type="presParOf" srcId="{6C008DDB-7B17-418E-83BE-0D7F590252D4}" destId="{E9C45B7B-FE61-4D40-B500-00F9E230F6B9}" srcOrd="1" destOrd="0" presId="urn:microsoft.com/office/officeart/2005/8/layout/pyramid3"/>
    <dgm:cxn modelId="{E13C4DA6-5EC8-47D4-9AC6-7B05273C1189}" type="presParOf" srcId="{5E005AEF-3978-4F38-A7AD-C7BAACCE5DA8}" destId="{2FB3B98E-D207-44C9-88B1-39C5F484B2F9}" srcOrd="2" destOrd="0" presId="urn:microsoft.com/office/officeart/2005/8/layout/pyramid3"/>
    <dgm:cxn modelId="{63DCAA11-14A5-4C8D-8825-526360008874}" type="presParOf" srcId="{2FB3B98E-D207-44C9-88B1-39C5F484B2F9}" destId="{68A18726-077E-458E-BBA0-3A046B67BC2E}" srcOrd="0" destOrd="0" presId="urn:microsoft.com/office/officeart/2005/8/layout/pyramid3"/>
    <dgm:cxn modelId="{371E71D1-B167-42B6-91B1-06D1F5AF5933}" type="presParOf" srcId="{2FB3B98E-D207-44C9-88B1-39C5F484B2F9}" destId="{1A07643C-7113-4D4F-A723-5BFCE61EE8B3}" srcOrd="1" destOrd="0" presId="urn:microsoft.com/office/officeart/2005/8/layout/pyramid3"/>
    <dgm:cxn modelId="{0B3455D9-DC7B-4A4F-A5CE-4CD69A1AB00B}" type="presParOf" srcId="{5E005AEF-3978-4F38-A7AD-C7BAACCE5DA8}" destId="{2FDEB206-D1C8-44F3-95D4-8DB7CC171A3A}" srcOrd="3" destOrd="0" presId="urn:microsoft.com/office/officeart/2005/8/layout/pyramid3"/>
    <dgm:cxn modelId="{60C7B280-43D5-49C4-A2E9-DD3D7F00B20A}" type="presParOf" srcId="{2FDEB206-D1C8-44F3-95D4-8DB7CC171A3A}" destId="{8BB9ADB9-169A-465E-A20A-BB85A5AB7372}" srcOrd="0" destOrd="0" presId="urn:microsoft.com/office/officeart/2005/8/layout/pyramid3"/>
    <dgm:cxn modelId="{740BC0D6-0B43-471A-868A-B8EC5E0C8DF8}" type="presParOf" srcId="{2FDEB206-D1C8-44F3-95D4-8DB7CC171A3A}" destId="{1764F0D2-8E61-4B14-95FF-E7B2A23E2449}" srcOrd="1" destOrd="0" presId="urn:microsoft.com/office/officeart/2005/8/layout/pyramid3"/>
    <dgm:cxn modelId="{061E160F-9954-4D65-93B9-8382B7E6860D}" type="presParOf" srcId="{5E005AEF-3978-4F38-A7AD-C7BAACCE5DA8}" destId="{8BA02C04-A19E-4FDD-B507-423793D0FDA7}" srcOrd="4" destOrd="0" presId="urn:microsoft.com/office/officeart/2005/8/layout/pyramid3"/>
    <dgm:cxn modelId="{289812EF-7FD6-4CCA-B7C6-52ED080258B8}" type="presParOf" srcId="{8BA02C04-A19E-4FDD-B507-423793D0FDA7}" destId="{C0E25938-0068-4358-83B3-8C39E6053893}" srcOrd="0" destOrd="0" presId="urn:microsoft.com/office/officeart/2005/8/layout/pyramid3"/>
    <dgm:cxn modelId="{DB568132-E09B-40D9-840B-9D4F37E662C3}" type="presParOf" srcId="{8BA02C04-A19E-4FDD-B507-423793D0FDA7}" destId="{BBA46D60-8A3B-4B15-AB22-C0107FE636B4}"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042ED-2B2B-42F9-8C18-FE71408D23BF}">
      <dsp:nvSpPr>
        <dsp:cNvPr id="0" name=""/>
        <dsp:cNvSpPr/>
      </dsp:nvSpPr>
      <dsp:spPr>
        <a:xfrm rot="16200000">
          <a:off x="-1418497"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a:t>Name</a:t>
          </a:r>
        </a:p>
      </dsp:txBody>
      <dsp:txXfrm rot="5400000">
        <a:off x="993" y="1083732"/>
        <a:ext cx="2579687" cy="3251201"/>
      </dsp:txXfrm>
    </dsp:sp>
    <dsp:sp modelId="{4132424F-9FC2-4CF0-B6DD-2B0A53A5D86C}">
      <dsp:nvSpPr>
        <dsp:cNvPr id="0" name=""/>
        <dsp:cNvSpPr/>
      </dsp:nvSpPr>
      <dsp:spPr>
        <a:xfrm rot="16200000">
          <a:off x="1354666"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a:t>Role</a:t>
          </a:r>
        </a:p>
      </dsp:txBody>
      <dsp:txXfrm rot="5400000">
        <a:off x="2774156" y="1083732"/>
        <a:ext cx="2579687" cy="3251201"/>
      </dsp:txXfrm>
    </dsp:sp>
    <dsp:sp modelId="{1CB10B9E-F151-4BDA-8C06-9C4E22B8488F}">
      <dsp:nvSpPr>
        <dsp:cNvPr id="0" name=""/>
        <dsp:cNvSpPr/>
      </dsp:nvSpPr>
      <dsp:spPr>
        <a:xfrm rot="16200000">
          <a:off x="4127830"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a:t>Expectations for today</a:t>
          </a:r>
        </a:p>
      </dsp:txBody>
      <dsp:txXfrm rot="5400000">
        <a:off x="5547320" y="1083732"/>
        <a:ext cx="2579687" cy="3251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DE27E-46F9-4640-A6C1-B3A991CBE9B6}">
      <dsp:nvSpPr>
        <dsp:cNvPr id="0" name=""/>
        <dsp:cNvSpPr/>
      </dsp:nvSpPr>
      <dsp:spPr>
        <a:xfrm rot="10800000">
          <a:off x="0" y="0"/>
          <a:ext cx="5587737" cy="1070596"/>
        </a:xfrm>
        <a:prstGeom prst="trapezoid">
          <a:avLst>
            <a:gd name="adj" fmla="val 52193"/>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sp:txBody>
      <dsp:txXfrm rot="-10800000">
        <a:off x="977853" y="0"/>
        <a:ext cx="3632029" cy="1070596"/>
      </dsp:txXfrm>
    </dsp:sp>
    <dsp:sp modelId="{3E5CECD2-343B-459E-9913-D977128EFA9D}">
      <dsp:nvSpPr>
        <dsp:cNvPr id="0" name=""/>
        <dsp:cNvSpPr/>
      </dsp:nvSpPr>
      <dsp:spPr>
        <a:xfrm rot="10800000">
          <a:off x="558773" y="1070596"/>
          <a:ext cx="4470189"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sp:txBody>
      <dsp:txXfrm rot="-10800000">
        <a:off x="1341056" y="1070596"/>
        <a:ext cx="2905623" cy="1070596"/>
      </dsp:txXfrm>
    </dsp:sp>
    <dsp:sp modelId="{68A18726-077E-458E-BBA0-3A046B67BC2E}">
      <dsp:nvSpPr>
        <dsp:cNvPr id="0" name=""/>
        <dsp:cNvSpPr/>
      </dsp:nvSpPr>
      <dsp:spPr>
        <a:xfrm rot="10800000">
          <a:off x="1117547" y="2141192"/>
          <a:ext cx="3352642"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1704259" y="2141192"/>
        <a:ext cx="2179217" cy="1070596"/>
      </dsp:txXfrm>
    </dsp:sp>
    <dsp:sp modelId="{8BB9ADB9-169A-465E-A20A-BB85A5AB7372}">
      <dsp:nvSpPr>
        <dsp:cNvPr id="0" name=""/>
        <dsp:cNvSpPr/>
      </dsp:nvSpPr>
      <dsp:spPr>
        <a:xfrm rot="10800000">
          <a:off x="1676321" y="3211788"/>
          <a:ext cx="2235094"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2067462" y="3211788"/>
        <a:ext cx="1452811" cy="1070596"/>
      </dsp:txXfrm>
    </dsp:sp>
    <dsp:sp modelId="{C0E25938-0068-4358-83B3-8C39E6053893}">
      <dsp:nvSpPr>
        <dsp:cNvPr id="0" name=""/>
        <dsp:cNvSpPr/>
      </dsp:nvSpPr>
      <dsp:spPr>
        <a:xfrm rot="10800000">
          <a:off x="2235094" y="4282384"/>
          <a:ext cx="1117547"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 </a:t>
          </a:r>
        </a:p>
      </dsp:txBody>
      <dsp:txXfrm rot="-10800000">
        <a:off x="2235094" y="4282384"/>
        <a:ext cx="1117547" cy="107059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t>2/26/2019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t>‹#›</a:t>
            </a:fld>
            <a:endParaRPr lang="en-US"/>
          </a:p>
        </p:txBody>
      </p:sp>
    </p:spTree>
    <p:extLst>
      <p:ext uri="{BB962C8B-B14F-4D97-AF65-F5344CB8AC3E}">
        <p14:creationId xmlns:p14="http://schemas.microsoft.com/office/powerpoint/2010/main" val="247749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90.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cloudblogs.microsoft.com/microsoftsecure/2018/03/13/invisible-resource-thieves-the-increasing-threat-of-cryptocurrency-miner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67" eaLnBrk="0" hangingPunct="0"/>
            <a:r>
              <a:rPr lang="en-US" sz="8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800">
                <a:gradFill>
                  <a:gsLst>
                    <a:gs pos="0">
                      <a:schemeClr val="bg1"/>
                    </a:gs>
                    <a:gs pos="100000">
                      <a:schemeClr val="bg1"/>
                    </a:gs>
                  </a:gsLst>
                  <a:lin ang="5400000" scaled="0"/>
                </a:gradFill>
                <a:cs typeface="Segoe UI" pitchFamily="34" charset="0"/>
              </a:rPr>
            </a:br>
            <a:br>
              <a:rPr lang="en-US" sz="800">
                <a:gradFill>
                  <a:gsLst>
                    <a:gs pos="0">
                      <a:schemeClr val="bg1"/>
                    </a:gs>
                    <a:gs pos="100000">
                      <a:schemeClr val="bg1"/>
                    </a:gs>
                  </a:gsLst>
                  <a:lin ang="5400000" scaled="0"/>
                </a:gradFill>
                <a:cs typeface="Segoe UI" pitchFamily="34" charset="0"/>
              </a:rPr>
            </a:br>
            <a:r>
              <a:rPr lang="en-US" sz="8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800">
                <a:gradFill>
                  <a:gsLst>
                    <a:gs pos="0">
                      <a:schemeClr val="bg1"/>
                    </a:gs>
                    <a:gs pos="100000">
                      <a:schemeClr val="bg1"/>
                    </a:gs>
                  </a:gsLst>
                  <a:lin ang="5400000" scaled="0"/>
                </a:gradFill>
                <a:cs typeface="Segoe UI" pitchFamily="34" charset="0"/>
              </a:rPr>
            </a:br>
            <a:br>
              <a:rPr lang="en-US" sz="800">
                <a:gradFill>
                  <a:gsLst>
                    <a:gs pos="0">
                      <a:schemeClr val="bg1"/>
                    </a:gs>
                    <a:gs pos="100000">
                      <a:schemeClr val="bg1"/>
                    </a:gs>
                  </a:gsLst>
                  <a:lin ang="5400000" scaled="0"/>
                </a:gradFill>
                <a:cs typeface="Segoe UI" pitchFamily="34" charset="0"/>
              </a:rPr>
            </a:br>
            <a:r>
              <a:rPr lang="en-US" sz="8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C8E38-EBC6-48C1-9F71-91524A731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420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Security roles and responsibilities will evolve with the shifting perimeter and underlying architectures</a:t>
            </a:r>
          </a:p>
          <a:p>
            <a:endParaRPr lang="en-US"/>
          </a:p>
          <a:p>
            <a:r>
              <a:rPr lang="en-US"/>
              <a:t>Technology architectures are shifting in multiple ways:</a:t>
            </a:r>
          </a:p>
          <a:p>
            <a:pPr marL="171450" indent="-171450">
              <a:buFont typeface="Arial" panose="020B0604020202020204" pitchFamily="34" charset="0"/>
              <a:buChar char="•"/>
            </a:pPr>
            <a:r>
              <a:rPr lang="en-US"/>
              <a:t>From large waterfall projects to agile mode of continuous evolution and deployment</a:t>
            </a:r>
          </a:p>
          <a:p>
            <a:pPr marL="171450" indent="-171450">
              <a:buFont typeface="Arial" panose="020B0604020202020204" pitchFamily="34" charset="0"/>
              <a:buChar char="•"/>
            </a:pPr>
            <a:r>
              <a:rPr lang="en-US"/>
              <a:t>From manual processes to highly automated systems </a:t>
            </a:r>
          </a:p>
          <a:p>
            <a:pPr marL="171450" indent="-171450">
              <a:buFont typeface="Arial" panose="020B0604020202020204" pitchFamily="34" charset="0"/>
              <a:buChar char="•"/>
            </a:pPr>
            <a:r>
              <a:rPr lang="en-US"/>
              <a:t>From of individual operating systems to scalable cloud services and containers</a:t>
            </a:r>
          </a:p>
          <a:p>
            <a:endParaRPr lang="en-US"/>
          </a:p>
          <a:p>
            <a:r>
              <a:rPr lang="en-US"/>
              <a:t>Additionally, attackers are increasingly adept at navigating all layers of the stack with credential theft, “living off the land” in SaaS applications as well as custom Line of Business (LOB) applications. </a:t>
            </a:r>
          </a:p>
          <a:p>
            <a:endParaRPr lang="en-US"/>
          </a:p>
          <a:p>
            <a:r>
              <a:rPr lang="en-US" b="1"/>
              <a:t>CLICK 1</a:t>
            </a:r>
          </a:p>
          <a:p>
            <a:endParaRPr lang="en-US"/>
          </a:p>
          <a:p>
            <a:r>
              <a:rPr lang="en-US"/>
              <a:t>Security roles, responsibility, and skillsets are evolving to adapt to these new models. While the ultimate mission and “what” that security provides is staying consistent, the tools, skills, and practices of “how” security accomplishes this is changing significantly. These are some key highlights of these changes:</a:t>
            </a:r>
          </a:p>
          <a:p>
            <a:endParaRPr lang="en-US"/>
          </a:p>
          <a:p>
            <a:pPr marL="171450" indent="-171450">
              <a:buFont typeface="Arial" panose="020B0604020202020204" pitchFamily="34" charset="0"/>
              <a:buChar char="•"/>
            </a:pPr>
            <a:r>
              <a:rPr lang="en-US" b="1"/>
              <a:t>Administration </a:t>
            </a:r>
            <a:r>
              <a:rPr lang="en-US"/>
              <a:t>– Administration evolves from manual tasks to authoring, maintaining, and monitoring automated procedures. This will also mean that the focuses of governance tasks will move from a heavy focus on people/process to more of a focus on technology governance. </a:t>
            </a:r>
            <a:br>
              <a:rPr lang="en-US"/>
            </a:br>
            <a:r>
              <a:rPr lang="en-US" sz="1200" b="0" i="0" u="none" strike="noStrike" kern="1200">
                <a:solidFill>
                  <a:schemeClr val="tx1"/>
                </a:solidFill>
                <a:effectLst/>
                <a:latin typeface="+mn-lt"/>
                <a:ea typeface="+mn-ea"/>
                <a:cs typeface="+mn-cs"/>
              </a:rPr>
              <a:t>This is a significant benefit for security as automation only offers a single opportunity for human error, whereas a repetitive manual task offers many. Additionally, more scrutiny is typically applied to automation scripts and blueprints vs each iteration of a manual administration task. </a:t>
            </a:r>
            <a:endParaRPr lang="en-US"/>
          </a:p>
          <a:p>
            <a:pPr marL="171450" indent="-171450">
              <a:buFont typeface="Arial" panose="020B0604020202020204" pitchFamily="34" charset="0"/>
              <a:buChar char="•"/>
            </a:pPr>
            <a:r>
              <a:rPr lang="en-US" b="1"/>
              <a:t>Network </a:t>
            </a:r>
            <a:r>
              <a:rPr lang="en-US" b="1">
                <a:sym typeface="Wingdings" panose="05000000000000000000" pitchFamily="2" charset="2"/>
              </a:rPr>
              <a:t> Containment - </a:t>
            </a:r>
            <a:r>
              <a:rPr lang="en-US"/>
              <a:t>The discipline of network security evolves from a myopic focus on a single technology (networks) to a designing risk containment strategies and controls that span all layers including Network, Application, Identity, Data, and more. </a:t>
            </a:r>
          </a:p>
          <a:p>
            <a:pPr marL="171450" indent="-171450">
              <a:buFont typeface="Arial" panose="020B0604020202020204" pitchFamily="34" charset="0"/>
              <a:buChar char="•"/>
            </a:pPr>
            <a:r>
              <a:rPr lang="en-US" b="1"/>
              <a:t>Development Security </a:t>
            </a:r>
            <a:r>
              <a:rPr lang="en-US"/>
              <a:t>– As development shifts to a DevOps model, application security professionals become embedded security subject matter experts (SMEs) in the development process rather than passive role in a quality gate.</a:t>
            </a:r>
          </a:p>
          <a:p>
            <a:pPr marL="171450" indent="-171450">
              <a:buFont typeface="Arial" panose="020B0604020202020204" pitchFamily="34" charset="0"/>
              <a:buChar char="•"/>
            </a:pPr>
            <a:r>
              <a:rPr lang="en-US" b="1"/>
              <a:t>Security Architecture </a:t>
            </a:r>
            <a:r>
              <a:rPr lang="en-US"/>
              <a:t>– This becomes a discipline that is continually engages with each team to continuously improve the architectures and implementations vs. engaging as a initial direction + quality gate role in large waterfall style projects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63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kern="1200">
                <a:solidFill>
                  <a:schemeClr val="tx1">
                    <a:lumMod val="50000"/>
                  </a:schemeClr>
                </a:solidFill>
                <a:effectLst/>
                <a:latin typeface="+mn-lt"/>
                <a:ea typeface="+mn-ea"/>
                <a:cs typeface="+mn-cs"/>
              </a:rPr>
              <a:t>Key Takeaway:</a:t>
            </a:r>
            <a:r>
              <a:rPr lang="en-US" kern="1200">
                <a:solidFill>
                  <a:schemeClr val="tx1">
                    <a:lumMod val="50000"/>
                  </a:schemeClr>
                </a:solidFill>
                <a:effectLst/>
                <a:latin typeface="+mn-lt"/>
                <a:ea typeface="+mn-ea"/>
                <a:cs typeface="+mn-cs"/>
              </a:rPr>
              <a:t> </a:t>
            </a:r>
            <a:r>
              <a:rPr lang="en-US">
                <a:solidFill>
                  <a:schemeClr val="tx1">
                    <a:lumMod val="50000"/>
                  </a:schemeClr>
                </a:solidFill>
              </a:rPr>
              <a:t>While the cloud transformation will challenge cybersecurity, it also offers ample </a:t>
            </a:r>
            <a:r>
              <a:rPr lang="en-US" b="1" i="1">
                <a:solidFill>
                  <a:schemeClr val="tx1">
                    <a:lumMod val="50000"/>
                  </a:schemeClr>
                </a:solidFill>
              </a:rPr>
              <a:t>opportunity</a:t>
            </a:r>
            <a:r>
              <a:rPr lang="en-US">
                <a:solidFill>
                  <a:schemeClr val="tx1">
                    <a:lumMod val="50000"/>
                  </a:schemeClr>
                </a:solidFill>
              </a:rPr>
              <a:t> to improve effectiveness and alignment with business objectives. </a:t>
            </a:r>
          </a:p>
          <a:p>
            <a:endParaRPr lang="en-US">
              <a:solidFill>
                <a:schemeClr val="tx1">
                  <a:lumMod val="50000"/>
                </a:schemeClr>
              </a:solidFill>
            </a:endParaRPr>
          </a:p>
          <a:p>
            <a:r>
              <a:rPr lang="en-US">
                <a:solidFill>
                  <a:schemeClr val="tx1">
                    <a:lumMod val="50000"/>
                  </a:schemeClr>
                </a:solidFill>
              </a:rPr>
              <a:t>As Microsoft works with CISOs at our customers, we consistently find similar top priorities across industries and organizations. </a:t>
            </a:r>
          </a:p>
          <a:p>
            <a:endParaRPr lang="en-US">
              <a:solidFill>
                <a:schemeClr val="tx1">
                  <a:lumMod val="50000"/>
                </a:schemeClr>
              </a:solidFill>
            </a:endParaRPr>
          </a:p>
          <a:p>
            <a:r>
              <a:rPr lang="en-US">
                <a:solidFill>
                  <a:schemeClr val="tx1">
                    <a:lumMod val="50000"/>
                  </a:schemeClr>
                </a:solidFill>
              </a:rPr>
              <a:t>The CISO workshop includes our learnings and recommended strategies for these priority areas:</a:t>
            </a: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Security Management</a:t>
            </a:r>
            <a:r>
              <a:rPr lang="en-US" kern="1200">
                <a:solidFill>
                  <a:schemeClr val="tx1">
                    <a:lumMod val="50000"/>
                  </a:schemeClr>
                </a:solidFill>
                <a:effectLst/>
                <a:latin typeface="+mn-lt"/>
                <a:ea typeface="+mn-ea"/>
                <a:cs typeface="+mn-cs"/>
              </a:rPr>
              <a:t> – Increase visibility and control over your hybrid enterprise estate with integrated guidance and automated policy enforcement and monitoring. </a:t>
            </a: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Identity and Access Management</a:t>
            </a:r>
            <a:r>
              <a:rPr lang="en-US" kern="1200">
                <a:solidFill>
                  <a:schemeClr val="tx1">
                    <a:lumMod val="50000"/>
                  </a:schemeClr>
                </a:solidFill>
                <a:effectLst/>
                <a:latin typeface="+mn-lt"/>
                <a:ea typeface="+mn-ea"/>
                <a:cs typeface="+mn-cs"/>
              </a:rPr>
              <a:t> – Because most modern attacks involve identity, it’s critical to build a new identity security perimeter to protect assets outside your corporate network (and better protect assets on your network)</a:t>
            </a: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Information protection</a:t>
            </a:r>
            <a:r>
              <a:rPr lang="en-US" kern="1200">
                <a:solidFill>
                  <a:schemeClr val="tx1">
                    <a:lumMod val="50000"/>
                  </a:schemeClr>
                </a:solidFill>
                <a:effectLst/>
                <a:latin typeface="+mn-lt"/>
                <a:ea typeface="+mn-ea"/>
                <a:cs typeface="+mn-cs"/>
              </a:rPr>
              <a:t> – Protect sensitive information wherever it goes with automatic classification, persistent encryption across devices, and continuous monitoring of data across mobile devices, cloud services, USB sticks, corporate assets, etc.</a:t>
            </a: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Threat Protection</a:t>
            </a:r>
            <a:r>
              <a:rPr lang="en-US" kern="1200">
                <a:solidFill>
                  <a:schemeClr val="tx1">
                    <a:lumMod val="50000"/>
                  </a:schemeClr>
                </a:solidFill>
                <a:effectLst/>
                <a:latin typeface="+mn-lt"/>
                <a:ea typeface="+mn-ea"/>
                <a:cs typeface="+mn-cs"/>
              </a:rPr>
              <a:t> – Microsoft has build modern protections and detection/response/recovery capabilities designed to rapidly raise attacker cost, many of which are powered by the trillions of signals in our intelligent security graph</a:t>
            </a:r>
          </a:p>
          <a:p>
            <a:pPr marL="171450" indent="-171450">
              <a:buFont typeface="Arial" panose="020B0604020202020204" pitchFamily="34" charset="0"/>
              <a:buChar char="•"/>
            </a:pPr>
            <a:endParaRPr lang="en-US">
              <a:solidFill>
                <a:schemeClr val="tx1">
                  <a:lumMod val="50000"/>
                </a:schemeClr>
              </a:solidFill>
            </a:endParaRPr>
          </a:p>
          <a:p>
            <a:endParaRPr lang="en-US">
              <a:solidFill>
                <a:schemeClr val="tx1">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2/26/2019 8:04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864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is seeing major transformation of almost all aspects of IT and information security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Information Security departments are operating in a world that has changed vastly since the current generation of security best practices were established.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Several </a:t>
            </a:r>
            <a:r>
              <a:rPr lang="en-US" sz="1200" kern="1200" baseline="0">
                <a:solidFill>
                  <a:schemeClr val="tx1"/>
                </a:solidFill>
                <a:effectLst/>
                <a:latin typeface="+mn-lt"/>
                <a:ea typeface="+mn-ea"/>
                <a:cs typeface="+mn-cs"/>
              </a:rPr>
              <a:t>key trends stand out: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1. Enterprise IT is Cloud Hybrid</a:t>
            </a:r>
          </a:p>
          <a:p>
            <a:r>
              <a:rPr lang="en-US"/>
              <a:t>We are expecting enterprise infrastructure (datacenter, networks) to inevitably be a hybrid of on-premises and cloud for some time to come. </a:t>
            </a:r>
            <a:r>
              <a:rPr lang="en-US" sz="1200" kern="1200">
                <a:solidFill>
                  <a:schemeClr val="tx1"/>
                </a:solidFill>
                <a:effectLst/>
                <a:latin typeface="+mn-lt"/>
                <a:ea typeface="+mn-ea"/>
                <a:cs typeface="+mn-cs"/>
              </a:rPr>
              <a:t>T</a:t>
            </a:r>
            <a:r>
              <a:rPr lang="en-US" sz="1200" kern="1200" baseline="0">
                <a:solidFill>
                  <a:schemeClr val="tx1"/>
                </a:solidFill>
                <a:effectLst/>
                <a:latin typeface="+mn-lt"/>
                <a:ea typeface="+mn-ea"/>
                <a:cs typeface="+mn-cs"/>
              </a:rPr>
              <a:t>he attraction of cloud technology value proposition and the difficulty/disadvantages of fully shutting down legacy on-premises technology will drive this hybrid approach. </a:t>
            </a:r>
            <a:endParaRPr lang="en-US" sz="1200" kern="1200">
              <a:solidFill>
                <a:schemeClr val="tx1"/>
              </a:solidFill>
              <a:effectLst/>
              <a:latin typeface="+mn-lt"/>
              <a:ea typeface="+mn-ea"/>
              <a:cs typeface="+mn-cs"/>
            </a:endParaRPr>
          </a:p>
          <a:p>
            <a:endParaRPr lang="en-US"/>
          </a:p>
          <a:p>
            <a:r>
              <a:rPr lang="en-US" b="1"/>
              <a:t>CLICK 1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2. </a:t>
            </a:r>
            <a:r>
              <a:rPr lang="en-US" sz="1200" b="1"/>
              <a:t>Technology Mobility and Volume is Exploding</a:t>
            </a:r>
          </a:p>
          <a:p>
            <a:r>
              <a:rPr lang="en-US" sz="1200" kern="1200">
                <a:solidFill>
                  <a:schemeClr val="tx1"/>
                </a:solidFill>
                <a:effectLst/>
                <a:latin typeface="+mn-lt"/>
                <a:ea typeface="+mn-ea"/>
                <a:cs typeface="+mn-cs"/>
              </a:rPr>
              <a:t>The growth of mobile devices will continue as will the demand for a first class experience with the native applications (vs. the limited functionality of most MDM solutions). Enterprises will also have to start managing the variance in trustworthiness of these devices to better balance risk and productivity. </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3. Pervasive Digital Transformation and IoT</a:t>
            </a:r>
          </a:p>
          <a:p>
            <a:pPr marL="0" indent="0">
              <a:buFont typeface="Arial" panose="020B0604020202020204" pitchFamily="34" charset="0"/>
              <a:buNone/>
            </a:pPr>
            <a:r>
              <a:rPr lang="en-US" sz="1200" kern="1200">
                <a:solidFill>
                  <a:schemeClr val="tx1"/>
                </a:solidFill>
                <a:effectLst/>
                <a:latin typeface="+mn-lt"/>
                <a:ea typeface="+mn-ea"/>
                <a:cs typeface="+mn-cs"/>
              </a:rPr>
              <a:t>Businesses will be digitally transforming to compete with cloud-native startups that are trying to disrupt existing industries/markets they operate in. This will drive </a:t>
            </a:r>
          </a:p>
          <a:p>
            <a:pPr marL="171450" indent="-171450">
              <a:buFont typeface="Arial" panose="020B0604020202020204" pitchFamily="34" charset="0"/>
              <a:buChar char="•"/>
            </a:pPr>
            <a:r>
              <a:rPr lang="en-US" sz="1200" kern="1200">
                <a:solidFill>
                  <a:schemeClr val="tx1"/>
                </a:solidFill>
                <a:effectLst/>
                <a:latin typeface="+mn-lt"/>
                <a:ea typeface="+mn-ea"/>
                <a:cs typeface="+mn-cs"/>
              </a:rPr>
              <a:t>A lot of Internet of Things (IoT) device usage </a:t>
            </a:r>
          </a:p>
          <a:p>
            <a:pPr marL="171450" indent="-171450">
              <a:buFont typeface="Arial" panose="020B0604020202020204" pitchFamily="34" charset="0"/>
              <a:buChar char="•"/>
            </a:pPr>
            <a:r>
              <a:rPr lang="en-US" sz="1200" kern="1200">
                <a:solidFill>
                  <a:schemeClr val="tx1"/>
                </a:solidFill>
                <a:effectLst/>
                <a:latin typeface="+mn-lt"/>
                <a:ea typeface="+mn-ea"/>
                <a:cs typeface="+mn-cs"/>
              </a:rPr>
              <a:t>Cloud service adoption for storage, processing, analytics, blockchain, etc. to support them</a:t>
            </a:r>
          </a:p>
          <a:p>
            <a:pPr marL="0" indent="0">
              <a:buFont typeface="Arial" panose="020B0604020202020204" pitchFamily="34" charset="0"/>
              <a:buNone/>
            </a:pPr>
            <a:r>
              <a:rPr lang="en-US" sz="1200" kern="1200">
                <a:solidFill>
                  <a:schemeClr val="tx1"/>
                </a:solidFill>
                <a:effectLst/>
                <a:latin typeface="+mn-lt"/>
                <a:ea typeface="+mn-ea"/>
                <a:cs typeface="+mn-cs"/>
              </a:rPr>
              <a:t>The IoT space will create challenges around </a:t>
            </a:r>
          </a:p>
          <a:p>
            <a:pPr marL="171450" indent="-171450">
              <a:buFont typeface="Arial" panose="020B0604020202020204" pitchFamily="34" charset="0"/>
              <a:buChar char="•"/>
            </a:pPr>
            <a:r>
              <a:rPr lang="en-US" sz="1200" kern="1200">
                <a:solidFill>
                  <a:schemeClr val="tx1"/>
                </a:solidFill>
                <a:effectLst/>
                <a:latin typeface="+mn-lt"/>
                <a:ea typeface="+mn-ea"/>
                <a:cs typeface="+mn-cs"/>
              </a:rPr>
              <a:t>New ways of managing device risk (as PC risk strategies don’t work for many/most IoT devices) </a:t>
            </a:r>
          </a:p>
          <a:p>
            <a:pPr marL="171450" indent="-171450">
              <a:buFont typeface="Arial" panose="020B0604020202020204" pitchFamily="34" charset="0"/>
              <a:buChar char="•"/>
            </a:pPr>
            <a:r>
              <a:rPr lang="en-US" sz="1200" kern="1200">
                <a:solidFill>
                  <a:schemeClr val="tx1"/>
                </a:solidFill>
                <a:effectLst/>
                <a:latin typeface="+mn-lt"/>
                <a:ea typeface="+mn-ea"/>
                <a:cs typeface="+mn-cs"/>
              </a:rPr>
              <a:t>Application development security (as custom/bespoke code will be required to support new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4.</a:t>
            </a:r>
            <a:r>
              <a:rPr lang="en-US" sz="1200" b="1" kern="1200" baseline="0">
                <a:solidFill>
                  <a:schemeClr val="tx1"/>
                </a:solidFill>
                <a:effectLst/>
                <a:latin typeface="+mn-lt"/>
                <a:ea typeface="+mn-ea"/>
                <a:cs typeface="+mn-cs"/>
              </a:rPr>
              <a:t> </a:t>
            </a:r>
            <a:r>
              <a:rPr lang="en-US" sz="1200" b="1"/>
              <a:t>Increasingly Hostile Environment</a:t>
            </a:r>
          </a:p>
          <a:p>
            <a:r>
              <a:rPr lang="en-US" sz="1200" kern="1200">
                <a:solidFill>
                  <a:schemeClr val="tx1"/>
                </a:solidFill>
                <a:effectLst/>
                <a:latin typeface="+mn-lt"/>
                <a:ea typeface="+mn-ea"/>
                <a:cs typeface="+mn-cs"/>
              </a:rPr>
              <a:t>Both the attack surface of the modern enterprise and the threat</a:t>
            </a:r>
            <a:r>
              <a:rPr lang="en-US" sz="1200" kern="1200" baseline="0">
                <a:solidFill>
                  <a:schemeClr val="tx1"/>
                </a:solidFill>
                <a:effectLst/>
                <a:latin typeface="+mn-lt"/>
                <a:ea typeface="+mn-ea"/>
                <a:cs typeface="+mn-cs"/>
              </a:rPr>
              <a:t>s </a:t>
            </a:r>
            <a:r>
              <a:rPr lang="en-US" sz="1200" kern="1200">
                <a:solidFill>
                  <a:schemeClr val="tx1"/>
                </a:solidFill>
                <a:effectLst/>
                <a:latin typeface="+mn-lt"/>
                <a:ea typeface="+mn-ea"/>
                <a:cs typeface="+mn-cs"/>
              </a:rPr>
              <a:t>volume and sophistication are continuing to rise.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observed that attackers tend to follow rational behavior. Attackers have to manage their return (successful attacks) for their investment (time and resources on an attack, developing/acquiring tools, or learning skills). Most attackers tend to favor the simplest and cheapest means to achieve their goals. Most attackers will choose a proven method (existing tool or a freely available toolkit) before developing a new tool or technique. The difficult is that many well funded attackers (like nation states) have already developed a large library of sophisticated tools that cost very little to use against another target (and they are willing to invest if necessary for some targets). </a:t>
            </a:r>
          </a:p>
          <a:p>
            <a:endParaRPr lang="en-US" sz="1200" kern="1200" baseline="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indent="0">
              <a:buNone/>
            </a:pPr>
            <a:r>
              <a:rPr lang="en-US" sz="1200" b="1" u="sng" kern="1200">
                <a:solidFill>
                  <a:schemeClr val="tx1"/>
                </a:solidFill>
                <a:effectLst/>
                <a:latin typeface="+mn-lt"/>
                <a:ea typeface="+mn-ea"/>
                <a:cs typeface="+mn-cs"/>
              </a:rPr>
              <a:t>Additional Commentary</a:t>
            </a:r>
          </a:p>
          <a:p>
            <a:pPr marL="0" indent="0">
              <a:buNone/>
            </a:pP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Enterprise IT is and will be Cloud Hybrid</a:t>
            </a:r>
            <a:r>
              <a:rPr lang="en-US" sz="1200" kern="1200">
                <a:solidFill>
                  <a:schemeClr val="tx1"/>
                </a:solidFill>
                <a:effectLst/>
                <a:latin typeface="+mn-lt"/>
                <a:ea typeface="+mn-ea"/>
                <a:cs typeface="+mn-cs"/>
              </a:rPr>
              <a:t> - Most Enterprise IT departments will be operating a hybrid cloud for the foreseeable future as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 an age where almost all enterprises are embracing digital transformation, it will be difficult for IT, business, and security stakeholders to resist the value proposition of cloud services. This will be exacerbated as many vendors will offer compelling new capabilities first (or exclusively) as a cloud service.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It will be difficult and potentially undesirable to fully shut down all on premises datacenters because most enterprises are operating a large volume of legacy applications and there may be compelling reasons to run on premises services for various reasons (bandwidth, connectivity reliability in some geographies, and regulatory reasons) </a:t>
            </a:r>
          </a:p>
          <a:p>
            <a:pPr marL="0" indent="0">
              <a:buNone/>
            </a:pP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IoT Devices are different – </a:t>
            </a:r>
            <a:r>
              <a:rPr lang="en-US" sz="1200" kern="1200">
                <a:solidFill>
                  <a:schemeClr val="tx1"/>
                </a:solidFill>
                <a:effectLst/>
                <a:latin typeface="+mn-lt"/>
                <a:ea typeface="+mn-ea"/>
                <a:cs typeface="+mn-cs"/>
              </a:rPr>
              <a:t>There are many IoT Devices, but they are generally fixed function devices and operate very differently than general purpose PCs. Because of this, the classic PC security strategies (endpoint agents, host firewalls, network access control, etc.) work poorly or don’t work at all for these devices.  </a:t>
            </a:r>
          </a:p>
          <a:p>
            <a:pPr marL="0" indent="0">
              <a:buNone/>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99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 While bringing challenges, this new generation of information security represents an unprecedented opportunity for a fresh approach to solving new and old security problems, as well as the opportunity to transform the relationship with business functions, and leaders. </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Monitoring and managing a hybrid of cloud/digital and on-premises legacy assets requires</a:t>
            </a:r>
          </a:p>
          <a:p>
            <a:endParaRPr lang="en-US" sz="1200" kern="1200">
              <a:solidFill>
                <a:schemeClr val="tx1"/>
              </a:solidFill>
              <a:effectLst/>
              <a:latin typeface="+mn-lt"/>
              <a:ea typeface="+mn-ea"/>
              <a:cs typeface="+mn-cs"/>
            </a:endParaRPr>
          </a:p>
          <a:p>
            <a:pPr marL="0" indent="0">
              <a:buNone/>
            </a:pPr>
            <a:r>
              <a:rPr lang="en-US" sz="1200" b="1" kern="1200">
                <a:solidFill>
                  <a:schemeClr val="tx1"/>
                </a:solidFill>
                <a:effectLst/>
                <a:latin typeface="+mn-lt"/>
                <a:ea typeface="+mn-ea"/>
                <a:cs typeface="+mn-cs"/>
              </a:rPr>
              <a:t>1. Visibility and control over blind spots in this estate</a:t>
            </a:r>
          </a:p>
          <a:p>
            <a:pPr marL="228600" lvl="0" indent="-228600">
              <a:buFont typeface="+mj-lt"/>
              <a:buAutoNum type="alphaLcPeriod"/>
            </a:pPr>
            <a:r>
              <a:rPr lang="en-US" sz="1200" kern="1200">
                <a:solidFill>
                  <a:schemeClr val="tx1"/>
                </a:solidFill>
                <a:effectLst/>
                <a:latin typeface="+mn-lt"/>
                <a:ea typeface="+mn-ea"/>
                <a:cs typeface="+mn-cs"/>
              </a:rPr>
              <a:t>An identity based security perimeter (we will cover more in module 3)</a:t>
            </a:r>
          </a:p>
          <a:p>
            <a:pPr marL="228600" lvl="0" indent="-228600">
              <a:buFont typeface="+mj-lt"/>
              <a:buAutoNum type="alphaLcPeriod"/>
            </a:pPr>
            <a:r>
              <a:rPr lang="en-US" sz="1200" kern="1200">
                <a:solidFill>
                  <a:schemeClr val="tx1"/>
                </a:solidFill>
                <a:effectLst/>
                <a:latin typeface="+mn-lt"/>
                <a:ea typeface="+mn-ea"/>
                <a:cs typeface="+mn-cs"/>
              </a:rPr>
              <a:t>Automating policy monitoring and enforcement to improve your security management (we will cover more in module 2)</a:t>
            </a:r>
          </a:p>
          <a:p>
            <a:pPr marL="0" indent="0">
              <a:buNone/>
            </a:pPr>
            <a:endParaRPr lang="en-US" sz="1200" kern="1200">
              <a:solidFill>
                <a:schemeClr val="tx1"/>
              </a:solidFill>
              <a:effectLst/>
              <a:latin typeface="+mn-lt"/>
              <a:ea typeface="+mn-ea"/>
              <a:cs typeface="+mn-cs"/>
            </a:endParaRPr>
          </a:p>
          <a:p>
            <a:pPr marL="0" indent="0">
              <a:buNone/>
            </a:pPr>
            <a:r>
              <a:rPr lang="en-US" sz="1200" b="1" kern="1200">
                <a:solidFill>
                  <a:schemeClr val="tx1"/>
                </a:solidFill>
                <a:effectLst/>
                <a:latin typeface="+mn-lt"/>
                <a:ea typeface="+mn-ea"/>
                <a:cs typeface="+mn-cs"/>
              </a:rPr>
              <a:t>CLICK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2. Agile and Efficient Threat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As threats grow, so does signal volume and the difficulty to process them fast enough.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You should increase the efficiency and agility of how you prevent, detect, and respond to threats using the limited available resources you have. Modern preventive controls, automation, and integrated tools/telemetry can radically change your effectiveness here. </a:t>
            </a:r>
          </a:p>
          <a:p>
            <a:pPr marL="0" indent="0">
              <a:buNone/>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2</a:t>
            </a:r>
          </a:p>
          <a:p>
            <a:pPr marL="0" indent="0">
              <a:buNone/>
            </a:pPr>
            <a:endParaRPr lang="en-US" sz="1200" kern="1200">
              <a:solidFill>
                <a:schemeClr val="tx1"/>
              </a:solidFill>
              <a:effectLst/>
              <a:latin typeface="+mn-lt"/>
              <a:ea typeface="+mn-ea"/>
              <a:cs typeface="+mn-cs"/>
            </a:endParaRPr>
          </a:p>
          <a:p>
            <a:pPr marL="0" indent="0">
              <a:buNone/>
            </a:pPr>
            <a:r>
              <a:rPr lang="en-US" sz="1200" b="1" kern="1200">
                <a:solidFill>
                  <a:schemeClr val="tx1"/>
                </a:solidFill>
                <a:effectLst/>
                <a:latin typeface="+mn-lt"/>
                <a:ea typeface="+mn-ea"/>
                <a:cs typeface="+mn-cs"/>
              </a:rPr>
              <a:t>3. Find and Protect Intellectual Property &amp; Regulated Data</a:t>
            </a:r>
          </a:p>
          <a:p>
            <a:pPr marL="0" indent="0">
              <a:buNone/>
            </a:pPr>
            <a:r>
              <a:rPr lang="en-US" sz="1200" kern="1200">
                <a:solidFill>
                  <a:schemeClr val="tx1"/>
                </a:solidFill>
                <a:effectLst/>
                <a:latin typeface="+mn-lt"/>
                <a:ea typeface="+mn-ea"/>
                <a:cs typeface="+mn-cs"/>
              </a:rPr>
              <a:t>Information protection is critical in the age of sophisticated threats and the massive variety of devices, applications and services where data can travel. </a:t>
            </a:r>
          </a:p>
          <a:p>
            <a:pPr marL="0" indent="0">
              <a:buNone/>
            </a:pPr>
            <a:r>
              <a:rPr lang="en-US" sz="1200" kern="1200">
                <a:solidFill>
                  <a:schemeClr val="tx1"/>
                </a:solidFill>
                <a:effectLst/>
                <a:latin typeface="+mn-lt"/>
                <a:ea typeface="+mn-ea"/>
                <a:cs typeface="+mn-cs"/>
              </a:rPr>
              <a:t>It is critical to be able to identify (find/classify/label) it and to tie security protections directly to the data itself </a:t>
            </a:r>
          </a:p>
          <a:p>
            <a:pPr marL="685800" lvl="1" indent="-228600">
              <a:buFont typeface="+mj-lt"/>
              <a:buAutoNum type="alphaLcPeriod"/>
            </a:pPr>
            <a:r>
              <a:rPr lang="en-US" sz="1200" b="1" kern="1200">
                <a:solidFill>
                  <a:schemeClr val="tx1"/>
                </a:solidFill>
                <a:effectLst/>
                <a:latin typeface="+mn-lt"/>
                <a:ea typeface="+mn-ea"/>
                <a:cs typeface="+mn-cs"/>
              </a:rPr>
              <a:t>Classification </a:t>
            </a:r>
            <a:r>
              <a:rPr lang="en-US" sz="1200" kern="1200">
                <a:solidFill>
                  <a:schemeClr val="tx1"/>
                </a:solidFill>
                <a:effectLst/>
                <a:latin typeface="+mn-lt"/>
                <a:ea typeface="+mn-ea"/>
                <a:cs typeface="+mn-cs"/>
              </a:rPr>
              <a:t>- You need to be able to label the data as its being created and to catch up on the backlog of existing sensitive data that has already been created</a:t>
            </a:r>
          </a:p>
          <a:p>
            <a:pPr marL="685800" lvl="1" indent="-228600">
              <a:buFont typeface="+mj-lt"/>
              <a:buAutoNum type="alphaLcPeriod"/>
            </a:pPr>
            <a:r>
              <a:rPr lang="en-US" sz="1200" b="1" kern="1200">
                <a:solidFill>
                  <a:schemeClr val="tx1"/>
                </a:solidFill>
                <a:effectLst/>
                <a:latin typeface="+mn-lt"/>
                <a:ea typeface="+mn-ea"/>
                <a:cs typeface="+mn-cs"/>
              </a:rPr>
              <a:t>Protect the Data itself - </a:t>
            </a:r>
            <a:r>
              <a:rPr lang="en-US" sz="1200" kern="1200">
                <a:solidFill>
                  <a:schemeClr val="tx1"/>
                </a:solidFill>
                <a:effectLst/>
                <a:latin typeface="+mn-lt"/>
                <a:ea typeface="+mn-ea"/>
                <a:cs typeface="+mn-cs"/>
              </a:rPr>
              <a:t>You want defense in depth with data controls on devices, networks, etc. but the primary control has to be on the data itself so it follows it regardless of what devices, services, and networks it traverses. </a:t>
            </a:r>
          </a:p>
          <a:p>
            <a:pPr marL="0" indent="0">
              <a:buNone/>
            </a:pP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327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 other side of the platform coin is the built-in security that we make part of our products. This is about building in security tools and technologies into not only Azure and Office 365, but Windows and EMS and the Office clients that we offer to our customers.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Our investments here are guided by the four strategies for success mentioned earlier. The first one, of course, is identity and access management.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2/26/2019 8:04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3033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2/26/2019 8:04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6303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These partners are part of Microsoft’s intelligent security association</a:t>
            </a:r>
          </a:p>
          <a:p>
            <a:endParaRPr lang="en-US"/>
          </a:p>
          <a:p>
            <a:r>
              <a:rPr lang="en-US"/>
              <a:t>More information is available at https://www.microsoft.com/en-us/security/association</a:t>
            </a:r>
          </a:p>
          <a:p>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2/26/2019 8:04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40543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Key Slide Takeaway: </a:t>
            </a:r>
            <a:r>
              <a:rPr lang="en-US" b="0" baseline="0"/>
              <a:t>Many people</a:t>
            </a:r>
            <a:r>
              <a:rPr lang="en-US" b="1" baseline="0"/>
              <a:t> </a:t>
            </a:r>
            <a:r>
              <a:rPr lang="en-US" b="0" baseline="0"/>
              <a:t>are surprised at how active Microsoft is in the security and the open source communities</a:t>
            </a:r>
            <a:endParaRPr lang="en-US" sz="1200" b="0">
              <a:solidFill>
                <a:prstClr val="black"/>
              </a:solidFill>
            </a:endParaRPr>
          </a:p>
          <a:p>
            <a:endParaRPr lang="en-US" sz="1200">
              <a:solidFill>
                <a:prstClr val="black"/>
              </a:solidFill>
            </a:endParaRPr>
          </a:p>
          <a:p>
            <a:r>
              <a:rPr lang="en-US" sz="1200" baseline="0">
                <a:solidFill>
                  <a:prstClr val="black"/>
                </a:solidFill>
              </a:rPr>
              <a:t>Microsoft has very actively embraced open source technology, a significant shift from our historical competitive stance. </a:t>
            </a:r>
          </a:p>
          <a:p>
            <a:pPr marL="171450" indent="-171450">
              <a:buFont typeface="Arial" panose="020B0604020202020204" pitchFamily="34" charset="0"/>
              <a:buChar char="•"/>
            </a:pPr>
            <a:r>
              <a:rPr lang="en-US" sz="1200">
                <a:solidFill>
                  <a:prstClr val="black"/>
                </a:solidFill>
              </a:rPr>
              <a:t>Microsoft was the top contributor to GitHub in 2016</a:t>
            </a:r>
          </a:p>
          <a:p>
            <a:pPr marL="171450" indent="-171450">
              <a:buFont typeface="Arial" panose="020B0604020202020204" pitchFamily="34" charset="0"/>
              <a:buChar char="•"/>
            </a:pPr>
            <a:r>
              <a:rPr lang="en-US" sz="1200">
                <a:solidFill>
                  <a:prstClr val="black"/>
                </a:solidFill>
              </a:rPr>
              <a:t>Over 1/3 of the VMs in Azure running Linux</a:t>
            </a:r>
          </a:p>
          <a:p>
            <a:pPr marL="171450" indent="-171450">
              <a:buFont typeface="Arial" panose="020B0604020202020204" pitchFamily="34" charset="0"/>
              <a:buChar char="•"/>
            </a:pPr>
            <a:r>
              <a:rPr lang="en-US" sz="1200">
                <a:solidFill>
                  <a:prstClr val="black"/>
                </a:solidFill>
              </a:rPr>
              <a:t>We participate </a:t>
            </a:r>
            <a:r>
              <a:rPr lang="en-US" sz="1200" baseline="0">
                <a:solidFill>
                  <a:prstClr val="black"/>
                </a:solidFill>
              </a:rPr>
              <a:t>on boards for many security and open source organizations. </a:t>
            </a:r>
            <a:endParaRPr lang="en-US" sz="1200">
              <a:solidFill>
                <a:prstClr val="black"/>
              </a:solidFill>
            </a:endParaRPr>
          </a:p>
          <a:p>
            <a:endParaRPr lang="en-US" sz="1200">
              <a:solidFill>
                <a:prstClr val="black"/>
              </a:solidFill>
            </a:endParaRPr>
          </a:p>
          <a:p>
            <a:r>
              <a:rPr lang="en-US" sz="1200" b="1" u="sng">
                <a:solidFill>
                  <a:prstClr val="black"/>
                </a:solidFill>
              </a:rPr>
              <a:t>References</a:t>
            </a:r>
          </a:p>
          <a:p>
            <a:r>
              <a:rPr lang="en-US" sz="1200" i="1">
                <a:solidFill>
                  <a:prstClr val="black"/>
                </a:solidFill>
              </a:rPr>
              <a:t>GitHub</a:t>
            </a:r>
            <a:endParaRPr lang="en-US" i="1"/>
          </a:p>
          <a:p>
            <a:r>
              <a:rPr lang="en-US"/>
              <a:t>   https://betanews.com/2016/09/15/microsoft-most-open-source-contributors-github/</a:t>
            </a:r>
          </a:p>
          <a:p>
            <a:endParaRPr lang="en-US"/>
          </a:p>
          <a:p>
            <a:r>
              <a:rPr lang="en-US" i="1"/>
              <a:t>Linux </a:t>
            </a:r>
          </a:p>
          <a:p>
            <a:r>
              <a:rPr lang="en-US" baseline="0"/>
              <a:t>    </a:t>
            </a:r>
            <a:r>
              <a:rPr lang="en-US"/>
              <a:t>Note that</a:t>
            </a:r>
            <a:r>
              <a:rPr lang="en-US" baseline="0"/>
              <a:t> this number varies month over month, but ~50% is current as of late 2018</a:t>
            </a:r>
            <a:endParaRPr lang="en-US"/>
          </a:p>
          <a:p>
            <a:endParaRPr lang="en-US"/>
          </a:p>
          <a:p>
            <a:r>
              <a:rPr lang="en-US" i="1" u="none"/>
              <a:t>Board Memberships</a:t>
            </a:r>
          </a:p>
          <a:p>
            <a:pPr marL="171450" indent="-171450">
              <a:buFont typeface="Arial" panose="020B0604020202020204" pitchFamily="34" charset="0"/>
              <a:buChar char="•"/>
            </a:pPr>
            <a:r>
              <a:rPr lang="en-US"/>
              <a:t>Cloud Security Alliance –Board of Directors - https://cloudsecurityalliance.org/about/board-of-directors/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Security Advisor Alliance – Advisory Board - https://www.securityadvisoralliance.org/about/board-members/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Linux Foundation –Board of Directors - https://www.linuxfoundation.org/about/board-members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FIDO Alliance –Board of Directors - https://fidoalliance.org/about/board/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FS-ISAC</a:t>
            </a:r>
            <a:r>
              <a:rPr lang="en-US" baseline="0"/>
              <a:t> </a:t>
            </a:r>
            <a:r>
              <a:rPr lang="en-US"/>
              <a:t>– Advisory</a:t>
            </a:r>
            <a:r>
              <a:rPr lang="en-US" baseline="0"/>
              <a:t> </a:t>
            </a:r>
            <a:r>
              <a:rPr lang="en-US"/>
              <a:t>Board – not published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334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Key Takeaway: </a:t>
            </a:r>
            <a:r>
              <a:rPr lang="en-US" sz="900" kern="1200">
                <a:solidFill>
                  <a:schemeClr val="tx1"/>
                </a:solidFill>
                <a:effectLst/>
                <a:latin typeface="Segoe UI Light" pitchFamily="34" charset="0"/>
                <a:ea typeface="+mn-ea"/>
                <a:cs typeface="+mn-cs"/>
              </a:rPr>
              <a:t>Microsoft is focused on building solutions for 4 key solution areas: </a:t>
            </a:r>
            <a:r>
              <a:rPr lang="en-US" sz="900" b="1" kern="1200">
                <a:solidFill>
                  <a:schemeClr val="tx1"/>
                </a:solidFill>
                <a:effectLst/>
                <a:latin typeface="Segoe UI Light" pitchFamily="34" charset="0"/>
                <a:ea typeface="+mn-ea"/>
                <a:cs typeface="+mn-cs"/>
              </a:rPr>
              <a:t>Identity and Access Management, Information protection, Threat Protection,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Security Management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8:04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290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BUILD SLIDE VERSION (Animated Build sequence that takes ~25 clicks)</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Key Takeaway:</a:t>
            </a:r>
            <a:r>
              <a:rPr lang="en-US" sz="1200" kern="1200">
                <a:solidFill>
                  <a:schemeClr val="tx1"/>
                </a:solidFill>
                <a:effectLst/>
                <a:latin typeface="+mn-lt"/>
                <a:ea typeface="+mn-ea"/>
                <a:cs typeface="+mn-cs"/>
              </a:rPr>
              <a:t> This is the Microsoft Cybersecurity Reference Architecture (</a:t>
            </a:r>
            <a:r>
              <a:rPr lang="en-US" sz="1200" u="sng" kern="1200">
                <a:solidFill>
                  <a:schemeClr val="tx1"/>
                </a:solidFill>
                <a:effectLst/>
                <a:latin typeface="+mn-lt"/>
                <a:ea typeface="+mn-ea"/>
                <a:cs typeface="+mn-cs"/>
                <a:hlinkClick r:id="rId3"/>
              </a:rPr>
              <a:t>https://aka.ms/MCRA</a:t>
            </a:r>
            <a:r>
              <a:rPr lang="en-US" sz="1200" kern="120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err="1">
                <a:solidFill>
                  <a:schemeClr val="tx1"/>
                </a:solidFill>
                <a:effectLst/>
                <a:latin typeface="+mn-lt"/>
                <a:ea typeface="+mn-ea"/>
                <a:cs typeface="+mn-cs"/>
              </a:rPr>
              <a:t>Wannacrypt</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found that 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enterprise organizations have established a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have also deployed endpoint Data Loss Prevention (DLP) capability to help with information protection needs.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7</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foundation of Microsoft’s cloud services and products starts with trust and high security standards.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Trust Center – </a:t>
            </a:r>
            <a:r>
              <a:rPr lang="en-US" sz="1200" kern="120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Compliance Manager - </a:t>
            </a:r>
            <a:r>
              <a:rPr lang="en-US" sz="1200" kern="1200">
                <a:solidFill>
                  <a:schemeClr val="tx1"/>
                </a:solidFill>
                <a:effectLst/>
                <a:latin typeface="+mn-lt"/>
                <a:ea typeface="+mn-ea"/>
                <a:cs typeface="+mn-cs"/>
              </a:rPr>
              <a:t>We built a capability to help you manage your compliance requirements (based heavily on what we learned while managing compliance of our cloud services such as extensive mapping of controls across multiple standards)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Security Development Lifecycle - </a:t>
            </a:r>
            <a:r>
              <a:rPr lang="en-US" sz="1200" kern="1200">
                <a:solidFill>
                  <a:schemeClr val="tx1"/>
                </a:solidFill>
                <a:effectLst/>
                <a:latin typeface="+mn-lt"/>
                <a:ea typeface="+mn-ea"/>
                <a:cs typeface="+mn-cs"/>
              </a:rPr>
              <a:t>We have also published documentation from our industry leading security development lifecycle openly to help you with securing your applications.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Intelligence Security Graph –</a:t>
            </a:r>
            <a:r>
              <a:rPr lang="en-US" sz="1200" kern="120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(measured in the trillions of signals) that we use to protect our cloud services, IT environment, and customers. Many of the products in this architecture have integrated intelligence and analytics from the security graph directly into threat detections and security guidance.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Familiar network edge capabilities from popular vendors are available in the Azure Marketplace to enable customers to extend on premises controls to the cloud.</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While Microsoft invests deeply into Azure platform security, we see common security risks as customers first move to the cloud. The hybrid infrastructure model and the cloud security/networking controls are new to many professionals so we frequently see some inadvertent configuration errors lead to security risk.</a:t>
            </a:r>
          </a:p>
          <a:p>
            <a:r>
              <a:rPr lang="en-US" sz="1200" kern="1200">
                <a:solidFill>
                  <a:schemeClr val="tx1"/>
                </a:solidFill>
                <a:effectLst/>
                <a:latin typeface="+mn-lt"/>
                <a:ea typeface="+mn-ea"/>
                <a:cs typeface="+mn-cs"/>
              </a:rPr>
              <a:t>Microsoft has invested into Azure Security Center (ASC) to enable you to</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Protect servers and workloads across any cloud and on-premises datacenters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invested heavily in other Azure security capabilities such as Distributed Denial of Service (DDoS) mitigations, key management, ransomware-resistant backup archives, confidential computing capabilities to protect data while its being processed, and many more.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continued to invest into on-premises security capabilities for </a:t>
            </a:r>
            <a:r>
              <a:rPr lang="en-US" sz="1200" b="1" kern="1200">
                <a:solidFill>
                  <a:schemeClr val="tx1"/>
                </a:solidFill>
                <a:effectLst/>
                <a:latin typeface="+mn-lt"/>
                <a:ea typeface="+mn-ea"/>
                <a:cs typeface="+mn-cs"/>
              </a:rPr>
              <a:t>Windows Server</a:t>
            </a:r>
            <a:r>
              <a:rPr lang="en-US" sz="1200" kern="1200">
                <a:solidFill>
                  <a:schemeClr val="tx1"/>
                </a:solidFill>
                <a:effectLst/>
                <a:latin typeface="+mn-lt"/>
                <a:ea typeface="+mn-ea"/>
                <a:cs typeface="+mn-cs"/>
              </a:rPr>
              <a:t> (including </a:t>
            </a:r>
            <a:r>
              <a:rPr lang="en-US" sz="1200" b="1" kern="1200">
                <a:solidFill>
                  <a:schemeClr val="tx1"/>
                </a:solidFill>
                <a:effectLst/>
                <a:latin typeface="+mn-lt"/>
                <a:ea typeface="+mn-ea"/>
                <a:cs typeface="+mn-cs"/>
              </a:rPr>
              <a:t>Shielded VMs</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Azure Stack</a:t>
            </a:r>
            <a:r>
              <a:rPr lang="en-US" sz="1200" kern="1200">
                <a:solidFill>
                  <a:schemeClr val="tx1"/>
                </a:solidFill>
                <a:effectLst/>
                <a:latin typeface="+mn-lt"/>
                <a:ea typeface="+mn-ea"/>
                <a:cs typeface="+mn-cs"/>
              </a:rPr>
              <a:t> (which provides the ability to run Azure services in your on-premises datacenter)</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System Center Configuration Manager </a:t>
            </a:r>
            <a:r>
              <a:rPr lang="en-US" sz="1200" kern="1200">
                <a:solidFill>
                  <a:schemeClr val="tx1"/>
                </a:solidFill>
                <a:effectLst/>
                <a:latin typeface="+mn-lt"/>
                <a:ea typeface="+mn-ea"/>
                <a:cs typeface="+mn-cs"/>
              </a:rPr>
              <a:t>and</a:t>
            </a:r>
            <a:r>
              <a:rPr lang="en-US" sz="1200" b="1" kern="1200">
                <a:solidFill>
                  <a:schemeClr val="tx1"/>
                </a:solidFill>
                <a:effectLst/>
                <a:latin typeface="+mn-lt"/>
                <a:ea typeface="+mn-ea"/>
                <a:cs typeface="+mn-cs"/>
              </a:rPr>
              <a:t> Intune MDM/MAM </a:t>
            </a:r>
            <a:r>
              <a:rPr lang="en-US" sz="1200" kern="120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Windows 10 Enterprise Security</a:t>
            </a:r>
            <a:r>
              <a:rPr lang="en-US" sz="1200" kern="120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Windows Defender ATP</a:t>
            </a:r>
            <a:r>
              <a:rPr lang="en-US" sz="1200" kern="120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Publishing Guidance </a:t>
            </a:r>
            <a:r>
              <a:rPr lang="en-US" sz="1200" kern="120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Platform Security </a:t>
            </a:r>
            <a:r>
              <a:rPr lang="en-US" sz="1200" kern="120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17</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built a complete set of </a:t>
            </a:r>
            <a:r>
              <a:rPr lang="en-US" sz="1200" b="1" kern="1200">
                <a:solidFill>
                  <a:schemeClr val="tx1"/>
                </a:solidFill>
                <a:effectLst/>
                <a:latin typeface="+mn-lt"/>
                <a:ea typeface="+mn-ea"/>
                <a:cs typeface="+mn-cs"/>
              </a:rPr>
              <a:t>Advanced Threat Protection</a:t>
            </a:r>
            <a:r>
              <a:rPr lang="en-US" sz="1200" kern="1200">
                <a:solidFill>
                  <a:schemeClr val="tx1"/>
                </a:solidFill>
                <a:effectLst/>
                <a:latin typeface="+mn-lt"/>
                <a:ea typeface="+mn-ea"/>
                <a:cs typeface="+mn-cs"/>
              </a:rPr>
              <a:t> (ATP)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built several Office 365 security capabilities to enhance your security planning </a:t>
            </a:r>
            <a:r>
              <a:rPr lang="en-US" sz="1200" b="1" kern="1200">
                <a:solidFill>
                  <a:schemeClr val="tx1"/>
                </a:solidFill>
                <a:effectLst/>
                <a:latin typeface="+mn-lt"/>
                <a:ea typeface="+mn-ea"/>
                <a:cs typeface="+mn-cs"/>
              </a:rPr>
              <a:t>(Secure Score)</a:t>
            </a:r>
            <a:r>
              <a:rPr lang="en-US" sz="1200" kern="1200">
                <a:solidFill>
                  <a:schemeClr val="tx1"/>
                </a:solidFill>
                <a:effectLst/>
                <a:latin typeface="+mn-lt"/>
                <a:ea typeface="+mn-ea"/>
                <a:cs typeface="+mn-cs"/>
              </a:rPr>
              <a:t>, add additional explicit approval steps before Microsoft support can access your data for support issues </a:t>
            </a:r>
            <a:r>
              <a:rPr lang="en-US" sz="1200" b="1" kern="1200">
                <a:solidFill>
                  <a:schemeClr val="tx1"/>
                </a:solidFill>
                <a:effectLst/>
                <a:latin typeface="+mn-lt"/>
                <a:ea typeface="+mn-ea"/>
                <a:cs typeface="+mn-cs"/>
              </a:rPr>
              <a:t>(Customer Lockbox)</a:t>
            </a:r>
            <a:r>
              <a:rPr lang="en-US" sz="1200" kern="1200">
                <a:solidFill>
                  <a:schemeClr val="tx1"/>
                </a:solidFill>
                <a:effectLst/>
                <a:latin typeface="+mn-lt"/>
                <a:ea typeface="+mn-ea"/>
                <a:cs typeface="+mn-cs"/>
              </a:rPr>
              <a:t>, and data protection technologies built into the platform.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22</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Cloud App Security</a:t>
            </a:r>
            <a:r>
              <a:rPr lang="en-US" sz="1200" kern="120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23</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Azure Information Protection – </a:t>
            </a:r>
            <a:r>
              <a:rPr lang="en-US" sz="1200" kern="1200">
                <a:solidFill>
                  <a:schemeClr val="tx1"/>
                </a:solidFill>
                <a:effectLst/>
                <a:latin typeface="+mn-lt"/>
                <a:ea typeface="+mn-ea"/>
                <a:cs typeface="+mn-cs"/>
              </a:rPr>
              <a:t>Protects information at the file itself so the encryption and policy control can follow files wherever they go (Cloud, Devices, USB drives, etc.).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Feedback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4"/>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86869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BUILD SLIDE VERSION (Animated Build sequence that takes ~25 clicks)</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Key Takeaway:</a:t>
            </a:r>
            <a:r>
              <a:rPr lang="en-US" sz="1200" kern="1200">
                <a:solidFill>
                  <a:schemeClr val="tx1"/>
                </a:solidFill>
                <a:effectLst/>
                <a:latin typeface="+mn-lt"/>
                <a:ea typeface="+mn-ea"/>
                <a:cs typeface="+mn-cs"/>
              </a:rPr>
              <a:t> This is the Microsoft Cybersecurity Reference Architecture (</a:t>
            </a:r>
            <a:r>
              <a:rPr lang="en-US" sz="1200" u="sng" kern="1200">
                <a:solidFill>
                  <a:schemeClr val="tx1"/>
                </a:solidFill>
                <a:effectLst/>
                <a:latin typeface="+mn-lt"/>
                <a:ea typeface="+mn-ea"/>
                <a:cs typeface="+mn-cs"/>
                <a:hlinkClick r:id="rId3"/>
              </a:rPr>
              <a:t>https://aka.ms/MCRA</a:t>
            </a:r>
            <a:r>
              <a:rPr lang="en-US" sz="1200" kern="120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err="1">
                <a:solidFill>
                  <a:schemeClr val="tx1"/>
                </a:solidFill>
                <a:effectLst/>
                <a:latin typeface="+mn-lt"/>
                <a:ea typeface="+mn-ea"/>
                <a:cs typeface="+mn-cs"/>
              </a:rPr>
              <a:t>Wannacrypt</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found that 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enterprise organizations have established a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have also deployed endpoint Data Loss Prevention (DLP) capability to help with information protection needs.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7</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foundation of Microsoft’s cloud services and products starts with trust and high security standards.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Trust Center – </a:t>
            </a:r>
            <a:r>
              <a:rPr lang="en-US" sz="1200" kern="120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Compliance Manager - </a:t>
            </a:r>
            <a:r>
              <a:rPr lang="en-US" sz="1200" kern="1200">
                <a:solidFill>
                  <a:schemeClr val="tx1"/>
                </a:solidFill>
                <a:effectLst/>
                <a:latin typeface="+mn-lt"/>
                <a:ea typeface="+mn-ea"/>
                <a:cs typeface="+mn-cs"/>
              </a:rPr>
              <a:t>We built a capability to help you manage your compliance requirements (based heavily on what we learned while managing compliance of our cloud services such as extensive mapping of controls across multiple standards)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Security Development Lifecycle - </a:t>
            </a:r>
            <a:r>
              <a:rPr lang="en-US" sz="1200" kern="1200">
                <a:solidFill>
                  <a:schemeClr val="tx1"/>
                </a:solidFill>
                <a:effectLst/>
                <a:latin typeface="+mn-lt"/>
                <a:ea typeface="+mn-ea"/>
                <a:cs typeface="+mn-cs"/>
              </a:rPr>
              <a:t>We have also published documentation from our industry leading security development lifecycle openly to help you with securing your applications.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Intelligence Security Graph –</a:t>
            </a:r>
            <a:r>
              <a:rPr lang="en-US" sz="1200" kern="120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(measured in the trillions of signals) that we use to protect our cloud services, IT environment, and customers. Many of the products in this architecture have integrated intelligence and analytics from the security graph directly into threat detections and security guidance.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Familiar network edge capabilities from popular vendors are available in the Azure Marketplace to enable customers to extend on premises controls to the cloud.</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While Microsoft invests deeply into Azure platform security, we see common security risks as customers first move to the cloud. The hybrid infrastructure model and the cloud security/networking controls are new to many professionals so we frequently see some inadvertent configuration errors lead to security risk.</a:t>
            </a:r>
          </a:p>
          <a:p>
            <a:r>
              <a:rPr lang="en-US" sz="1200" kern="1200">
                <a:solidFill>
                  <a:schemeClr val="tx1"/>
                </a:solidFill>
                <a:effectLst/>
                <a:latin typeface="+mn-lt"/>
                <a:ea typeface="+mn-ea"/>
                <a:cs typeface="+mn-cs"/>
              </a:rPr>
              <a:t>Microsoft has invested into Azure Security Center (ASC) to enable you to</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Protect servers and workloads across any cloud and on-premises datacenters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invested heavily in other Azure security capabilities such as Distributed Denial of Service (DDoS) mitigations, key management, ransomware-resistant backup archives, confidential computing capabilities to protect data while its being processed, and many more.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continued to invest into on-premises security capabilities for </a:t>
            </a:r>
            <a:r>
              <a:rPr lang="en-US" sz="1200" b="1" kern="1200">
                <a:solidFill>
                  <a:schemeClr val="tx1"/>
                </a:solidFill>
                <a:effectLst/>
                <a:latin typeface="+mn-lt"/>
                <a:ea typeface="+mn-ea"/>
                <a:cs typeface="+mn-cs"/>
              </a:rPr>
              <a:t>Windows Server</a:t>
            </a:r>
            <a:r>
              <a:rPr lang="en-US" sz="1200" kern="1200">
                <a:solidFill>
                  <a:schemeClr val="tx1"/>
                </a:solidFill>
                <a:effectLst/>
                <a:latin typeface="+mn-lt"/>
                <a:ea typeface="+mn-ea"/>
                <a:cs typeface="+mn-cs"/>
              </a:rPr>
              <a:t> (including </a:t>
            </a:r>
            <a:r>
              <a:rPr lang="en-US" sz="1200" b="1" kern="1200">
                <a:solidFill>
                  <a:schemeClr val="tx1"/>
                </a:solidFill>
                <a:effectLst/>
                <a:latin typeface="+mn-lt"/>
                <a:ea typeface="+mn-ea"/>
                <a:cs typeface="+mn-cs"/>
              </a:rPr>
              <a:t>Shielded VMs</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Azure Stack</a:t>
            </a:r>
            <a:r>
              <a:rPr lang="en-US" sz="1200" kern="1200">
                <a:solidFill>
                  <a:schemeClr val="tx1"/>
                </a:solidFill>
                <a:effectLst/>
                <a:latin typeface="+mn-lt"/>
                <a:ea typeface="+mn-ea"/>
                <a:cs typeface="+mn-cs"/>
              </a:rPr>
              <a:t> (which provides the ability to run Azure services in your on-premises datacenter)</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System Center Configuration Manager </a:t>
            </a:r>
            <a:r>
              <a:rPr lang="en-US" sz="1200" kern="1200">
                <a:solidFill>
                  <a:schemeClr val="tx1"/>
                </a:solidFill>
                <a:effectLst/>
                <a:latin typeface="+mn-lt"/>
                <a:ea typeface="+mn-ea"/>
                <a:cs typeface="+mn-cs"/>
              </a:rPr>
              <a:t>and</a:t>
            </a:r>
            <a:r>
              <a:rPr lang="en-US" sz="1200" b="1" kern="1200">
                <a:solidFill>
                  <a:schemeClr val="tx1"/>
                </a:solidFill>
                <a:effectLst/>
                <a:latin typeface="+mn-lt"/>
                <a:ea typeface="+mn-ea"/>
                <a:cs typeface="+mn-cs"/>
              </a:rPr>
              <a:t> Intune MDM/MAM </a:t>
            </a:r>
            <a:r>
              <a:rPr lang="en-US" sz="1200" kern="120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Windows 10 Enterprise Security</a:t>
            </a:r>
            <a:r>
              <a:rPr lang="en-US" sz="1200" kern="120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Windows Defender ATP</a:t>
            </a:r>
            <a:r>
              <a:rPr lang="en-US" sz="1200" kern="120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Publishing Guidance </a:t>
            </a:r>
            <a:r>
              <a:rPr lang="en-US" sz="1200" kern="120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Platform Security </a:t>
            </a:r>
            <a:r>
              <a:rPr lang="en-US" sz="1200" kern="120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17</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built a complete set of </a:t>
            </a:r>
            <a:r>
              <a:rPr lang="en-US" sz="1200" b="1" kern="1200">
                <a:solidFill>
                  <a:schemeClr val="tx1"/>
                </a:solidFill>
                <a:effectLst/>
                <a:latin typeface="+mn-lt"/>
                <a:ea typeface="+mn-ea"/>
                <a:cs typeface="+mn-cs"/>
              </a:rPr>
              <a:t>Advanced Threat Protection</a:t>
            </a:r>
            <a:r>
              <a:rPr lang="en-US" sz="1200" kern="1200">
                <a:solidFill>
                  <a:schemeClr val="tx1"/>
                </a:solidFill>
                <a:effectLst/>
                <a:latin typeface="+mn-lt"/>
                <a:ea typeface="+mn-ea"/>
                <a:cs typeface="+mn-cs"/>
              </a:rPr>
              <a:t> (ATP)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built several Office 365 security capabilities to enhance your security planning </a:t>
            </a:r>
            <a:r>
              <a:rPr lang="en-US" sz="1200" b="1" kern="1200">
                <a:solidFill>
                  <a:schemeClr val="tx1"/>
                </a:solidFill>
                <a:effectLst/>
                <a:latin typeface="+mn-lt"/>
                <a:ea typeface="+mn-ea"/>
                <a:cs typeface="+mn-cs"/>
              </a:rPr>
              <a:t>(Secure Score)</a:t>
            </a:r>
            <a:r>
              <a:rPr lang="en-US" sz="1200" kern="1200">
                <a:solidFill>
                  <a:schemeClr val="tx1"/>
                </a:solidFill>
                <a:effectLst/>
                <a:latin typeface="+mn-lt"/>
                <a:ea typeface="+mn-ea"/>
                <a:cs typeface="+mn-cs"/>
              </a:rPr>
              <a:t>, add additional explicit approval steps before Microsoft support can access your data for support issues </a:t>
            </a:r>
            <a:r>
              <a:rPr lang="en-US" sz="1200" b="1" kern="1200">
                <a:solidFill>
                  <a:schemeClr val="tx1"/>
                </a:solidFill>
                <a:effectLst/>
                <a:latin typeface="+mn-lt"/>
                <a:ea typeface="+mn-ea"/>
                <a:cs typeface="+mn-cs"/>
              </a:rPr>
              <a:t>(Customer Lockbox)</a:t>
            </a:r>
            <a:r>
              <a:rPr lang="en-US" sz="1200" kern="1200">
                <a:solidFill>
                  <a:schemeClr val="tx1"/>
                </a:solidFill>
                <a:effectLst/>
                <a:latin typeface="+mn-lt"/>
                <a:ea typeface="+mn-ea"/>
                <a:cs typeface="+mn-cs"/>
              </a:rPr>
              <a:t>, and data protection technologies built into the platform.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22</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Cloud App Security</a:t>
            </a:r>
            <a:r>
              <a:rPr lang="en-US" sz="1200" kern="120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23</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Azure Information Protection – </a:t>
            </a:r>
            <a:r>
              <a:rPr lang="en-US" sz="1200" kern="1200">
                <a:solidFill>
                  <a:schemeClr val="tx1"/>
                </a:solidFill>
                <a:effectLst/>
                <a:latin typeface="+mn-lt"/>
                <a:ea typeface="+mn-ea"/>
                <a:cs typeface="+mn-cs"/>
              </a:rPr>
              <a:t>Protects information at the file itself so the encryption and policy control can follow files wherever they go (Cloud, Devices, USB drives, etc.).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Feedback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4"/>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868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go around the room and have everyone introduce themselves, their role in the organization, and what you expect to get out of this workshop</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435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a:solidFill>
                  <a:schemeClr val="tx1"/>
                </a:solidFill>
                <a:effectLst/>
                <a:latin typeface="+mn-lt"/>
                <a:ea typeface="+mn-ea"/>
                <a:cs typeface="+mn-cs"/>
              </a:rPr>
              <a:t>STATIC SLIDE VERSION (No Animations)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Microsoft Cybersecurity Reference Architecture (</a:t>
            </a:r>
            <a:r>
              <a:rPr lang="en-US" sz="1200" u="sng" kern="1200">
                <a:solidFill>
                  <a:schemeClr val="tx1"/>
                </a:solidFill>
                <a:effectLst/>
                <a:latin typeface="+mn-lt"/>
                <a:ea typeface="+mn-ea"/>
                <a:cs typeface="+mn-cs"/>
                <a:hlinkClick r:id="rId3"/>
              </a:rPr>
              <a:t>https://aka.ms/MCRA</a:t>
            </a:r>
            <a:r>
              <a:rPr lang="en-US" sz="1200" kern="120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How to use it </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sz="1200" b="1" kern="1200">
                <a:solidFill>
                  <a:schemeClr val="tx1"/>
                </a:solidFill>
                <a:effectLst/>
                <a:latin typeface="+mn-lt"/>
                <a:ea typeface="+mn-ea"/>
                <a:cs typeface="+mn-cs"/>
              </a:rPr>
              <a:t>Starting template for a security architecture - </a:t>
            </a:r>
            <a:r>
              <a:rPr lang="en-US" sz="1200" kern="1200">
                <a:solidFill>
                  <a:schemeClr val="tx1"/>
                </a:solidFill>
                <a:effectLst/>
                <a:latin typeface="+mn-lt"/>
                <a:ea typeface="+mn-ea"/>
                <a:cs typeface="+mn-cs"/>
              </a:rPr>
              <a:t>The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sz="1200" b="1" kern="1200">
                <a:solidFill>
                  <a:schemeClr val="tx1"/>
                </a:solidFill>
                <a:effectLst/>
                <a:latin typeface="+mn-lt"/>
                <a:ea typeface="+mn-ea"/>
                <a:cs typeface="+mn-cs"/>
              </a:rPr>
              <a:t>Comparison reference for security capabilities - </a:t>
            </a:r>
            <a:r>
              <a:rPr lang="en-US" sz="1200" kern="120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sz="1200" b="1" kern="1200">
                <a:solidFill>
                  <a:schemeClr val="tx1"/>
                </a:solidFill>
                <a:effectLst/>
                <a:latin typeface="+mn-lt"/>
                <a:ea typeface="+mn-ea"/>
                <a:cs typeface="+mn-cs"/>
              </a:rPr>
              <a:t>Learn about Microsoft capabilities</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sz="1200" b="1" kern="1200">
                <a:solidFill>
                  <a:schemeClr val="tx1"/>
                </a:solidFill>
                <a:effectLst/>
                <a:latin typeface="+mn-lt"/>
                <a:ea typeface="+mn-ea"/>
                <a:cs typeface="+mn-cs"/>
              </a:rPr>
              <a:t>Learn about Microsoft's integration investments -</a:t>
            </a:r>
            <a:r>
              <a:rPr lang="en-US" sz="1200" kern="120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sz="1200" b="1" kern="1200">
                <a:solidFill>
                  <a:schemeClr val="tx1"/>
                </a:solidFill>
                <a:effectLst/>
                <a:latin typeface="+mn-lt"/>
                <a:ea typeface="+mn-ea"/>
                <a:cs typeface="+mn-cs"/>
              </a:rPr>
              <a:t>Learn about Cybersecurity</a:t>
            </a:r>
            <a:r>
              <a:rPr lang="en-US" sz="1200" kern="120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What has changed and why</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made quite a few changes in v2 and wanted to share a few highlights on what's changed as well as the underlying philosophy of how this document was built. </a:t>
            </a:r>
          </a:p>
          <a:p>
            <a:pPr lvl="0" fontAlgn="ctr"/>
            <a:r>
              <a:rPr lang="en-US" sz="1200" b="1" kern="1200">
                <a:solidFill>
                  <a:schemeClr val="tx1"/>
                </a:solidFill>
                <a:effectLst/>
                <a:latin typeface="+mn-lt"/>
                <a:ea typeface="+mn-ea"/>
                <a:cs typeface="+mn-cs"/>
              </a:rPr>
              <a:t>New visual style</a:t>
            </a:r>
            <a:r>
              <a:rPr lang="en-US" sz="1200" kern="120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a:solidFill>
                  <a:schemeClr val="tx1"/>
                </a:solidFill>
                <a:effectLst/>
                <a:latin typeface="+mn-lt"/>
                <a:ea typeface="+mn-ea"/>
                <a:cs typeface="+mn-cs"/>
              </a:rPr>
              <a:t>Interactivity instructions</a:t>
            </a:r>
            <a:r>
              <a:rPr lang="en-US" sz="1200" kern="120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a:solidFill>
                  <a:schemeClr val="tx1"/>
                </a:solidFill>
                <a:effectLst/>
                <a:latin typeface="+mn-lt"/>
                <a:ea typeface="+mn-ea"/>
                <a:cs typeface="+mn-cs"/>
              </a:rPr>
              <a:t>Complementary Content - </a:t>
            </a:r>
            <a:r>
              <a:rPr lang="en-US" sz="1200" kern="120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a:solidFill>
                  <a:schemeClr val="tx1"/>
                </a:solidFill>
                <a:effectLst/>
                <a:latin typeface="+mn-lt"/>
                <a:ea typeface="+mn-ea"/>
                <a:cs typeface="+mn-cs"/>
              </a:rPr>
              <a:t>Added Section headers</a:t>
            </a:r>
            <a:r>
              <a:rPr lang="en-US" sz="1200" kern="120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a:solidFill>
                  <a:schemeClr val="tx1"/>
                </a:solidFill>
                <a:effectLst/>
                <a:latin typeface="+mn-lt"/>
                <a:ea typeface="+mn-ea"/>
                <a:cs typeface="+mn-cs"/>
              </a:rPr>
              <a:t>Added Foundational Elements - </a:t>
            </a:r>
            <a:r>
              <a:rPr lang="en-US" sz="1200" kern="120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a:solidFill>
                  <a:schemeClr val="tx1"/>
                </a:solidFill>
                <a:effectLst/>
                <a:latin typeface="+mn-lt"/>
                <a:ea typeface="+mn-ea"/>
                <a:cs typeface="+mn-cs"/>
              </a:rPr>
              <a:t>Trust Center</a:t>
            </a:r>
            <a:r>
              <a:rPr lang="en-US" sz="1200" kern="120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a:solidFill>
                  <a:schemeClr val="tx1"/>
                </a:solidFill>
                <a:effectLst/>
                <a:latin typeface="+mn-lt"/>
                <a:ea typeface="+mn-ea"/>
                <a:cs typeface="+mn-cs"/>
              </a:rPr>
              <a:t>Compliance Manager </a:t>
            </a:r>
            <a:r>
              <a:rPr lang="en-US" sz="1200" kern="120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a:solidFill>
                  <a:schemeClr val="tx1"/>
                </a:solidFill>
                <a:effectLst/>
                <a:latin typeface="+mn-lt"/>
                <a:ea typeface="+mn-ea"/>
                <a:cs typeface="+mn-cs"/>
              </a:rPr>
              <a:t>Intelligent Security Graph</a:t>
            </a:r>
            <a:r>
              <a:rPr lang="en-US" sz="1200" kern="120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sz="1200" b="1" kern="1200">
                <a:solidFill>
                  <a:schemeClr val="tx1"/>
                </a:solidFill>
                <a:effectLst/>
                <a:latin typeface="+mn-lt"/>
                <a:ea typeface="+mn-ea"/>
                <a:cs typeface="+mn-cs"/>
              </a:rPr>
              <a:t>Security Development Lifecycle (SDL)</a:t>
            </a:r>
            <a:r>
              <a:rPr lang="en-US" sz="1200" kern="120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a:solidFill>
                  <a:schemeClr val="tx1"/>
                </a:solidFill>
                <a:effectLst/>
                <a:latin typeface="+mn-lt"/>
                <a:ea typeface="+mn-ea"/>
                <a:cs typeface="+mn-cs"/>
              </a:rPr>
              <a:t>Moved Devices/Clients together</a:t>
            </a:r>
            <a:r>
              <a:rPr lang="en-US" sz="1200" kern="120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a:solidFill>
                  <a:schemeClr val="tx1"/>
                </a:solidFill>
                <a:effectLst/>
                <a:latin typeface="+mn-lt"/>
                <a:ea typeface="+mn-ea"/>
                <a:cs typeface="+mn-cs"/>
              </a:rPr>
              <a:t>Updated SOC section - </a:t>
            </a:r>
            <a:r>
              <a:rPr lang="en-US" sz="1200" kern="120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a:solidFill>
                  <a:schemeClr val="tx1"/>
                </a:solidFill>
                <a:effectLst/>
                <a:latin typeface="+mn-lt"/>
                <a:ea typeface="+mn-ea"/>
                <a:cs typeface="+mn-cs"/>
              </a:rPr>
              <a:t>Simplified server/datacenter view - </a:t>
            </a:r>
            <a:r>
              <a:rPr lang="en-US" sz="1200" kern="120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sz="1200" b="1" kern="1200">
                <a:solidFill>
                  <a:schemeClr val="tx1"/>
                </a:solidFill>
                <a:effectLst/>
                <a:latin typeface="+mn-lt"/>
                <a:ea typeface="+mn-ea"/>
                <a:cs typeface="+mn-cs"/>
              </a:rPr>
              <a:t>New IoT/OT section - </a:t>
            </a:r>
            <a:r>
              <a:rPr lang="en-US" sz="1200" kern="120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a:solidFill>
                  <a:schemeClr val="tx1"/>
                </a:solidFill>
                <a:effectLst/>
                <a:latin typeface="+mn-lt"/>
                <a:ea typeface="+mn-ea"/>
                <a:cs typeface="+mn-cs"/>
                <a:hlinkClick r:id="rId4"/>
              </a:rPr>
              <a:t>$5 billion of investment over the next four years for IoT</a:t>
            </a:r>
            <a:r>
              <a:rPr lang="en-US" sz="1200" kern="1200">
                <a:solidFill>
                  <a:schemeClr val="tx1"/>
                </a:solidFill>
                <a:effectLst/>
                <a:latin typeface="+mn-lt"/>
                <a:ea typeface="+mn-ea"/>
                <a:cs typeface="+mn-cs"/>
              </a:rPr>
              <a:t> and has also recently announced an end to end certification for a secure IoT platform from MCU to the cloud called </a:t>
            </a:r>
            <a:r>
              <a:rPr lang="en-US" sz="1200" u="sng" kern="1200">
                <a:solidFill>
                  <a:schemeClr val="tx1"/>
                </a:solidFill>
                <a:effectLst/>
                <a:latin typeface="+mn-lt"/>
                <a:ea typeface="+mn-ea"/>
                <a:cs typeface="+mn-cs"/>
                <a:hlinkClick r:id="rId5"/>
              </a:rPr>
              <a:t>Azure Sphere.</a:t>
            </a:r>
            <a:endParaRPr lang="en-US" sz="1200" kern="1200">
              <a:solidFill>
                <a:schemeClr val="tx1"/>
              </a:solidFill>
              <a:effectLst/>
              <a:latin typeface="+mn-lt"/>
              <a:ea typeface="+mn-ea"/>
              <a:cs typeface="+mn-cs"/>
            </a:endParaRPr>
          </a:p>
          <a:p>
            <a:pPr lvl="0" fontAlgn="ctr"/>
            <a:r>
              <a:rPr lang="en-US" sz="1200" b="1" kern="1200">
                <a:solidFill>
                  <a:schemeClr val="tx1"/>
                </a:solidFill>
                <a:effectLst/>
                <a:latin typeface="+mn-lt"/>
                <a:ea typeface="+mn-ea"/>
                <a:cs typeface="+mn-cs"/>
              </a:rPr>
              <a:t>Updated Azure Security Center</a:t>
            </a:r>
            <a:r>
              <a:rPr lang="en-US" sz="1200" kern="120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a:solidFill>
                  <a:schemeClr val="tx1"/>
                </a:solidFill>
                <a:effectLst/>
                <a:latin typeface="+mn-lt"/>
                <a:ea typeface="+mn-ea"/>
                <a:cs typeface="+mn-cs"/>
              </a:rPr>
              <a:t>Added Azure capabilities</a:t>
            </a:r>
            <a:r>
              <a:rPr lang="en-US" sz="1200" kern="1200">
                <a:solidFill>
                  <a:schemeClr val="tx1"/>
                </a:solidFill>
                <a:effectLst/>
                <a:latin typeface="+mn-lt"/>
                <a:ea typeface="+mn-ea"/>
                <a:cs typeface="+mn-cs"/>
              </a:rPr>
              <a:t> including Azure Policy, Confidential Computing, and the new DDoS protection options. </a:t>
            </a:r>
          </a:p>
          <a:p>
            <a:pPr lvl="0" fontAlgn="ctr"/>
            <a:r>
              <a:rPr lang="en-US" sz="1200" b="1" kern="1200">
                <a:solidFill>
                  <a:schemeClr val="tx1"/>
                </a:solidFill>
                <a:effectLst/>
                <a:latin typeface="+mn-lt"/>
                <a:ea typeface="+mn-ea"/>
                <a:cs typeface="+mn-cs"/>
              </a:rPr>
              <a:t>Added Azure AD B2B and B2C</a:t>
            </a:r>
            <a:r>
              <a:rPr lang="en-US" sz="1200" kern="120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a:solidFill>
                  <a:schemeClr val="tx1"/>
                </a:solidFill>
                <a:effectLst/>
                <a:latin typeface="+mn-lt"/>
                <a:ea typeface="+mn-ea"/>
                <a:cs typeface="+mn-cs"/>
              </a:rPr>
              <a:t>Added information protection</a:t>
            </a:r>
            <a:r>
              <a:rPr lang="en-US" sz="1200" kern="1200">
                <a:solidFill>
                  <a:schemeClr val="tx1"/>
                </a:solidFill>
                <a:effectLst/>
                <a:latin typeface="+mn-lt"/>
                <a:ea typeface="+mn-ea"/>
                <a:cs typeface="+mn-cs"/>
              </a:rPr>
              <a:t> capabilities for Office 365 as well as SQL Information Protection (preview). </a:t>
            </a:r>
          </a:p>
          <a:p>
            <a:pPr lvl="0" fontAlgn="ctr"/>
            <a:r>
              <a:rPr lang="en-US" sz="1200" b="1" kern="1200">
                <a:solidFill>
                  <a:schemeClr val="tx1"/>
                </a:solidFill>
                <a:effectLst/>
                <a:latin typeface="+mn-lt"/>
                <a:ea typeface="+mn-ea"/>
                <a:cs typeface="+mn-cs"/>
              </a:rPr>
              <a:t>Updated integration points</a:t>
            </a:r>
            <a:r>
              <a:rPr lang="en-US" sz="1200" kern="120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a:solidFill>
                  <a:schemeClr val="tx1"/>
                </a:solidFill>
                <a:effectLst/>
                <a:latin typeface="+mn-lt"/>
                <a:ea typeface="+mn-ea"/>
                <a:cs typeface="+mn-cs"/>
              </a:rPr>
              <a:t>Conditional Access </a:t>
            </a:r>
            <a:r>
              <a:rPr lang="en-US" sz="1200" kern="120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a:solidFill>
                  <a:schemeClr val="tx1"/>
                </a:solidFill>
                <a:effectLst/>
                <a:latin typeface="+mn-lt"/>
                <a:ea typeface="+mn-ea"/>
                <a:cs typeface="+mn-cs"/>
              </a:rPr>
              <a:t>Advanced Threat Protection </a:t>
            </a:r>
            <a:r>
              <a:rPr lang="en-US" sz="1200" kern="120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Azure Information Protection</a:t>
            </a:r>
            <a:r>
              <a:rPr lang="en-US" sz="1200" kern="1200">
                <a:solidFill>
                  <a:schemeClr val="tx1"/>
                </a:solidFill>
                <a:effectLst/>
                <a:latin typeface="+mn-lt"/>
                <a:ea typeface="+mn-ea"/>
                <a:cs typeface="+mn-cs"/>
              </a:rPr>
              <a:t> discovering and protecting data on SaaS applications via </a:t>
            </a:r>
            <a:r>
              <a:rPr lang="en-US" sz="1200" b="1" kern="1200">
                <a:solidFill>
                  <a:schemeClr val="tx1"/>
                </a:solidFill>
                <a:effectLst/>
                <a:latin typeface="+mn-lt"/>
                <a:ea typeface="+mn-ea"/>
                <a:cs typeface="+mn-cs"/>
              </a:rPr>
              <a:t>Cloud App Security</a:t>
            </a:r>
            <a:r>
              <a:rPr lang="en-US" sz="1200" kern="1200">
                <a:solidFill>
                  <a:schemeClr val="tx1"/>
                </a:solidFill>
                <a:effectLst/>
                <a:latin typeface="+mn-lt"/>
                <a:ea typeface="+mn-ea"/>
                <a:cs typeface="+mn-cs"/>
              </a:rPr>
              <a:t>. </a:t>
            </a:r>
          </a:p>
          <a:p>
            <a:pPr lvl="1" fontAlgn="ctr"/>
            <a:r>
              <a:rPr lang="en-US" sz="1200" b="1" kern="1200">
                <a:solidFill>
                  <a:schemeClr val="tx1"/>
                </a:solidFill>
                <a:effectLst/>
                <a:latin typeface="+mn-lt"/>
                <a:ea typeface="+mn-ea"/>
                <a:cs typeface="+mn-cs"/>
              </a:rPr>
              <a:t>Data Loss Protection (DLP) </a:t>
            </a:r>
            <a:r>
              <a:rPr lang="en-US" sz="1200" kern="1200">
                <a:solidFill>
                  <a:schemeClr val="tx1"/>
                </a:solidFill>
                <a:effectLst/>
                <a:latin typeface="+mn-lt"/>
                <a:ea typeface="+mn-ea"/>
                <a:cs typeface="+mn-cs"/>
              </a:rPr>
              <a:t>integration with</a:t>
            </a:r>
            <a:r>
              <a:rPr lang="en-US" sz="1200" b="1" kern="1200">
                <a:solidFill>
                  <a:schemeClr val="tx1"/>
                </a:solidFill>
                <a:effectLst/>
                <a:latin typeface="+mn-lt"/>
                <a:ea typeface="+mn-ea"/>
                <a:cs typeface="+mn-cs"/>
              </a:rPr>
              <a:t> Cloud App Security </a:t>
            </a:r>
            <a:r>
              <a:rPr lang="en-US" sz="1200" kern="1200">
                <a:solidFill>
                  <a:schemeClr val="tx1"/>
                </a:solidFill>
                <a:effectLst/>
                <a:latin typeface="+mn-lt"/>
                <a:ea typeface="+mn-ea"/>
                <a:cs typeface="+mn-cs"/>
              </a:rPr>
              <a:t>to leverage existing DLP engines and with</a:t>
            </a:r>
            <a:r>
              <a:rPr lang="en-US" sz="1200" b="1" kern="1200">
                <a:solidFill>
                  <a:schemeClr val="tx1"/>
                </a:solidFill>
                <a:effectLst/>
                <a:latin typeface="+mn-lt"/>
                <a:ea typeface="+mn-ea"/>
                <a:cs typeface="+mn-cs"/>
              </a:rPr>
              <a:t> Azure Information Protection </a:t>
            </a:r>
            <a:r>
              <a:rPr lang="en-US" sz="1200" kern="1200">
                <a:solidFill>
                  <a:schemeClr val="tx1"/>
                </a:solidFill>
                <a:effectLst/>
                <a:latin typeface="+mn-lt"/>
                <a:ea typeface="+mn-ea"/>
                <a:cs typeface="+mn-cs"/>
              </a:rPr>
              <a:t>to consume labels on sensitive data.</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Alert and Log Integration</a:t>
            </a:r>
            <a:r>
              <a:rPr lang="en-US" sz="1200" kern="120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Feedback</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6"/>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a:p>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181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is taking a comprehensive approach to securing identities against the full range of threats and risks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087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has built security capabilities to enable SOCs to secure cloud and on-premises workloads using the power of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547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helps you protect the devices you have + provides high security manageable corporate devices with Windows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https://docs.microsoft.com/en-us/windows/security/threat-protection/intelligence/top-scoring-industry-antivirus-tests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52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helps you manage and secure a hybrid infrastructure that spans across Azure, on-premises, and 3</a:t>
            </a:r>
            <a:r>
              <a:rPr lang="en-US" b="0" baseline="30000"/>
              <a:t>rd</a:t>
            </a:r>
            <a:r>
              <a:rPr lang="en-US" b="0"/>
              <a:t> party clouds like Amazon Web Services (AWS)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637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has invested in secure and compliant SaaS services as well as helping you secure 3</a:t>
            </a:r>
            <a:r>
              <a:rPr lang="en-US" b="0" baseline="30000"/>
              <a:t>rd</a:t>
            </a:r>
            <a:r>
              <a:rPr lang="en-US" b="0"/>
              <a:t> party Software as a Service (SaaS) with cloud app security broker technologies.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560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is investing heavily to secure the IoT ecosystem as it (and the risk associated with it) grows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Organizations are embracing the o</a:t>
            </a:r>
            <a:r>
              <a:rPr lang="en-US" sz="1200" b="0" i="0" u="none" strike="noStrike" kern="1200">
                <a:solidFill>
                  <a:schemeClr val="tx1"/>
                </a:solidFill>
                <a:effectLst/>
                <a:latin typeface="+mn-lt"/>
                <a:ea typeface="+mn-ea"/>
                <a:cs typeface="+mn-cs"/>
              </a:rPr>
              <a:t>pportunity to reimagine and fundamentally transform their businesses using Internet of Things (IoT) technology. Microsoft is investing in many technologies to manage and secure this ecosystem including an end-to-end solution (called Azure Sphere) designed to provide highly-secured, Internet-connected microcontroller (MCU)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effectLst/>
                <a:latin typeface="+mn-lt"/>
                <a:ea typeface="+mn-ea"/>
                <a:cs typeface="+mn-cs"/>
              </a:rPr>
              <a:t>https://azure.microsoft.com/en-us/blog/introducing-microsoft-azure-sphere-secure-and-power-the-intelligent-edge/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Microsoft is focused on providing strong data protection with an emphasis on persistently protecting the data anywhere it goes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This contrasts with the common industry approach that relies solely on controls for devices/storage/network that are unable to protect the data created/copied outside the enterprise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More information on our strategies and technologies is in the CISO workshop Module 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13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049">
              <a:lnSpc>
                <a:spcPct val="100000"/>
              </a:lnSpc>
              <a:spcBef>
                <a:spcPts val="1000"/>
              </a:spcBef>
              <a:buFont typeface="Arial" panose="020B0604020202020204" pitchFamily="34" charset="0"/>
              <a:buNone/>
            </a:pPr>
            <a:r>
              <a:rPr lang="en-US" b="1"/>
              <a:t>Key Takeaway: </a:t>
            </a:r>
            <a:r>
              <a:rPr lang="en-US"/>
              <a:t>The Microsoft CISO workshop is an engagement to help you improve your cybersecurity strategies using Microsoft learnings, reference strategies, and capabilities.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b="1"/>
              <a:t>CLICK 1</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The next steps start with identify the participants and stakeholders for each module using the suggested roles to attend each module.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b="1"/>
              <a:t>CLICK 2</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Identifying the engagement approach is next. We have found that a single event with all stakeholders is the most effective approach given the breadth of these topics and stakeholders as well as the strategic shifts required to transform security. </a:t>
            </a:r>
          </a:p>
          <a:p>
            <a:pPr marL="0" lvl="0" indent="0" defTabSz="914049">
              <a:lnSpc>
                <a:spcPct val="100000"/>
              </a:lnSpc>
              <a:spcBef>
                <a:spcPts val="1000"/>
              </a:spcBef>
              <a:buFont typeface="Arial" panose="020B0604020202020204" pitchFamily="34" charset="0"/>
              <a:buNone/>
            </a:pPr>
            <a:r>
              <a:rPr lang="en-US"/>
              <a:t>We also recognize that getting these stakeholders together for this type of event is difficult for some organizations, so we can also tackle these topics one at a time. </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b="1"/>
              <a:t>CLICK 3</a:t>
            </a:r>
          </a:p>
          <a:p>
            <a:pPr marL="0" lvl="0" indent="0" defTabSz="914049">
              <a:lnSpc>
                <a:spcPct val="100000"/>
              </a:lnSpc>
              <a:spcBef>
                <a:spcPts val="1000"/>
              </a:spcBef>
              <a:buFont typeface="Arial" panose="020B0604020202020204" pitchFamily="34" charset="0"/>
              <a:buNone/>
            </a:pPr>
            <a:endParaRPr lang="en-US"/>
          </a:p>
          <a:p>
            <a:pPr marL="0" lvl="0" indent="0" defTabSz="914049">
              <a:lnSpc>
                <a:spcPct val="100000"/>
              </a:lnSpc>
              <a:spcBef>
                <a:spcPts val="1000"/>
              </a:spcBef>
              <a:buFont typeface="Arial" panose="020B0604020202020204" pitchFamily="34" charset="0"/>
              <a:buNone/>
            </a:pPr>
            <a:r>
              <a:rPr lang="en-US"/>
              <a:t>In order to ensure the right Microsoft resources with the right expertise are present for the CISO workshop, we recommend that you share your top 5 security priorities. </a:t>
            </a:r>
          </a:p>
          <a:p>
            <a:pPr marL="0" lvl="0" indent="0" defTabSz="914049">
              <a:lnSpc>
                <a:spcPct val="100000"/>
              </a:lnSpc>
              <a:spcBef>
                <a:spcPts val="1000"/>
              </a:spcBef>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536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These are the roles that are recommended to attend each of the modules (though all are welcome to participate in all sessions)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CBC3A6-4445-4FAA-A6CF-2BF271981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99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r>
              <a:rPr lang="en-US" sz="1200" b="1">
                <a:latin typeface="Segoe UI Light" pitchFamily="34" charset="0"/>
              </a:rPr>
              <a:t>Key Takeaway: </a:t>
            </a:r>
            <a:r>
              <a:rPr lang="en-US" sz="1200">
                <a:latin typeface="Segoe UI Light" pitchFamily="34" charset="0"/>
              </a:rPr>
              <a:t>Microsoft is committed to providing customers a trustworthy platform</a:t>
            </a:r>
          </a:p>
          <a:p>
            <a:pPr defTabSz="950464">
              <a:lnSpc>
                <a:spcPct val="90000"/>
              </a:lnSpc>
              <a:spcAft>
                <a:spcPts val="346"/>
              </a:spcAft>
              <a:defRPr/>
            </a:pPr>
            <a:endParaRPr lang="en-US" sz="1200">
              <a:latin typeface="Segoe UI Light" pitchFamily="34" charset="0"/>
            </a:endParaRPr>
          </a:p>
          <a:p>
            <a:pPr defTabSz="950464">
              <a:lnSpc>
                <a:spcPct val="90000"/>
              </a:lnSpc>
              <a:spcAft>
                <a:spcPts val="346"/>
              </a:spcAft>
              <a:defRPr/>
            </a:pPr>
            <a:r>
              <a:rPr lang="en-US" sz="1200">
                <a:latin typeface="Segoe UI Light" pitchFamily="34" charset="0"/>
              </a:rPr>
              <a:t>Microsoft business is to provide technology via cloud services to our customers and partners. From the top down, we recognize that customers expect security and trustworthiness from our platforms and we are committed to providing that. </a:t>
            </a:r>
          </a:p>
          <a:p>
            <a:pPr defTabSz="950464">
              <a:lnSpc>
                <a:spcPct val="90000"/>
              </a:lnSpc>
              <a:spcAft>
                <a:spcPts val="346"/>
              </a:spcAft>
              <a:defRPr/>
            </a:pPr>
            <a:endParaRPr lang="en-US" sz="1200">
              <a:latin typeface="Segoe UI Light" pitchFamily="34" charset="0"/>
            </a:endParaRPr>
          </a:p>
          <a:p>
            <a:pPr defTabSz="950464">
              <a:lnSpc>
                <a:spcPct val="90000"/>
              </a:lnSpc>
              <a:spcAft>
                <a:spcPts val="346"/>
              </a:spcAft>
              <a:defRPr/>
            </a:pPr>
            <a:r>
              <a:rPr lang="en-US" sz="1200" b="1">
                <a:latin typeface="Segoe UI Light" pitchFamily="34" charset="0"/>
              </a:rPr>
              <a:t>CLICK 1</a:t>
            </a:r>
          </a:p>
          <a:p>
            <a:pPr defTabSz="950464">
              <a:lnSpc>
                <a:spcPct val="90000"/>
              </a:lnSpc>
              <a:spcAft>
                <a:spcPts val="346"/>
              </a:spcAft>
              <a:defRPr/>
            </a:pPr>
            <a:endParaRPr lang="en-US" sz="1200">
              <a:latin typeface="Segoe UI Light" pitchFamily="34" charset="0"/>
            </a:endParaRPr>
          </a:p>
          <a:p>
            <a:pPr defTabSz="950464">
              <a:lnSpc>
                <a:spcPct val="90000"/>
              </a:lnSpc>
              <a:spcAft>
                <a:spcPts val="346"/>
              </a:spcAft>
              <a:defRPr/>
            </a:pPr>
            <a:r>
              <a:rPr lang="en-US" sz="1200">
                <a:latin typeface="Segoe UI Light" pitchFamily="34" charset="0"/>
              </a:rPr>
              <a:t>This is the “Microsoft Secure” mission statement that expresses our vision for security that enables organizations to remain productive and to digitally transform using our technologies.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A7C1A6-3F6E-4A0C-A01A-2F04D27288E6}"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715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Slide Key takeaway:</a:t>
            </a:r>
            <a:r>
              <a:rPr lang="en-US" sz="1200" kern="1200">
                <a:solidFill>
                  <a:schemeClr val="tx1"/>
                </a:solidFill>
                <a:effectLst/>
                <a:latin typeface="+mn-lt"/>
                <a:ea typeface="+mn-ea"/>
                <a:cs typeface="+mn-cs"/>
              </a:rPr>
              <a:t> Let’s schedule a workshop to go deeper into these topics based on your top priorities</a:t>
            </a:r>
          </a:p>
          <a:p>
            <a:endParaRPr lang="en-US"/>
          </a:p>
          <a:p>
            <a:r>
              <a:rPr lang="en-US"/>
              <a:t>The next step is to schedule a workshop where we can learn more about your strategy,</a:t>
            </a:r>
            <a:r>
              <a:rPr lang="en-US" baseline="0"/>
              <a:t> how we can help, and </a:t>
            </a:r>
            <a:r>
              <a:rPr lang="en-US"/>
              <a:t>share our</a:t>
            </a:r>
            <a:r>
              <a:rPr lang="en-US" baseline="0"/>
              <a:t> learnings and recommended strategies from our journey</a:t>
            </a:r>
          </a:p>
          <a:p>
            <a:endParaRPr lang="en-US" baseline="0"/>
          </a:p>
          <a:p>
            <a:r>
              <a:rPr lang="en-US" baseline="0"/>
              <a:t>To help us prepare and make sure we are making the best use of your time, we would like to capture your top strategic priorities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371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220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quote from an unnamed CFO captures the essence of some of a key communication challenge between many security organizations and their organizational leadership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567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Managing </a:t>
            </a:r>
            <a:r>
              <a:rPr lang="en-US"/>
              <a:t>cybersecurity effectively is challenging and requires focusing on answering the right questions</a:t>
            </a:r>
          </a:p>
          <a:p>
            <a:endParaRPr lang="en-US"/>
          </a:p>
          <a:p>
            <a:r>
              <a:rPr lang="en-US"/>
              <a:t>Organizational leadership is ultimately responsible for being aware of risks to the reputation and bottom line of the organization as well as risks related to non-compliance with regulatory requirements. </a:t>
            </a:r>
          </a:p>
          <a:p>
            <a:endParaRPr lang="en-US"/>
          </a:p>
          <a:p>
            <a:r>
              <a:rPr lang="en-US" b="1"/>
              <a:t>CLICK 1 </a:t>
            </a:r>
          </a:p>
          <a:p>
            <a:r>
              <a:rPr lang="en-US"/>
              <a:t>This typically requires the security department to</a:t>
            </a:r>
          </a:p>
          <a:p>
            <a:pPr marL="228600" indent="-228600">
              <a:buFont typeface="+mj-lt"/>
              <a:buAutoNum type="arabicPeriod"/>
            </a:pPr>
            <a:r>
              <a:rPr lang="en-US"/>
              <a:t>Show a plan for aggressive cyber risk management</a:t>
            </a:r>
          </a:p>
          <a:p>
            <a:pPr marL="228600" indent="-228600">
              <a:buFont typeface="+mj-lt"/>
              <a:buAutoNum type="arabicPeriod"/>
            </a:pPr>
            <a:r>
              <a:rPr lang="en-US"/>
              <a:t>Show a communications plan for risk and incidents (which should involve informing the board of directors and shareholders as appropriate)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a:latin typeface="Segoe UI Semibold" panose="020B0702040204020203" pitchFamily="34" charset="0"/>
                <a:cs typeface="Segoe UI Semibold" panose="020B0702040204020203" pitchFamily="34" charset="0"/>
              </a:rPr>
              <a:t>Show how security policies reflect compliance and security aims</a:t>
            </a:r>
          </a:p>
          <a:p>
            <a:endParaRPr lang="en-US"/>
          </a:p>
          <a:p>
            <a:r>
              <a:rPr lang="en-US" b="1"/>
              <a:t>CLICK 2</a:t>
            </a:r>
          </a:p>
          <a:p>
            <a:endParaRPr lang="en-US"/>
          </a:p>
          <a:p>
            <a:r>
              <a:rPr lang="en-US"/>
              <a:t>One of the first questions we usually get from CFOs (and some others in the C-suite) is the ‘efficiency’ question of “How much is enough?”</a:t>
            </a:r>
          </a:p>
          <a:p>
            <a:endParaRPr lang="en-US"/>
          </a:p>
          <a:p>
            <a:r>
              <a:rPr lang="en-US" b="1"/>
              <a:t>CLICK 3</a:t>
            </a:r>
          </a:p>
          <a:p>
            <a:r>
              <a:rPr lang="en-US"/>
              <a:t>While that is an important question to answer, the unfortunate reality that we see with many programs is that they have more challenges with being effective using their current resources vs. being underfunded. </a:t>
            </a:r>
          </a:p>
          <a:p>
            <a:endParaRPr lang="en-US"/>
          </a:p>
          <a:p>
            <a:r>
              <a:rPr lang="en-US"/>
              <a:t>Because of this, we recommend organizations focus on helping the security programs align to business objectives and consistently make progress against key metrics first. </a:t>
            </a:r>
          </a:p>
          <a:p>
            <a:endParaRPr lang="en-US"/>
          </a:p>
          <a:p>
            <a:r>
              <a:rPr lang="en-US"/>
              <a:t>The information resulting from this will also feed better decisions on question 2 (How much is enough?) as the organization will have a better idea of what they are getting from security and how much more or less investment is needed.</a:t>
            </a:r>
          </a:p>
        </p:txBody>
      </p:sp>
      <p:sp>
        <p:nvSpPr>
          <p:cNvPr id="4" name="Slide Number Placeholder 3"/>
          <p:cNvSpPr>
            <a:spLocks noGrp="1"/>
          </p:cNvSpPr>
          <p:nvPr>
            <p:ph type="sldNum" sz="quarter" idx="10"/>
          </p:nvPr>
        </p:nvSpPr>
        <p:spPr/>
        <p:txBody>
          <a:bodyPr/>
          <a:lstStyle/>
          <a:p>
            <a:fld id="{A724FE22-94F8-4D93-820B-89FCE526CE4F}" type="slidenum">
              <a:rPr lang="en-US" smtClean="0"/>
              <a:t>33</a:t>
            </a:fld>
            <a:endParaRPr lang="en-US"/>
          </a:p>
        </p:txBody>
      </p:sp>
    </p:spTree>
    <p:extLst>
      <p:ext uri="{BB962C8B-B14F-4D97-AF65-F5344CB8AC3E}">
        <p14:creationId xmlns:p14="http://schemas.microsoft.com/office/powerpoint/2010/main" val="2039420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0"/>
              </a:spcBef>
              <a:spcAft>
                <a:spcPts val="500"/>
              </a:spcAft>
            </a:pPr>
            <a:r>
              <a:rPr lang="en-US" sz="1200" b="1" spc="-51">
                <a:ln w="3175">
                  <a:noFill/>
                </a:ln>
                <a:gradFill>
                  <a:gsLst>
                    <a:gs pos="1250">
                      <a:srgbClr val="1A1A1A"/>
                    </a:gs>
                    <a:gs pos="100000">
                      <a:srgbClr val="1A1A1A"/>
                    </a:gs>
                  </a:gsLst>
                  <a:lin ang="5400000" scaled="0"/>
                </a:gradFill>
                <a:latin typeface="Segoe UI Semibold"/>
                <a:cs typeface="Segoe UI" pitchFamily="34" charset="0"/>
              </a:rPr>
              <a:t>Key Takeaway: </a:t>
            </a:r>
            <a:r>
              <a:rPr lang="en-US" sz="1200" b="0" spc="-51">
                <a:ln w="3175">
                  <a:noFill/>
                </a:ln>
                <a:gradFill>
                  <a:gsLst>
                    <a:gs pos="1250">
                      <a:srgbClr val="1A1A1A"/>
                    </a:gs>
                    <a:gs pos="100000">
                      <a:srgbClr val="1A1A1A"/>
                    </a:gs>
                  </a:gsLst>
                  <a:lin ang="5400000" scaled="0"/>
                </a:gradFill>
                <a:latin typeface="Segoe UI Semibold"/>
                <a:cs typeface="Segoe UI" pitchFamily="34" charset="0"/>
              </a:rPr>
              <a:t>Organizations should be focusing on key metrics to ensure investments are being made on the most effective efforts</a:t>
            </a:r>
          </a:p>
          <a:p>
            <a:pPr>
              <a:spcBef>
                <a:spcPts val="500"/>
              </a:spcBef>
              <a:spcAft>
                <a:spcPts val="500"/>
              </a:spcAft>
            </a:pPr>
            <a:endParaRPr lang="en-US" sz="1200" b="1" spc="-51">
              <a:ln w="3175">
                <a:noFill/>
              </a:ln>
              <a:gradFill>
                <a:gsLst>
                  <a:gs pos="1250">
                    <a:srgbClr val="1A1A1A"/>
                  </a:gs>
                  <a:gs pos="100000">
                    <a:srgbClr val="1A1A1A"/>
                  </a:gs>
                </a:gsLst>
                <a:lin ang="5400000" scaled="0"/>
              </a:gradFill>
              <a:latin typeface="Segoe UI Semibold"/>
              <a:cs typeface="Segoe UI" pitchFamily="34" charset="0"/>
            </a:endParaRPr>
          </a:p>
          <a:p>
            <a:pPr>
              <a:spcBef>
                <a:spcPts val="500"/>
              </a:spcBef>
              <a:spcAft>
                <a:spcPts val="500"/>
              </a:spcAft>
            </a:pPr>
            <a:r>
              <a:rPr lang="en-US" sz="1200" b="0" spc="-51">
                <a:ln w="3175">
                  <a:noFill/>
                </a:ln>
                <a:gradFill>
                  <a:gsLst>
                    <a:gs pos="1250">
                      <a:srgbClr val="1A1A1A"/>
                    </a:gs>
                    <a:gs pos="100000">
                      <a:srgbClr val="1A1A1A"/>
                    </a:gs>
                  </a:gsLst>
                  <a:lin ang="5400000" scaled="0"/>
                </a:gradFill>
                <a:latin typeface="Segoe UI Semibold"/>
                <a:cs typeface="Segoe UI" pitchFamily="34" charset="0"/>
              </a:rPr>
              <a:t>Managing cybersecurity risk is difficult because of how fast the attack techniques (and required mitigations) change + the large amount of risk that many enterprise organizations are carrying in the form of technical debt from critical security hygiene issues. </a:t>
            </a:r>
          </a:p>
          <a:p>
            <a:pPr>
              <a:spcBef>
                <a:spcPts val="500"/>
              </a:spcBef>
              <a:spcAft>
                <a:spcPts val="500"/>
              </a:spcAft>
            </a:pPr>
            <a:endParaRPr lang="en-US" sz="1200" b="1" spc="-51">
              <a:ln w="3175">
                <a:noFill/>
              </a:ln>
              <a:gradFill>
                <a:gsLst>
                  <a:gs pos="1250">
                    <a:srgbClr val="1A1A1A"/>
                  </a:gs>
                  <a:gs pos="100000">
                    <a:srgbClr val="1A1A1A"/>
                  </a:gs>
                </a:gsLst>
                <a:lin ang="5400000" scaled="0"/>
              </a:gradFill>
              <a:latin typeface="Segoe UI Semibold"/>
              <a:cs typeface="Segoe UI" pitchFamily="34" charset="0"/>
            </a:endParaRPr>
          </a:p>
          <a:p>
            <a:pPr>
              <a:spcBef>
                <a:spcPts val="500"/>
              </a:spcBef>
              <a:spcAft>
                <a:spcPts val="500"/>
              </a:spcAft>
            </a:pPr>
            <a:r>
              <a:rPr lang="en-US" sz="1200" b="1" spc="-51">
                <a:ln w="3175">
                  <a:noFill/>
                </a:ln>
                <a:gradFill>
                  <a:gsLst>
                    <a:gs pos="1250">
                      <a:srgbClr val="1A1A1A"/>
                    </a:gs>
                    <a:gs pos="100000">
                      <a:srgbClr val="1A1A1A"/>
                    </a:gs>
                  </a:gsLst>
                  <a:lin ang="5400000" scaled="0"/>
                </a:gradFill>
                <a:latin typeface="Segoe UI Semibold"/>
                <a:cs typeface="Segoe UI" pitchFamily="34" charset="0"/>
              </a:rPr>
              <a:t>Cost of Attack – </a:t>
            </a:r>
            <a:r>
              <a:rPr lang="en-US" sz="1200" b="0" spc="-51">
                <a:ln w="3175">
                  <a:noFill/>
                </a:ln>
                <a:gradFill>
                  <a:gsLst>
                    <a:gs pos="1250">
                      <a:srgbClr val="1A1A1A"/>
                    </a:gs>
                    <a:gs pos="100000">
                      <a:srgbClr val="1A1A1A"/>
                    </a:gs>
                  </a:gsLst>
                  <a:lin ang="5400000" scaled="0"/>
                </a:gradFill>
                <a:latin typeface="Segoe UI Semibold"/>
                <a:cs typeface="Segoe UI" pitchFamily="34" charset="0"/>
              </a:rPr>
              <a:t>Organizations should be viewing threats from the potential attacker’s perspective and asking whether the investment of time and money into defenses will translate into a meaningful increase in the friction or cost to attack the organization (or is an easy/cheap workaround available to the attacker that negates the defensive investment). </a:t>
            </a:r>
          </a:p>
          <a:p>
            <a:pPr>
              <a:spcBef>
                <a:spcPts val="500"/>
              </a:spcBef>
              <a:spcAft>
                <a:spcPts val="500"/>
              </a:spcAft>
            </a:pPr>
            <a:endParaRPr lang="en-US" sz="1200" b="0" spc="-51">
              <a:ln w="3175">
                <a:noFill/>
              </a:ln>
              <a:gradFill>
                <a:gsLst>
                  <a:gs pos="1250">
                    <a:srgbClr val="1A1A1A"/>
                  </a:gs>
                  <a:gs pos="100000">
                    <a:srgbClr val="1A1A1A"/>
                  </a:gs>
                </a:gsLst>
                <a:lin ang="5400000" scaled="0"/>
              </a:gradFill>
              <a:latin typeface="Segoe UI Semibold"/>
              <a:cs typeface="Segoe UI" pitchFamily="34" charset="0"/>
            </a:endParaRPr>
          </a:p>
          <a:p>
            <a:pPr>
              <a:spcBef>
                <a:spcPts val="500"/>
              </a:spcBef>
              <a:spcAft>
                <a:spcPts val="500"/>
              </a:spcAft>
            </a:pPr>
            <a:r>
              <a:rPr lang="en-US" sz="1200" b="1" spc="-51">
                <a:ln w="3175">
                  <a:noFill/>
                </a:ln>
                <a:gradFill>
                  <a:gsLst>
                    <a:gs pos="1250">
                      <a:srgbClr val="1A1A1A"/>
                    </a:gs>
                    <a:gs pos="100000">
                      <a:srgbClr val="1A1A1A"/>
                    </a:gs>
                  </a:gsLst>
                  <a:lin ang="5400000" scaled="0"/>
                </a:gradFill>
                <a:latin typeface="Segoe UI Semibold"/>
                <a:cs typeface="Segoe UI" pitchFamily="34" charset="0"/>
              </a:rPr>
              <a:t>Decrease Mean Time to Remediation (MTTR) </a:t>
            </a:r>
            <a:r>
              <a:rPr lang="en-US" sz="1200" b="0" spc="-51">
                <a:ln w="3175">
                  <a:noFill/>
                </a:ln>
                <a:gradFill>
                  <a:gsLst>
                    <a:gs pos="1250">
                      <a:srgbClr val="1A1A1A"/>
                    </a:gs>
                    <a:gs pos="100000">
                      <a:srgbClr val="1A1A1A"/>
                    </a:gs>
                  </a:gsLst>
                  <a:lin ang="5400000" scaled="0"/>
                </a:gradFill>
                <a:latin typeface="Segoe UI Semibold"/>
                <a:cs typeface="Segoe UI" pitchFamily="34" charset="0"/>
              </a:rPr>
              <a:t>– Organizations should be focused on building their capability to rapidly detect and respond/recover from attacks so they can limit the time an attacker has to do damage and learn more about your organization. </a:t>
            </a:r>
          </a:p>
          <a:p>
            <a:pPr>
              <a:spcBef>
                <a:spcPts val="500"/>
              </a:spcBef>
              <a:spcAft>
                <a:spcPts val="500"/>
              </a:spcAft>
            </a:pPr>
            <a:endParaRPr lang="en-US" sz="1200" b="1" spc="-51">
              <a:ln w="3175">
                <a:noFill/>
              </a:ln>
              <a:gradFill>
                <a:gsLst>
                  <a:gs pos="1250">
                    <a:srgbClr val="1A1A1A"/>
                  </a:gs>
                  <a:gs pos="100000">
                    <a:srgbClr val="1A1A1A"/>
                  </a:gs>
                </a:gsLst>
                <a:lin ang="5400000" scaled="0"/>
              </a:gradFill>
              <a:latin typeface="Segoe UI Semibold"/>
              <a:cs typeface="Segoe UI" pitchFamily="34" charset="0"/>
            </a:endParaRPr>
          </a:p>
          <a:p>
            <a:pPr>
              <a:spcBef>
                <a:spcPts val="500"/>
              </a:spcBef>
              <a:spcAft>
                <a:spcPts val="500"/>
              </a:spcAft>
            </a:pPr>
            <a:r>
              <a:rPr lang="en-US" sz="1200" b="0" spc="-51">
                <a:ln w="3175">
                  <a:noFill/>
                </a:ln>
                <a:gradFill>
                  <a:gsLst>
                    <a:gs pos="1250">
                      <a:srgbClr val="1A1A1A"/>
                    </a:gs>
                    <a:gs pos="100000">
                      <a:srgbClr val="1A1A1A"/>
                    </a:gs>
                  </a:gsLst>
                  <a:lin ang="5400000" scaled="0"/>
                </a:gradFill>
                <a:latin typeface="Segoe UI Semibold"/>
                <a:cs typeface="Segoe UI" pitchFamily="34" charset="0"/>
              </a:rPr>
              <a:t>In short, you should ask if each investment of time/energy/money is increasing your resilience to attacks? Or is it being spent on initiatives that will have little impact on these goals?</a:t>
            </a:r>
          </a:p>
          <a:p>
            <a:endParaRPr lang="en-US"/>
          </a:p>
          <a:p>
            <a:pPr marL="0" marR="0" lvl="0" indent="0" algn="l" defTabSz="914400" rtl="0" eaLnBrk="1" fontAlgn="auto" latinLnBrk="0" hangingPunct="1">
              <a:lnSpc>
                <a:spcPct val="100000"/>
              </a:lnSpc>
              <a:spcBef>
                <a:spcPts val="500"/>
              </a:spcBef>
              <a:spcAft>
                <a:spcPts val="500"/>
              </a:spcAft>
              <a:buClrTx/>
              <a:buSzTx/>
              <a:buFontTx/>
              <a:buNone/>
              <a:tabLst/>
              <a:defRPr/>
            </a:pPr>
            <a:r>
              <a:rPr lang="en-US"/>
              <a:t>This will help your organization become aware of how effective your security program is and help improve prioritization of investments to get the most out of them. </a:t>
            </a:r>
            <a:endParaRPr lang="en-US" sz="1200" b="1" spc="-51">
              <a:ln w="3175">
                <a:noFill/>
              </a:ln>
              <a:gradFill>
                <a:gsLst>
                  <a:gs pos="1250">
                    <a:srgbClr val="1A1A1A"/>
                  </a:gs>
                  <a:gs pos="100000">
                    <a:srgbClr val="1A1A1A"/>
                  </a:gs>
                </a:gsLst>
                <a:lin ang="5400000" scaled="0"/>
              </a:gradFill>
              <a:latin typeface="Segoe UI Semibold"/>
              <a:cs typeface="Segoe UI" pitchFamily="34" charset="0"/>
            </a:endParaRPr>
          </a:p>
          <a:p>
            <a:endParaRPr lang="en-US"/>
          </a:p>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34</a:t>
            </a:fld>
            <a:endParaRPr lang="en-US"/>
          </a:p>
        </p:txBody>
      </p:sp>
    </p:spTree>
    <p:extLst>
      <p:ext uri="{BB962C8B-B14F-4D97-AF65-F5344CB8AC3E}">
        <p14:creationId xmlns:p14="http://schemas.microsoft.com/office/powerpoint/2010/main" val="2793241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Cost of attack is a useful and powerful tool for guiding decisions despite some serious limitations on precisely measuring it.</a:t>
            </a:r>
          </a:p>
          <a:p>
            <a:endParaRPr lang="en-US"/>
          </a:p>
          <a:p>
            <a:r>
              <a:rPr lang="en-US"/>
              <a:t>While the term “cost” in cost of attack frequently makes people expect that it is a clear “ratio” measurement like any other business costs in a budget spreadsheet, the precise number is actually very difficult to obtain and calculate. This is because attackers rarely publish these numbers (except occasionally in secretive dark markets / online forums). Additionally, the cost of attack for any given organization can vary considerably from another one and wouldn’t normally be posted in these markets. </a:t>
            </a:r>
          </a:p>
          <a:p>
            <a:endParaRPr lang="en-US"/>
          </a:p>
          <a:p>
            <a:r>
              <a:rPr lang="en-US"/>
              <a:t>Despite this limitation, cost of attack can be very useful for organization as they consider and select security initiatives and capabilities to invest in. </a:t>
            </a:r>
          </a:p>
          <a:p>
            <a:endParaRPr lang="en-US"/>
          </a:p>
          <a:p>
            <a:r>
              <a:rPr lang="en-US"/>
              <a:t>Some examples</a:t>
            </a:r>
          </a:p>
          <a:p>
            <a:pPr marL="171450" indent="-171450">
              <a:buFont typeface="Arial" panose="020B0604020202020204" pitchFamily="34" charset="0"/>
              <a:buChar char="•"/>
            </a:pPr>
            <a:r>
              <a:rPr lang="en-US"/>
              <a:t>Many organizations purchase security products for advanced features and capabilities (which often require further investment in training and operational staff). These organizations rarely ask whether these capabilities will add more friction/cost to for the top attack profiles vs. other alternatives such as </a:t>
            </a:r>
          </a:p>
          <a:p>
            <a:pPr marL="628650" lvl="1" indent="-171450">
              <a:buFont typeface="Arial" panose="020B0604020202020204" pitchFamily="34" charset="0"/>
              <a:buChar char="•"/>
            </a:pPr>
            <a:r>
              <a:rPr lang="en-US"/>
              <a:t>investment into security hygiene (like applying security patches)</a:t>
            </a:r>
          </a:p>
          <a:p>
            <a:pPr marL="628650" lvl="1" indent="-171450">
              <a:buFont typeface="Arial" panose="020B0604020202020204" pitchFamily="34" charset="0"/>
              <a:buChar char="•"/>
            </a:pPr>
            <a:r>
              <a:rPr lang="en-US"/>
              <a:t>lower cost initiative that uses existing security data/tools</a:t>
            </a:r>
          </a:p>
          <a:p>
            <a:pPr marL="628650" lvl="1" indent="-171450">
              <a:buFont typeface="Arial" panose="020B0604020202020204" pitchFamily="34" charset="0"/>
              <a:buChar char="•"/>
            </a:pPr>
            <a:r>
              <a:rPr lang="en-US"/>
              <a:t>Consolidate technical solutions to lower the burden on analysts and increase their ability to detect and respond to threats</a:t>
            </a:r>
          </a:p>
          <a:p>
            <a:pPr marL="171450" indent="-171450">
              <a:buFont typeface="Arial" panose="020B0604020202020204" pitchFamily="34" charset="0"/>
              <a:buChar char="•"/>
            </a:pPr>
            <a:r>
              <a:rPr lang="en-US"/>
              <a:t>A business may find it more effective (and cost effective) to implement business processes for employees handling money transfers (e.g. phone call with someone who recognizes the CFO’s voice) vs. investing in expensive technical controls. </a:t>
            </a:r>
          </a:p>
        </p:txBody>
      </p:sp>
      <p:sp>
        <p:nvSpPr>
          <p:cNvPr id="4" name="Slide Number Placeholder 3"/>
          <p:cNvSpPr>
            <a:spLocks noGrp="1"/>
          </p:cNvSpPr>
          <p:nvPr>
            <p:ph type="sldNum" sz="quarter" idx="5"/>
          </p:nvPr>
        </p:nvSpPr>
        <p:spPr/>
        <p:txBody>
          <a:bodyPr/>
          <a:lstStyle/>
          <a:p>
            <a:fld id="{A724FE22-94F8-4D93-820B-89FCE526CE4F}" type="slidenum">
              <a:rPr lang="en-US" smtClean="0"/>
              <a:t>35</a:t>
            </a:fld>
            <a:endParaRPr lang="en-US"/>
          </a:p>
        </p:txBody>
      </p:sp>
    </p:spTree>
    <p:extLst>
      <p:ext uri="{BB962C8B-B14F-4D97-AF65-F5344CB8AC3E}">
        <p14:creationId xmlns:p14="http://schemas.microsoft.com/office/powerpoint/2010/main" val="3483574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T</a:t>
            </a:r>
            <a:r>
              <a:rPr lang="en-US"/>
              <a:t>o know how much security is enough, the organization must compare their actual business risk (and mitigations) to their risk appetite to see if their risk is acceptable (and if/less more investment is required). </a:t>
            </a:r>
          </a:p>
          <a:p>
            <a:endParaRPr lang="en-US"/>
          </a:p>
          <a:p>
            <a:r>
              <a:rPr lang="en-US"/>
              <a:t>This may be a simple question, but the answer requires business and technical analysis to understand the organization risk appetite, risk exposure, and mitigation effectiveness (part of which is answered in question 1). </a:t>
            </a:r>
          </a:p>
          <a:p>
            <a:endParaRPr lang="en-US"/>
          </a:p>
          <a:p>
            <a:r>
              <a:rPr lang="en-US" b="1"/>
              <a:t>CLICK 1</a:t>
            </a:r>
          </a:p>
          <a:p>
            <a:endParaRPr lang="en-US"/>
          </a:p>
          <a:p>
            <a:r>
              <a:rPr lang="en-US" b="1" i="0"/>
              <a:t>Risk Appetite - </a:t>
            </a:r>
            <a:r>
              <a:rPr lang="en-US" b="0" i="0"/>
              <a:t>The organization must first identify their risk appetite and agree on what risk they are prepared to accept. This is a subjective analysis based on organization culture and what other business risks are being managed by leadership. Your risk appetite will likely be informed at least partially by risk exposure on the first time through the exercise. This is because cybersecurity risk is new to many people and can include many more organizational assets than leaders expect (see risk exposure for more)</a:t>
            </a:r>
          </a:p>
          <a:p>
            <a:endParaRPr lang="en-US" b="1" i="1"/>
          </a:p>
          <a:p>
            <a:r>
              <a:rPr lang="en-US" b="1" i="0"/>
              <a:t>Risk Exposure – </a:t>
            </a:r>
            <a:r>
              <a:rPr lang="en-US" b="0" i="0"/>
              <a:t>Any asset hosted on, connected to, or controlled by IT systems is potentially at risk of abuse by cybersecurity attacks. These attacks malicious human attackers (including ransomware and extortion). Affected assets could include intellectual property, reputation, manufacturing systems, business processes and productivity, websites, etc. This potentially wide scope of business impact was a painful lesson to learn for organizations that were affected by the (Not)Petya attacks of 2017. While physical assets were undamaged in these cases, the loss of IT systems prevented organizations from realizing value from them and delivering on customer promises. </a:t>
            </a:r>
          </a:p>
          <a:p>
            <a:endParaRPr lang="en-US" b="1" i="1"/>
          </a:p>
          <a:p>
            <a:r>
              <a:rPr lang="en-US" b="0" i="0"/>
              <a:t>To understand the true nature of the risk exposure, the business organization must work closely with IT and security to identify what assets and functions are critical to the business and what technical systems enable/protect them. This exercise is unlikely to succeed without both business and technical analysis. </a:t>
            </a:r>
          </a:p>
          <a:p>
            <a:endParaRPr lang="en-US"/>
          </a:p>
          <a:p>
            <a:r>
              <a:rPr lang="en-US" b="1"/>
              <a:t>CLICK 2</a:t>
            </a:r>
          </a:p>
          <a:p>
            <a:endParaRPr lang="en-US"/>
          </a:p>
          <a:p>
            <a:r>
              <a:rPr lang="en-US"/>
              <a:t>The organization must then consider how effective their mitigations are against this risk. This is composed of technical mitigations as well as any other mitigations that can limit the damage to the business by enabling them to fall back on non-technical processes, collecting insurance, maintaining customer relationships and loyalty while systems are offline, etc. </a:t>
            </a:r>
          </a:p>
          <a:p>
            <a:endParaRPr lang="en-US"/>
          </a:p>
          <a:p>
            <a:r>
              <a:rPr lang="en-US"/>
              <a:t>Ultimately, organizations will need to make a decision on whether their aggregate risk level is acceptable based on this mix of subjective and objective inputs. </a:t>
            </a:r>
          </a:p>
        </p:txBody>
      </p:sp>
      <p:sp>
        <p:nvSpPr>
          <p:cNvPr id="4" name="Slide Number Placeholder 3"/>
          <p:cNvSpPr>
            <a:spLocks noGrp="1"/>
          </p:cNvSpPr>
          <p:nvPr>
            <p:ph type="sldNum" sz="quarter" idx="5"/>
          </p:nvPr>
        </p:nvSpPr>
        <p:spPr/>
        <p:txBody>
          <a:bodyPr/>
          <a:lstStyle/>
          <a:p>
            <a:fld id="{A724FE22-94F8-4D93-820B-89FCE526CE4F}" type="slidenum">
              <a:rPr lang="en-US" smtClean="0"/>
              <a:t>36</a:t>
            </a:fld>
            <a:endParaRPr lang="en-US"/>
          </a:p>
        </p:txBody>
      </p:sp>
    </p:spTree>
    <p:extLst>
      <p:ext uri="{BB962C8B-B14F-4D97-AF65-F5344CB8AC3E}">
        <p14:creationId xmlns:p14="http://schemas.microsoft.com/office/powerpoint/2010/main" val="2808153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The threats your organization likely faces comes from an interconnected ecosystem, not any single attacker or attack group. </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0"/>
              <a:t>Behind most attackers is a supply chain of </a:t>
            </a: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rPr>
              <a:t>criminal (black market) and non-criminal (grey market) </a:t>
            </a:r>
            <a:r>
              <a:rPr lang="en-US" b="0"/>
              <a:t>services and tools</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endParaRPr>
          </a:p>
          <a:p>
            <a:endParaRPr lang="en-US" b="1"/>
          </a:p>
          <a:p>
            <a:r>
              <a:rPr lang="en-US" b="1"/>
              <a:t>CLICK 1</a:t>
            </a:r>
          </a:p>
          <a:p>
            <a:endParaRPr lang="en-US" b="1"/>
          </a:p>
          <a:p>
            <a:r>
              <a:rPr lang="en-US" b="0"/>
              <a:t>This ecosystem consists of an array of both criminal and non-criminal offerings: </a:t>
            </a:r>
          </a:p>
          <a:p>
            <a:pPr marL="171450" indent="-171450">
              <a:buFont typeface="Arial" panose="020B0604020202020204" pitchFamily="34" charset="0"/>
              <a:buChar char="•"/>
            </a:pPr>
            <a:r>
              <a:rPr lang="en-US" b="1"/>
              <a:t>Criminal </a:t>
            </a:r>
            <a:r>
              <a:rPr lang="en-US" b="0"/>
              <a:t>services are offered by criminals with solely illegal use cases. </a:t>
            </a:r>
          </a:p>
          <a:p>
            <a:pPr marL="171450" indent="-171450">
              <a:buFont typeface="Arial" panose="020B0604020202020204" pitchFamily="34" charset="0"/>
              <a:buChar char="•"/>
            </a:pPr>
            <a:r>
              <a:rPr lang="en-US" b="1"/>
              <a:t>Non-criminal </a:t>
            </a:r>
            <a:r>
              <a:rPr lang="en-US" b="0"/>
              <a:t>services offered by gray hat markets could be used for legitimate or criminal purposes (hence “gray” nature of market). An example of this may include search engine optimization (SEO) provider that can boost the click rate of legitimate websites and/or malware attacks. </a:t>
            </a:r>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658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Dark Market Products </a:t>
            </a:r>
            <a:r>
              <a:rPr lang="en-US"/>
              <a:t>are notably inexpensive (with a few exceptions like zero days)</a:t>
            </a:r>
          </a:p>
          <a:p>
            <a:endParaRPr lang="en-US" b="0" i="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a:t>This is a sampling of price ranges (from 2018) to give you a sense of what is traded and how much it costs. Like any other market, the prices vary because of supply, demand, and externalities like war/politics/etc. </a:t>
            </a:r>
          </a:p>
          <a:p>
            <a:endParaRPr lang="en-US" b="0" i="0" baseline="0"/>
          </a:p>
          <a:p>
            <a:r>
              <a:rPr lang="en-US" b="1" i="0" baseline="0"/>
              <a:t>0Day / Zero Day </a:t>
            </a:r>
            <a:r>
              <a:rPr lang="en-US" b="0" i="0" baseline="0"/>
              <a:t>Exploits are quite expensive, costing as much as $350,000 USD for higher value vulnerabilities. (Zero-Day vulnerabilities are unpatched and otherwise unknown vulnerabilities). The price varies by many factors including ease of exploitation, affected platforms, and exclusivity of use. </a:t>
            </a:r>
          </a:p>
          <a:p>
            <a:endParaRPr lang="en-US" b="0" i="0" baseline="0"/>
          </a:p>
          <a:p>
            <a:r>
              <a:rPr lang="en-US" b="1" i="0" baseline="0"/>
              <a:t>CLICK 1</a:t>
            </a:r>
          </a:p>
          <a:p>
            <a:endParaRPr lang="en-US" b="0" i="0" baseline="0"/>
          </a:p>
          <a:p>
            <a:r>
              <a:rPr lang="en-US" b="1" i="0" baseline="0"/>
              <a:t>Loads</a:t>
            </a:r>
            <a:r>
              <a:rPr lang="en-US" b="0" i="0" baseline="0"/>
              <a:t> are compromised PCs or mobile devices that can be taken over by the buyer on a temporary or permanent basis and cost pennies up to a dollar for PCs and a few dollars for mobile devices. </a:t>
            </a:r>
          </a:p>
          <a:p>
            <a:endParaRPr lang="en-US" b="0" i="0" baseline="0"/>
          </a:p>
          <a:p>
            <a:r>
              <a:rPr lang="en-US" b="1" i="0" baseline="0"/>
              <a:t>CLICK 2</a:t>
            </a:r>
          </a:p>
          <a:p>
            <a:endParaRPr lang="en-US" b="0" i="0" baseline="0"/>
          </a:p>
          <a:p>
            <a:r>
              <a:rPr lang="en-US" b="1" i="0" baseline="0"/>
              <a:t>[Distributed] Denial of Service (DOS / DDoS) </a:t>
            </a:r>
            <a:r>
              <a:rPr lang="en-US" b="0" i="0" baseline="0"/>
              <a:t>attack services are focused on slowing or taking down target services or websites. There are many price variables, but average monthly rate is less than $1,000 USD</a:t>
            </a:r>
            <a:endParaRPr lang="en-US" b="1" i="0" baseline="0"/>
          </a:p>
          <a:p>
            <a:endParaRPr lang="en-US" b="1" i="0" baseline="0"/>
          </a:p>
          <a:p>
            <a:r>
              <a:rPr lang="en-US" b="1" i="0" baseline="0"/>
              <a:t>Proxy </a:t>
            </a:r>
            <a:r>
              <a:rPr lang="en-US" b="0" i="0" baseline="0"/>
              <a:t>services allow an attacker to route traffic through a local IP address range to defeat blocking of traffic from their country. </a:t>
            </a:r>
          </a:p>
          <a:p>
            <a:endParaRPr lang="en-US" b="1" i="0" baseline="0"/>
          </a:p>
          <a:p>
            <a:r>
              <a:rPr lang="en-US" b="1" i="0" baseline="0"/>
              <a:t>CLICK 3</a:t>
            </a:r>
          </a:p>
          <a:p>
            <a:endParaRPr lang="en-US" b="0" i="0" baseline="0"/>
          </a:p>
          <a:p>
            <a:r>
              <a:rPr lang="en-US" b="1" i="0" baseline="0"/>
              <a:t>Ransomware </a:t>
            </a:r>
            <a:r>
              <a:rPr lang="en-US" b="0" i="0" baseline="0"/>
              <a:t>is sold as a kit and is also offered in an affiliate model where the kit maker takes a percentage of the ransomware profit of the attack. </a:t>
            </a:r>
          </a:p>
          <a:p>
            <a:endParaRPr lang="en-US" b="0" i="0" baseline="0"/>
          </a:p>
          <a:p>
            <a:r>
              <a:rPr lang="en-US" b="1" i="0" baseline="0"/>
              <a:t>Spearphishing </a:t>
            </a:r>
            <a:r>
              <a:rPr lang="en-US" b="0" i="0" baseline="0"/>
              <a:t>is usually priced by successful account takeover and costs between USD $100 and $1000</a:t>
            </a:r>
            <a:endParaRPr lang="en-US" b="0" i="0" baseline="0">
              <a:cs typeface="Calibri"/>
            </a:endParaRPr>
          </a:p>
          <a:p>
            <a:endParaRPr lang="en-US" b="0" i="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baseline="0"/>
              <a:t>Compromised accounts </a:t>
            </a:r>
            <a:r>
              <a:rPr lang="en-US" b="0" i="0" baseline="0"/>
              <a:t>usually come in bulk in very large blocks. Prices average around $1 USD per 1k accounts and quality varies significantly (from </a:t>
            </a:r>
            <a:r>
              <a:rPr lang="en-US" sz="1200" kern="1200">
                <a:solidFill>
                  <a:schemeClr val="tx1"/>
                </a:solidFill>
                <a:effectLst/>
                <a:latin typeface="+mn-lt"/>
                <a:ea typeface="+mn-ea"/>
                <a:cs typeface="+mn-cs"/>
              </a:rPr>
              <a:t>0.1% up to 20% </a:t>
            </a:r>
            <a:r>
              <a:rPr lang="en-US" b="0" i="0" baseline="0"/>
              <a:t>of the username/password pairs may be valid) </a:t>
            </a:r>
          </a:p>
          <a:p>
            <a:endParaRPr lang="en-US" b="0" i="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a:t>This is a snapshot of the averages to illustrate how the markets work, the prices may vary by time, by target, or by other factors. </a:t>
            </a:r>
          </a:p>
          <a:p>
            <a:endParaRPr lang="en-US" b="0" i="0" baseline="0"/>
          </a:p>
          <a:p>
            <a:r>
              <a:rPr lang="en-US" b="1" i="0" baseline="0"/>
              <a:t>Additional Information</a:t>
            </a:r>
          </a:p>
          <a:p>
            <a:pPr marL="171450" indent="-171450">
              <a:buFont typeface="Arial" panose="020B0604020202020204" pitchFamily="34" charset="0"/>
              <a:buChar char="•"/>
            </a:pPr>
            <a:r>
              <a:rPr lang="en-US" b="0" i="0" baseline="0"/>
              <a:t>This cheapness of resources make the attacker ROI equation quite favorable. </a:t>
            </a:r>
          </a:p>
          <a:p>
            <a:pPr marL="171450" indent="-171450">
              <a:buFont typeface="Arial" panose="020B0604020202020204" pitchFamily="34" charset="0"/>
              <a:buChar char="•"/>
            </a:pPr>
            <a:r>
              <a:rPr lang="en-US" b="0" i="0" baseline="0"/>
              <a:t>The low cost is partially offset by the speculative nature of attacks. Not all attacks pay off and criminals face risk in conducting illegal activities (jails/fines/etc.), but despite that it remains an lucrative opportunity space for many criminals.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185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Key Takeaway: </a:t>
            </a:r>
            <a:r>
              <a:rPr lang="en-US" sz="1200" i="0" kern="1200">
                <a:solidFill>
                  <a:schemeClr val="tx1"/>
                </a:solidFill>
                <a:effectLst/>
                <a:latin typeface="+mn-lt"/>
                <a:ea typeface="+mn-ea"/>
                <a:cs typeface="+mn-cs"/>
              </a:rPr>
              <a:t>Cybersecurity is an extraordinarily challenging space, but applying a resiliency lens can help you manage it</a:t>
            </a:r>
          </a:p>
          <a:p>
            <a:endParaRPr lang="en-US" sz="1200" i="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Cyber risk is hard to quantify, but we try to anyways – </a:t>
            </a:r>
            <a:r>
              <a:rPr lang="en-US" b="0"/>
              <a:t>quantifying cyber risk is difficult because </a:t>
            </a:r>
            <a:r>
              <a:rPr lang="en-US"/>
              <a:t>there are many “unknown unknowns” or “black swans” that are highly impactful and hard to predict. The source of cybersecurity risk is ultimately human actors acting as criminals or employed by nation states and human behavior is notoriously hard to predict. The humans that are incented to attack your assets (for profit or mission) tend to be creative, resourceful, efficient, and connected to a community of attackers. </a:t>
            </a:r>
          </a:p>
          <a:p>
            <a:r>
              <a:rPr lang="en-US"/>
              <a:t>While most serious risks are from actors targeting your corporate assets, occasionally damage may be inflicted by unintended consequences (such as the Petya attack which impacted targets far beyond its likely original targets)</a:t>
            </a:r>
          </a:p>
          <a:p>
            <a:endParaRPr lang="en-US"/>
          </a:p>
          <a:p>
            <a:r>
              <a:rPr lang="en-US" sz="1200" i="1" kern="1200">
                <a:solidFill>
                  <a:schemeClr val="tx1"/>
                </a:solidFill>
                <a:effectLst/>
                <a:latin typeface="+mn-lt"/>
                <a:ea typeface="+mn-ea"/>
                <a:cs typeface="+mn-cs"/>
              </a:rPr>
              <a:t>Sources – </a:t>
            </a:r>
          </a:p>
          <a:p>
            <a:pPr lvl="1"/>
            <a:r>
              <a:rPr lang="en-US" sz="1200" i="1" kern="1200">
                <a:solidFill>
                  <a:schemeClr val="tx1"/>
                </a:solidFill>
                <a:effectLst/>
                <a:latin typeface="+mn-lt"/>
                <a:ea typeface="+mn-ea"/>
                <a:cs typeface="+mn-cs"/>
              </a:rPr>
              <a:t>Cost per breached record - https://securityintelligence.com/media/2017-ponemon-institute-cost-of-a-data-breach-study/</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i="1" kern="1200">
                <a:solidFill>
                  <a:schemeClr val="tx1"/>
                </a:solidFill>
                <a:effectLst/>
                <a:latin typeface="+mn-lt"/>
                <a:ea typeface="+mn-ea"/>
                <a:cs typeface="+mn-cs"/>
              </a:rPr>
              <a:t>Petya 1</a:t>
            </a:r>
            <a:r>
              <a:rPr lang="en-US" sz="1200" i="1" kern="1200" baseline="30000">
                <a:solidFill>
                  <a:schemeClr val="tx1"/>
                </a:solidFill>
                <a:effectLst/>
                <a:latin typeface="+mn-lt"/>
                <a:ea typeface="+mn-ea"/>
                <a:cs typeface="+mn-cs"/>
              </a:rPr>
              <a:t>st</a:t>
            </a:r>
            <a:r>
              <a:rPr lang="en-US" sz="1200" i="1" kern="1200">
                <a:solidFill>
                  <a:schemeClr val="tx1"/>
                </a:solidFill>
                <a:effectLst/>
                <a:latin typeface="+mn-lt"/>
                <a:ea typeface="+mn-ea"/>
                <a:cs typeface="+mn-cs"/>
              </a:rPr>
              <a:t> quarter impact - https://www.cyberscoop.com/notpetya-ransomware-cost-merck-310-million/</a:t>
            </a:r>
          </a:p>
          <a:p>
            <a:endParaRPr lang="en-US" sz="1200" i="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Mitigations are in early days</a:t>
            </a: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b="1"/>
              <a:t>Technical Mitigations - </a:t>
            </a:r>
            <a:r>
              <a:rPr lang="en-US"/>
              <a:t>Most organizations are carrying a heavy burden of “technical debt” in the form of unaddressed security hygiene issues. One contributing factor to this is that IT organizations in most organizations were primarily incented on efficiency and effectiveness in supporting the business. This frequently left few resources to be applied to security beyond security compliance and managing the attacks that were detected. Attackers are taking advantage of this gap and the security industry is rapidly evolving to meet this challenge, though much work remains to be done on the defensive side. </a:t>
            </a: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Cyber insurance </a:t>
            </a:r>
            <a:r>
              <a:rPr lang="en-US"/>
              <a:t>is in early days where it’s relatively easy to get a policy for breached customer records (a well understood variable), but difficult to get policies for other significant aspects of business impact (likely because of the difficult of predicting impact/likelihood).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Doing it wrong is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Many organizations with a security budget first focus on purchasing many specialized solutions and attempt to integrate these “best of breed” solutions from different vendors (often 50, 70, or more). This frequently results in very limited success because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Wasted resources - their best talent is consumed with product selection process and product integration (vs. actual attack detection and response)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High overhead costs - from vendor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And Getting Harder…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Organizations are also facing the pressure of shortening deadlines to report security breaches. The brand impact of misreporting breach numbers (and then correcting later) can be more damaging to an organizations than original breach. As an example, the European General Data protection Regulation (GDPR) requires organizations to report breaches within 72 hours. This compressed timeframe increases the chance of misreporting the impact.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There is Hope!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good news is that these challenges can be much better managed with a resiliency mindset, better measures of success, and the same cloud technology that is enabling digital transformation.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real-world example - Microsoft’s antivirus was able to stop a 400,000 node malware outbreak within milliseconds using cloud connectivity and machine learning technology. </a:t>
            </a: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3DACA-B2B2-D64F-8358-52E79977A9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57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367">
              <a:lnSpc>
                <a:spcPct val="90000"/>
              </a:lnSpc>
              <a:spcBef>
                <a:spcPct val="20000"/>
              </a:spcBef>
              <a:buSzPct val="90000"/>
            </a:pPr>
            <a:r>
              <a:rPr lang="en-US" sz="1100" b="1"/>
              <a:t>Key Takeaway: </a:t>
            </a:r>
            <a:r>
              <a:rPr lang="en-US" sz="1100"/>
              <a:t>This is the Threat Protection module of a full day workshop designed for both your organization and Microsoft to learn where Microsoft can help you achieve your cybersecurity goals. </a:t>
            </a:r>
          </a:p>
          <a:p>
            <a:pPr lvl="0" defTabSz="914367">
              <a:lnSpc>
                <a:spcPct val="90000"/>
              </a:lnSpc>
              <a:spcBef>
                <a:spcPct val="20000"/>
              </a:spcBef>
              <a:buSzPct val="90000"/>
            </a:pPr>
            <a:endParaRPr lang="en-US" sz="1100"/>
          </a:p>
          <a:p>
            <a:pPr marL="0" marR="0" lvl="0" indent="0" algn="l" defTabSz="914367" rtl="0" eaLnBrk="1" fontAlgn="auto" latinLnBrk="0" hangingPunct="1">
              <a:lnSpc>
                <a:spcPct val="90000"/>
              </a:lnSpc>
              <a:spcBef>
                <a:spcPct val="20000"/>
              </a:spcBef>
              <a:spcAft>
                <a:spcPts val="0"/>
              </a:spcAft>
              <a:buClrTx/>
              <a:buSzPct val="90000"/>
              <a:buFontTx/>
              <a:buNone/>
              <a:tabLst/>
              <a:defRPr/>
            </a:pPr>
            <a:r>
              <a:rPr lang="en-US" sz="1100"/>
              <a:t>This module will focus the trends, challenges, and recommended strategy for threat protection (including how Microsoft’s capabilities and guidance map into that strategy)</a:t>
            </a:r>
          </a:p>
          <a:p>
            <a:pPr lvl="0" defTabSz="914367">
              <a:lnSpc>
                <a:spcPct val="90000"/>
              </a:lnSpc>
              <a:spcBef>
                <a:spcPct val="20000"/>
              </a:spcBef>
              <a:buSzPct val="90000"/>
            </a:pPr>
            <a:endParaRPr lang="en-US" sz="1100"/>
          </a:p>
          <a:p>
            <a:pPr lvl="0" defTabSz="914367">
              <a:lnSpc>
                <a:spcPct val="90000"/>
              </a:lnSpc>
              <a:spcBef>
                <a:spcPct val="20000"/>
              </a:spcBef>
              <a:buSzPct val="90000"/>
            </a:pPr>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402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100" b="1"/>
              <a:t>Key Takeaway: </a:t>
            </a:r>
            <a:r>
              <a:rPr lang="en-US" sz="1100" b="0"/>
              <a:t>Cybersecurity resiliency includes starting with the right mindset, technology approach, focus on hygiene, and measurement of success</a:t>
            </a:r>
          </a:p>
          <a:p>
            <a:pPr lvl="0">
              <a:defRPr/>
            </a:pPr>
            <a:endParaRPr lang="en-US" sz="1100" b="1"/>
          </a:p>
          <a:p>
            <a:pPr lvl="0">
              <a:defRPr/>
            </a:pPr>
            <a:r>
              <a:rPr lang="en-US" sz="1100"/>
              <a:t>First and foremost, security initiatives and priorities must be aligned with the organizations business strategy to avoid</a:t>
            </a:r>
          </a:p>
          <a:p>
            <a:pPr marL="171450" lvl="0" indent="-171450">
              <a:buFont typeface="Arial" panose="020B0604020202020204" pitchFamily="34" charset="0"/>
              <a:buChar char="•"/>
              <a:defRPr/>
            </a:pPr>
            <a:r>
              <a:rPr lang="en-US" sz="1100"/>
              <a:t>Wasting effort on unrelated activities</a:t>
            </a:r>
          </a:p>
          <a:p>
            <a:pPr marL="171450" lvl="0" indent="-171450">
              <a:buFont typeface="Arial" panose="020B0604020202020204" pitchFamily="34" charset="0"/>
              <a:buChar char="•"/>
              <a:defRPr/>
            </a:pPr>
            <a:r>
              <a:rPr lang="en-US" sz="1100"/>
              <a:t>Neglecting critical business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r>
              <a:rPr lang="en-US" sz="1100" b="1"/>
              <a:t>CLICK 1</a:t>
            </a:r>
          </a:p>
          <a:p>
            <a:endParaRPr lang="en-US" sz="1100" b="1"/>
          </a:p>
          <a:p>
            <a:r>
              <a:rPr lang="en-US" sz="1100" b="1"/>
              <a:t>Mindset - </a:t>
            </a:r>
            <a:r>
              <a:rPr lang="en-US" sz="1100" b="0"/>
              <a:t>Resiliency starts with the right “Assume Compromise” mindset. </a:t>
            </a:r>
          </a:p>
          <a:p>
            <a:r>
              <a:rPr lang="en-US" sz="1100" b="0"/>
              <a:t>Organizations must first accept the fact that attackers will successfully compromise resources in their environment. If an organization falsely assumes that they can be fully immune to all attacks, their investment choices are typically much less effective. </a:t>
            </a:r>
          </a:p>
          <a:p>
            <a:endParaRPr lang="en-US" sz="11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2</a:t>
            </a:r>
          </a:p>
          <a:p>
            <a:endParaRPr lang="en-US" sz="1100" b="1"/>
          </a:p>
          <a:p>
            <a:r>
              <a:rPr lang="en-US" sz="1100" b="1"/>
              <a:t>Cloud – </a:t>
            </a:r>
            <a:r>
              <a:rPr lang="en-US" sz="1100" b="0"/>
              <a:t>The same cloud technologies that are inspiring business transformations can also be used to transform security strategy and operations. Security organizations increase their resilience by </a:t>
            </a:r>
          </a:p>
          <a:p>
            <a:pPr marL="228600" indent="-228600">
              <a:buAutoNum type="arabicPeriod"/>
            </a:pPr>
            <a:r>
              <a:rPr lang="en-US" sz="1100" b="0"/>
              <a:t>Tapping into vast resources and knowledge using cloud technology (including threat intelligence) </a:t>
            </a:r>
          </a:p>
          <a:p>
            <a:pPr marL="228600" indent="-228600">
              <a:buAutoNum type="arabicPeriod"/>
            </a:pPr>
            <a:r>
              <a:rPr lang="en-US" sz="1100" b="0"/>
              <a:t>Rapidly provision new security capabilities from the cloud to enable rapid adaptation to attacker innovations</a:t>
            </a:r>
          </a:p>
          <a:p>
            <a:endParaRPr lang="en-US" sz="1100" b="1"/>
          </a:p>
          <a:p>
            <a:r>
              <a:rPr lang="en-US" sz="1100" b="1"/>
              <a:t>CLICK 3</a:t>
            </a:r>
          </a:p>
          <a:p>
            <a:endParaRPr lang="en-US" sz="1100" b="1"/>
          </a:p>
          <a:p>
            <a:r>
              <a:rPr lang="en-US" sz="1100" b="1"/>
              <a:t>Hygiene – </a:t>
            </a:r>
            <a:r>
              <a:rPr lang="en-US" sz="1100" b="0"/>
              <a:t>Organizations made decisions about how to architect and operate their IT environments prior to cybersecurity being a significant priority. These legacy decisions represent a ‘technical debt’ that organizations have to pay down over time. By identifying these security hygiene risks, prioritizing them, and investing in remediating them, an organization can significantly lower their risk to both known attacks as well as likely future attacks. </a:t>
            </a:r>
          </a:p>
          <a:p>
            <a:endParaRPr lang="en-US" sz="1100" b="1"/>
          </a:p>
          <a:p>
            <a:r>
              <a:rPr lang="en-US" sz="1100" b="1"/>
              <a:t>CLICK 4</a:t>
            </a:r>
          </a:p>
          <a:p>
            <a:endParaRPr lang="en-US" sz="1100" b="1" kern="0"/>
          </a:p>
          <a:p>
            <a:r>
              <a:rPr lang="en-US" sz="1100" b="1" kern="0"/>
              <a:t>Key Measures of Success </a:t>
            </a:r>
            <a:r>
              <a:rPr lang="en-US" sz="1100" b="0" kern="0"/>
              <a:t>– Organizations should focus on measuring how difficult/expensive it is to attack them (especially for well-known attack patterns) as well as their ability to rapidly boot out attackers that successfully attack the organizations.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968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Increasing the speed of adopting cloud technology can increase your competitive advantage as well as decrease your organizational risk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644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Increasing the speed of adopting cloud technology can increase your competitive advantage as well as decrease your organizational risk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665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a:t>Machine learning is a function of Artificial Intelligence (AI) that enables significant benefits for data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BAF60-9B8F-47F1-8343-F9A0A0738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60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sz="1200" kern="1200">
                <a:solidFill>
                  <a:schemeClr val="tx1"/>
                </a:solidFill>
                <a:effectLst/>
                <a:latin typeface="+mn-lt"/>
                <a:ea typeface="+mn-ea"/>
                <a:cs typeface="+mn-cs"/>
              </a:rPr>
              <a:t>These are a few examples of how the cloud has improved Microsoft’s ability to become a more agile and resilient financial organization. </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In general, Microsoft’s business has moved away from the box product on the shelf to online services. This change business models have changed from big product upgrade cycles to subscription and consumption-based billing for incremental upgrades and enhancements.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Our transaction per line has decreased over time from $400 to as low as pennies per transactions. (e.g. consumer skype cards and consumption of computing resources in Azure measured in minutes)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Additionally, there is increased desire to augment financial data with addition “big data” elements like usage</a:t>
            </a:r>
          </a:p>
          <a:p>
            <a:r>
              <a:rPr lang="en-US" sz="1200" kern="1200">
                <a:solidFill>
                  <a:schemeClr val="tx1"/>
                </a:solidFill>
                <a:effectLst/>
                <a:latin typeface="+mn-lt"/>
                <a:ea typeface="+mn-ea"/>
                <a:cs typeface="+mn-cs"/>
              </a:rPr>
              <a:t>All of this requires that our systems can scale under new demands and provides future capabilities.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 </a:t>
            </a:r>
            <a:r>
              <a:rPr lang="en-US" sz="1200" b="1" kern="1200">
                <a:solidFill>
                  <a:schemeClr val="tx1"/>
                </a:solidFill>
                <a:effectLst/>
                <a:latin typeface="+mn-lt"/>
                <a:ea typeface="+mn-ea"/>
                <a:cs typeface="+mn-cs"/>
              </a:rPr>
              <a:t>Revenue Reporting</a:t>
            </a:r>
            <a:r>
              <a:rPr lang="en-US" sz="1200" kern="1200">
                <a:solidFill>
                  <a:schemeClr val="tx1"/>
                </a:solidFill>
                <a:effectLst/>
                <a:latin typeface="+mn-lt"/>
                <a:ea typeface="+mn-ea"/>
                <a:cs typeface="+mn-cs"/>
              </a:rPr>
              <a:t>, the scale and elasticity of the cloud has allowed us to gain significant benefits in our ability to report revenue. While we don’t yet have a revenue counter sitting on our CFO’s desk ticking in the money as it comes in, we are working in that direction and are currently in a near real-time model where we can rapidly and frequently measure revenue for better business decision making.</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Our </a:t>
            </a:r>
            <a:r>
              <a:rPr lang="en-US" sz="1200" b="1" kern="1200">
                <a:solidFill>
                  <a:schemeClr val="tx1"/>
                </a:solidFill>
                <a:effectLst/>
                <a:latin typeface="+mn-lt"/>
                <a:ea typeface="+mn-ea"/>
                <a:cs typeface="+mn-cs"/>
              </a:rPr>
              <a:t>Financial Forecasts </a:t>
            </a:r>
            <a:r>
              <a:rPr lang="en-US" sz="1200" kern="1200">
                <a:solidFill>
                  <a:schemeClr val="tx1"/>
                </a:solidFill>
                <a:effectLst/>
                <a:latin typeface="+mn-lt"/>
                <a:ea typeface="+mn-ea"/>
                <a:cs typeface="+mn-cs"/>
              </a:rPr>
              <a:t>have improved dramatically with the use of machine learning (projections based on probability) technology to assist with creating forecasts. This is aided by the processing power mentioned earlier that allows our machine learning to quickly reason over those massive datasets and develop more refined and accurate insights.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Our </a:t>
            </a:r>
            <a:r>
              <a:rPr lang="en-US" sz="1200" b="1" kern="1200">
                <a:solidFill>
                  <a:schemeClr val="tx1"/>
                </a:solidFill>
                <a:effectLst/>
                <a:latin typeface="+mn-lt"/>
                <a:ea typeface="+mn-ea"/>
                <a:cs typeface="+mn-cs"/>
              </a:rPr>
              <a:t>Reconciliation </a:t>
            </a:r>
            <a:r>
              <a:rPr lang="en-US" sz="1200" kern="1200">
                <a:solidFill>
                  <a:schemeClr val="tx1"/>
                </a:solidFill>
                <a:effectLst/>
                <a:latin typeface="+mn-lt"/>
                <a:ea typeface="+mn-ea"/>
                <a:cs typeface="+mn-cs"/>
              </a:rPr>
              <a:t>process has also improved by allowing us to apply similar analytics to the various payment streams, transactions, and account totals. This quickly allows us to detect anomalies and ensure funds are going to the right accounts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 </a:t>
            </a:r>
            <a:r>
              <a:rPr lang="en-US" sz="1200" b="1" kern="1200">
                <a:solidFill>
                  <a:schemeClr val="tx1"/>
                </a:solidFill>
                <a:effectLst/>
                <a:latin typeface="+mn-lt"/>
                <a:ea typeface="+mn-ea"/>
                <a:cs typeface="+mn-cs"/>
              </a:rPr>
              <a:t>Tax Processing, </a:t>
            </a:r>
            <a:r>
              <a:rPr lang="en-US" sz="1200" kern="1200">
                <a:solidFill>
                  <a:schemeClr val="tx1"/>
                </a:solidFill>
                <a:effectLst/>
                <a:latin typeface="+mn-lt"/>
                <a:ea typeface="+mn-ea"/>
                <a:cs typeface="+mn-cs"/>
              </a:rPr>
              <a:t>As countries start requiring frequent reporting on revenue for tax compliance (e.g. Spain currently requires updates every 3 days), the ability to report on revenue (from first example) becomes critical. Because of that elasticity, we are able to buy only the capacity we actually need for these exercises vs. having to invest in on-premises system that can handle everything we might need (which can change quickly as fortunes of different countries change). </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BAF60-9B8F-47F1-8343-F9A0A0738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600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The culture of security </a:t>
            </a:r>
            <a:r>
              <a:rPr lang="en-US"/>
              <a:t>organizations have several common distinct attributes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2/26/2019 8:04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tabLst/>
            </a:pPr>
            <a:r>
              <a:rPr lang="en-US" b="1" kern="0">
                <a:solidFill>
                  <a:schemeClr val="tx1">
                    <a:lumMod val="50000"/>
                  </a:schemeClr>
                </a:solidFill>
              </a:rPr>
              <a:t>Key Takeaway</a:t>
            </a:r>
            <a:r>
              <a:rPr lang="en-US" kern="0">
                <a:solidFill>
                  <a:schemeClr val="tx1">
                    <a:lumMod val="50000"/>
                  </a:schemeClr>
                </a:solidFill>
              </a:rPr>
              <a:t>: M</a:t>
            </a:r>
            <a:r>
              <a:rPr lang="en-US" kern="0" baseline="0">
                <a:solidFill>
                  <a:schemeClr val="tx1">
                    <a:lumMod val="50000"/>
                  </a:schemeClr>
                </a:solidFill>
              </a:rPr>
              <a:t>any businesses are transforming rapidly to compete with digital native startups, this change is driving the need for security transformation.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These are the IT transformation components to support the business’s digital transformation that will provide both challenges and opportunities for information security. While the challenges are significant, there is also a massive opportunity to solve longstanding security problems with this next generation of computing.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represents a classic enterprise security strategy with a network perimeter and a mobile device management component bolted on.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1</a:t>
            </a:r>
          </a:p>
          <a:p>
            <a:pPr marR="0" defTabSz="914400" eaLnBrk="1" fontAlgn="auto" latinLnBrk="0" hangingPunct="1">
              <a:lnSpc>
                <a:spcPct val="100000"/>
              </a:lnSpc>
              <a:spcBef>
                <a:spcPts val="0"/>
              </a:spcBef>
              <a:spcAft>
                <a:spcPts val="0"/>
              </a:spcAft>
              <a:buClrTx/>
              <a:buSzTx/>
              <a:tabLst/>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To be competitive in the marketplace, businesses are seeking to transform using new powerful technologies. The availability of cloud, mobile, and Internet of Things (IoT) technologies is fueling major disruptions in once-settled markets as </a:t>
            </a:r>
          </a:p>
          <a:p>
            <a:pPr marL="228600" marR="0" indent="-228600" defTabSz="914400" eaLnBrk="1" fontAlgn="auto" latinLnBrk="0" hangingPunct="1">
              <a:lnSpc>
                <a:spcPct val="100000"/>
              </a:lnSpc>
              <a:spcBef>
                <a:spcPts val="0"/>
              </a:spcBef>
              <a:spcAft>
                <a:spcPts val="0"/>
              </a:spcAft>
              <a:buClrTx/>
              <a:buSzTx/>
              <a:buAutoNum type="arabicPeriod"/>
              <a:tabLst/>
            </a:pPr>
            <a:r>
              <a:rPr lang="en-US" kern="0" baseline="0">
                <a:solidFill>
                  <a:schemeClr val="tx1">
                    <a:lumMod val="50000"/>
                  </a:schemeClr>
                </a:solidFill>
              </a:rPr>
              <a:t>Digital native startups leverage this new technology to disrupt longstanding business models </a:t>
            </a:r>
          </a:p>
          <a:p>
            <a:pPr marL="228600" marR="0" indent="-228600" defTabSz="914400" eaLnBrk="1" fontAlgn="auto" latinLnBrk="0" hangingPunct="1">
              <a:lnSpc>
                <a:spcPct val="100000"/>
              </a:lnSpc>
              <a:spcBef>
                <a:spcPts val="0"/>
              </a:spcBef>
              <a:spcAft>
                <a:spcPts val="0"/>
              </a:spcAft>
              <a:buClrTx/>
              <a:buSzTx/>
              <a:buAutoNum type="arabicPeriod"/>
              <a:tabLst/>
            </a:pPr>
            <a:r>
              <a:rPr lang="en-US" kern="0" baseline="0">
                <a:solidFill>
                  <a:schemeClr val="tx1">
                    <a:lumMod val="50000"/>
                  </a:schemeClr>
                </a:solidFill>
              </a:rPr>
              <a:t>Existing organizations are driving digital transformation to adopt the way they engage customers, empower employees, optimize operations, and offer products to customers</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2</a:t>
            </a:r>
          </a:p>
          <a:p>
            <a:pPr marR="0" defTabSz="914400" eaLnBrk="1" fontAlgn="auto" latinLnBrk="0" hangingPunct="1">
              <a:lnSpc>
                <a:spcPct val="100000"/>
              </a:lnSpc>
              <a:spcBef>
                <a:spcPts val="0"/>
              </a:spcBef>
              <a:spcAft>
                <a:spcPts val="0"/>
              </a:spcAft>
              <a:buClrTx/>
              <a:buSzTx/>
              <a:tabLst/>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instantiates in a couple of different ways that each provide unique challenges for security</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Software as a Service (SaaS) adoption to increase collaboration and agility – </a:t>
            </a:r>
            <a:r>
              <a:rPr lang="en-US" b="0" kern="0" baseline="0">
                <a:solidFill>
                  <a:schemeClr val="tx1">
                    <a:lumMod val="50000"/>
                  </a:schemeClr>
                </a:solidFill>
              </a:rPr>
              <a:t>SaaS provides </a:t>
            </a:r>
            <a:r>
              <a:rPr lang="en-US" kern="0" baseline="0">
                <a:solidFill>
                  <a:schemeClr val="tx1">
                    <a:lumMod val="50000"/>
                  </a:schemeClr>
                </a:solidFill>
              </a:rPr>
              <a:t>rapid value without many of the challenges of traditional software deployment and maintenance. While security doesn’t have to update this software, they do need to be aware of their use, assess their trustworthiness, and manage the available security controls</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pPr>
            <a:endParaRPr lang="en-US" b="1" kern="0" baseline="0">
              <a:solidFill>
                <a:schemeClr val="tx1">
                  <a:lumMod val="50000"/>
                </a:schemeClr>
              </a:solidFill>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pPr>
            <a:r>
              <a:rPr lang="en-US" b="1" kern="0" baseline="0">
                <a:solidFill>
                  <a:schemeClr val="tx1">
                    <a:lumMod val="50000"/>
                  </a:schemeClr>
                </a:solidFill>
              </a:rPr>
              <a:t>CLICK 3</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Demand for a 1</a:t>
            </a:r>
            <a:r>
              <a:rPr lang="en-US" b="1" kern="0" baseline="30000">
                <a:solidFill>
                  <a:schemeClr val="tx1">
                    <a:lumMod val="50000"/>
                  </a:schemeClr>
                </a:solidFill>
              </a:rPr>
              <a:t>st</a:t>
            </a:r>
            <a:r>
              <a:rPr lang="en-US" b="1" kern="0" baseline="0">
                <a:solidFill>
                  <a:schemeClr val="tx1">
                    <a:lumMod val="50000"/>
                  </a:schemeClr>
                </a:solidFill>
              </a:rPr>
              <a:t> class mobile experience </a:t>
            </a:r>
            <a:r>
              <a:rPr lang="en-US" kern="0" baseline="0">
                <a:solidFill>
                  <a:schemeClr val="tx1">
                    <a:lumMod val="50000"/>
                  </a:schemeClr>
                </a:solidFill>
              </a:rPr>
              <a:t>– Business users increasingly have a choice of what devices and apps they can use to get their job done, requiring security to better meet their demands for a great user experience on a secure mobile devices. Business users need full functionality applications for creating value on corporate data beyond the limited functionality email/productivity applications that come with most Mobile Device Management (MDM) providers.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kern="0" baseline="0">
                <a:solidFill>
                  <a:schemeClr val="tx1">
                    <a:lumMod val="50000"/>
                  </a:schemeClr>
                </a:solidFill>
              </a:rPr>
              <a:t>CLICK 4</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Internet of things (IoT) </a:t>
            </a:r>
            <a:r>
              <a:rPr lang="en-US" kern="0" baseline="0">
                <a:solidFill>
                  <a:schemeClr val="tx1">
                    <a:lumMod val="50000"/>
                  </a:schemeClr>
                </a:solidFill>
              </a:rPr>
              <a:t>is proliferating, and the manageability and visibility of these devices vary greatly from PC and mobile devices such as</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Higher volume and limited functionality</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Limited resources to run traditional agents</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Frequently collect new forms of telemetry with new privacy and security implications</a:t>
            </a:r>
          </a:p>
          <a:p>
            <a:pPr marL="171450" indent="-171450">
              <a:buFont typeface="Arial" panose="020B0604020202020204" pitchFamily="34" charset="0"/>
              <a:buChar char="•"/>
              <a:defRPr/>
            </a:pPr>
            <a:r>
              <a:rPr lang="en-US" b="1" kern="0" baseline="0"/>
              <a:t>Cloud required to support analytics and IoT management – </a:t>
            </a:r>
            <a:r>
              <a:rPr lang="en-US" kern="0" baseline="0"/>
              <a:t>Even if IT isn’t adopting cloud platforms and infrastructure for its own value propositions, many of the new IoT architectures require cloud services to collect and report on IoT scenarios, requiring Information Security to evaluate the trust and integrate the controls for these platforms.</a:t>
            </a:r>
            <a:r>
              <a:rPr lang="en-US" kern="0"/>
              <a:t> </a:t>
            </a:r>
            <a:endParaRPr lang="en-US" kern="0" baseline="0">
              <a:cs typeface="Calibri"/>
            </a:endParaRP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kern="0" baseline="0">
                <a:solidFill>
                  <a:schemeClr val="tx1">
                    <a:lumMod val="50000"/>
                  </a:schemeClr>
                </a:solidFill>
              </a:rPr>
              <a:t>CLICK 5</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leads to a modern enterprise whose resources and risk are no longer defined by IP subnet addresses.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These changes bring new security challenges, but they also bring new opportunities for security to leverage the same massive storage and computing analytics capabilities to solve these new challenges as well as longstanding classic security challenges.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Note: </a:t>
            </a:r>
            <a:r>
              <a:rPr lang="en-US" kern="0" baseline="0">
                <a:solidFill>
                  <a:schemeClr val="tx1">
                    <a:lumMod val="50000"/>
                  </a:schemeClr>
                </a:solidFill>
              </a:rPr>
              <a:t>We have chosen to represent this as a “new perimeter” rather than “perimeter-less” because the core concepts of a security perimeter still apply well to identity control (separation of threats from resources using a consistent set of controls)</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We will talk in more depth about how we see this identity-based security perimeter later in the identity and access management module. </a:t>
            </a:r>
          </a:p>
          <a:p>
            <a:pPr marR="0" defTabSz="914400" eaLnBrk="1" fontAlgn="auto" latinLnBrk="0" hangingPunct="1">
              <a:lnSpc>
                <a:spcPct val="100000"/>
              </a:lnSpc>
              <a:spcBef>
                <a:spcPts val="0"/>
              </a:spcBef>
              <a:spcAft>
                <a:spcPts val="0"/>
              </a:spcAft>
              <a:buClrTx/>
              <a:buSzTx/>
              <a:tabLst/>
            </a:pPr>
            <a:endParaRPr lang="en-US" kern="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kern="0" baseline="0">
                <a:solidFill>
                  <a:schemeClr val="tx1">
                    <a:lumMod val="50000"/>
                  </a:schemeClr>
                </a:solidFill>
              </a:rPr>
              <a:t>Additional Commentary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Security organizations will need to manage different aspects of this shift including the people (culture) and processes (Training) and technology to be successful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baseline="0">
                <a:solidFill>
                  <a:schemeClr val="tx1">
                    <a:lumMod val="50000"/>
                  </a:schemeClr>
                </a:solidFill>
              </a:rPr>
              <a:t>Manufacturers of IoT devices will also face new challenges like ensuring and proving the security and safety assurances of their products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387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kern="0">
                <a:solidFill>
                  <a:schemeClr val="tx1">
                    <a:lumMod val="50000"/>
                  </a:schemeClr>
                </a:solidFill>
              </a:rPr>
              <a:t>Key Takeaway</a:t>
            </a:r>
            <a:r>
              <a:rPr lang="en-US" kern="0">
                <a:solidFill>
                  <a:schemeClr val="tx1">
                    <a:lumMod val="50000"/>
                  </a:schemeClr>
                </a:solidFill>
              </a:rPr>
              <a:t>: Organization leaders can help set the tone </a:t>
            </a:r>
            <a:r>
              <a:rPr lang="en-US" sz="1200">
                <a:gradFill>
                  <a:gsLst>
                    <a:gs pos="0">
                      <a:srgbClr val="FFFFFF"/>
                    </a:gs>
                    <a:gs pos="100000">
                      <a:srgbClr val="FFFFFF"/>
                    </a:gs>
                  </a:gsLst>
                  <a:lin ang="5400000" scaled="0"/>
                </a:gradFill>
                <a:ea typeface="Segoe UI" pitchFamily="34" charset="0"/>
                <a:cs typeface="Segoe UI" pitchFamily="34" charset="0"/>
              </a:rPr>
              <a:t>that security is about business risk management and is not a technical problem that can be ‘solved’</a:t>
            </a:r>
          </a:p>
          <a:p>
            <a:pPr>
              <a:spcAft>
                <a:spcPts val="600"/>
              </a:spcAft>
            </a:pPr>
            <a:endParaRPr lang="en-US" b="1">
              <a:solidFill>
                <a:schemeClr val="bg1"/>
              </a:solidFill>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a:solidFill>
                  <a:schemeClr val="bg1"/>
                </a:solidFill>
              </a:rPr>
              <a:t>With the adoption of cloud technology, Information Technology is assuming failure and shifting from a reliability mindset (reduce </a:t>
            </a:r>
            <a:r>
              <a:rPr lang="en-US" sz="1100" kern="1200">
                <a:solidFill>
                  <a:schemeClr val="tx1"/>
                </a:solidFill>
                <a:effectLst/>
                <a:latin typeface="+mn-lt"/>
                <a:ea typeface="+mn-ea"/>
                <a:cs typeface="+mn-cs"/>
              </a:rPr>
              <a:t>mean-time-between-failures (MTBF</a:t>
            </a:r>
            <a:r>
              <a:rPr lang="en-US">
                <a:solidFill>
                  <a:schemeClr val="bg1"/>
                </a:solidFill>
              </a:rPr>
              <a:t>)) to a resilient mindset (reduce </a:t>
            </a:r>
            <a:r>
              <a:rPr lang="en-US" sz="1100" kern="1200">
                <a:solidFill>
                  <a:schemeClr val="tx1"/>
                </a:solidFill>
                <a:effectLst/>
                <a:latin typeface="+mn-lt"/>
                <a:ea typeface="+mn-ea"/>
                <a:cs typeface="+mn-cs"/>
              </a:rPr>
              <a:t>mean-time-to-recover (MTTR</a:t>
            </a:r>
            <a:r>
              <a:rPr lang="en-US">
                <a:solidFill>
                  <a:schemeClr val="bg1"/>
                </a:solidFill>
              </a:rPr>
              <a:t>))</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a:solidFill>
                <a:schemeClr val="bg1"/>
              </a:solidFill>
            </a:endParaRPr>
          </a:p>
          <a:p>
            <a:r>
              <a:rPr lang="en-US" sz="1100" kern="1200">
                <a:solidFill>
                  <a:schemeClr val="tx1"/>
                </a:solidFill>
                <a:effectLst/>
                <a:latin typeface="+mn-lt"/>
                <a:ea typeface="+mn-ea"/>
                <a:cs typeface="+mn-cs"/>
              </a:rPr>
              <a:t>To this end, a  resilient cloud service:</a:t>
            </a:r>
          </a:p>
          <a:p>
            <a:pPr lvl="0"/>
            <a:r>
              <a:rPr lang="en-US" sz="1100" b="1" kern="1200">
                <a:solidFill>
                  <a:schemeClr val="tx1"/>
                </a:solidFill>
                <a:effectLst/>
                <a:latin typeface="+mn-lt"/>
                <a:ea typeface="+mn-ea"/>
                <a:cs typeface="+mn-cs"/>
              </a:rPr>
              <a:t>- minimizes the impact </a:t>
            </a:r>
            <a:r>
              <a:rPr lang="en-US" sz="1100" kern="1200">
                <a:solidFill>
                  <a:schemeClr val="tx1"/>
                </a:solidFill>
                <a:effectLst/>
                <a:latin typeface="+mn-lt"/>
                <a:ea typeface="+mn-ea"/>
                <a:cs typeface="+mn-cs"/>
              </a:rPr>
              <a:t>of failure on any given customer,</a:t>
            </a:r>
          </a:p>
          <a:p>
            <a:pPr lvl="0"/>
            <a:r>
              <a:rPr lang="en-US" sz="1100" b="1" kern="1200">
                <a:solidFill>
                  <a:schemeClr val="tx1"/>
                </a:solidFill>
                <a:effectLst/>
                <a:latin typeface="+mn-lt"/>
                <a:ea typeface="+mn-ea"/>
                <a:cs typeface="+mn-cs"/>
              </a:rPr>
              <a:t>- minimizes the number </a:t>
            </a:r>
            <a:r>
              <a:rPr lang="en-US" sz="1100" kern="1200">
                <a:solidFill>
                  <a:schemeClr val="tx1"/>
                </a:solidFill>
                <a:effectLst/>
                <a:latin typeface="+mn-lt"/>
                <a:ea typeface="+mn-ea"/>
                <a:cs typeface="+mn-cs"/>
              </a:rPr>
              <a:t>of customers affected by a failure</a:t>
            </a:r>
          </a:p>
          <a:p>
            <a:pPr lvl="0"/>
            <a:r>
              <a:rPr lang="en-US" sz="1100" b="1" kern="1200">
                <a:solidFill>
                  <a:schemeClr val="tx1"/>
                </a:solidFill>
                <a:effectLst/>
                <a:latin typeface="+mn-lt"/>
                <a:ea typeface="+mn-ea"/>
                <a:cs typeface="+mn-cs"/>
              </a:rPr>
              <a:t>- reduces the amount of time </a:t>
            </a:r>
            <a:r>
              <a:rPr lang="en-US" sz="1100" kern="1200">
                <a:solidFill>
                  <a:schemeClr val="tx1"/>
                </a:solidFill>
                <a:effectLst/>
                <a:latin typeface="+mn-lt"/>
                <a:ea typeface="+mn-ea"/>
                <a:cs typeface="+mn-cs"/>
              </a:rPr>
              <a:t>customers are prevented from using the service in its entirety.</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a:solidFill>
                <a:schemeClr val="bg1"/>
              </a:solidFill>
            </a:endParaRPr>
          </a:p>
          <a:p>
            <a:pPr>
              <a:spcAft>
                <a:spcPts val="600"/>
              </a:spcAft>
            </a:pPr>
            <a:r>
              <a:rPr lang="en-US" b="1">
                <a:solidFill>
                  <a:schemeClr val="bg1"/>
                </a:solidFill>
              </a:rPr>
              <a:t>CLICK 1</a:t>
            </a:r>
          </a:p>
          <a:p>
            <a:pPr>
              <a:spcAft>
                <a:spcPts val="600"/>
              </a:spcAft>
            </a:pPr>
            <a:endParaRPr lang="en-US">
              <a:solidFill>
                <a:schemeClr val="bg1"/>
              </a:solidFill>
            </a:endParaRPr>
          </a:p>
          <a:p>
            <a:pPr>
              <a:spcAft>
                <a:spcPts val="600"/>
              </a:spcAft>
            </a:pPr>
            <a:r>
              <a:rPr lang="en-US">
                <a:solidFill>
                  <a:schemeClr val="bg1"/>
                </a:solidFill>
              </a:rPr>
              <a:t>Security should adopt a similar posture in the age of continuous and evolving attacks. </a:t>
            </a:r>
          </a:p>
          <a:p>
            <a:pPr>
              <a:spcAft>
                <a:spcPts val="600"/>
              </a:spcAft>
            </a:pPr>
            <a:endParaRPr lang="en-US">
              <a:solidFill>
                <a:schemeClr val="bg1"/>
              </a:solidFill>
            </a:endParaRPr>
          </a:p>
          <a:p>
            <a:pPr>
              <a:spcAft>
                <a:spcPts val="600"/>
              </a:spcAft>
            </a:pPr>
            <a:r>
              <a:rPr lang="en-US">
                <a:solidFill>
                  <a:schemeClr val="bg1"/>
                </a:solidFill>
              </a:rPr>
              <a:t>We can no longer block every possible attack at a firewall that stands between our assets and the threats. We must assume compromise and invest in protections and detections at each phase of an attack (frequently called a kill chain). The overall architecture and each asset in it should be resilient to a compromise. </a:t>
            </a:r>
          </a:p>
          <a:p>
            <a:pPr>
              <a:spcAft>
                <a:spcPts val="600"/>
              </a:spcAft>
            </a:pPr>
            <a:endParaRPr lang="en-US">
              <a:solidFill>
                <a:schemeClr val="bg1"/>
              </a:solidFill>
            </a:endParaRPr>
          </a:p>
          <a:p>
            <a:pPr>
              <a:spcAft>
                <a:spcPts val="600"/>
              </a:spcAft>
            </a:pPr>
            <a:endParaRPr lang="en-US">
              <a:solidFill>
                <a:schemeClr val="bg1"/>
              </a:solidFill>
            </a:endParaRPr>
          </a:p>
          <a:p>
            <a:pPr>
              <a:spcAft>
                <a:spcPts val="600"/>
              </a:spcAft>
            </a:pPr>
            <a:endParaRPr lang="en-US">
              <a:solidFill>
                <a:schemeClr val="bg1"/>
              </a:solidFill>
            </a:endParaRP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B68FF-21D5-4928-BFBA-45CF70C91AE9}"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8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0">
                <a:solidFill>
                  <a:schemeClr val="tx1">
                    <a:lumMod val="50000"/>
                  </a:schemeClr>
                </a:solidFill>
              </a:rPr>
              <a:t>Key Takeaway</a:t>
            </a:r>
            <a:r>
              <a:rPr lang="en-US" sz="1100" kern="0">
                <a:solidFill>
                  <a:schemeClr val="tx1">
                    <a:lumMod val="50000"/>
                  </a:schemeClr>
                </a:solidFill>
              </a:rPr>
              <a:t>: Measuring security investments using the lens of the attacker's cost can increase program effectiveness</a:t>
            </a:r>
            <a:endParaRPr lang="en-US" sz="1100">
              <a:gradFill>
                <a:gsLst>
                  <a:gs pos="0">
                    <a:srgbClr val="FFFFFF"/>
                  </a:gs>
                  <a:gs pos="100000">
                    <a:srgbClr val="FFFFFF"/>
                  </a:gs>
                </a:gsLst>
                <a:lin ang="5400000" scaled="0"/>
              </a:gra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0215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tx1">
                    <a:lumMod val="50000"/>
                  </a:schemeClr>
                </a:solidFill>
              </a:rPr>
              <a:t>Key Takeaway: </a:t>
            </a:r>
            <a:r>
              <a:rPr lang="en-US">
                <a:solidFill>
                  <a:schemeClr val="tx1">
                    <a:lumMod val="50000"/>
                  </a:schemeClr>
                </a:solidFill>
              </a:rPr>
              <a:t>The cloud has many significant advantages for solving longstanding information security problems</a:t>
            </a:r>
          </a:p>
          <a:p>
            <a:endParaRPr lang="en-US">
              <a:solidFill>
                <a:schemeClr val="tx1">
                  <a:lumMod val="50000"/>
                </a:schemeClr>
              </a:solidFill>
            </a:endParaRPr>
          </a:p>
          <a:p>
            <a:r>
              <a:rPr lang="en-US">
                <a:solidFill>
                  <a:schemeClr val="tx1">
                    <a:lumMod val="50000"/>
                  </a:schemeClr>
                </a:solidFill>
              </a:rPr>
              <a:t>We will be comparing a traditional security approach to a cloud enabled approach</a:t>
            </a:r>
          </a:p>
          <a:p>
            <a:endParaRPr lang="en-US">
              <a:solidFill>
                <a:schemeClr val="tx1">
                  <a:lumMod val="50000"/>
                </a:schemeClr>
              </a:solidFill>
            </a:endParaRPr>
          </a:p>
          <a:p>
            <a:r>
              <a:rPr lang="en-US">
                <a:solidFill>
                  <a:schemeClr val="tx1">
                    <a:lumMod val="50000"/>
                  </a:schemeClr>
                </a:solidFill>
              </a:rPr>
              <a:t>When we look at the technology stack, there is a spectrum of assets ranging from commodity assets with low intrinsic value to the organization (like storage and computing) all the way up to assets with unique value to the organization like data, user accounts, and (to a lesser degree) devices and applications. </a:t>
            </a:r>
          </a:p>
          <a:p>
            <a:endParaRPr lang="en-US">
              <a:solidFill>
                <a:schemeClr val="tx1">
                  <a:lumMod val="50000"/>
                </a:schemeClr>
              </a:solidFill>
            </a:endParaRPr>
          </a:p>
          <a:p>
            <a:r>
              <a:rPr lang="en-US" b="1">
                <a:solidFill>
                  <a:schemeClr val="tx1">
                    <a:lumMod val="50000"/>
                  </a:schemeClr>
                </a:solidFill>
              </a:rPr>
              <a:t>CLICK 1</a:t>
            </a:r>
          </a:p>
          <a:p>
            <a:endParaRPr lang="en-US">
              <a:solidFill>
                <a:schemeClr val="tx1">
                  <a:lumMod val="50000"/>
                </a:schemeClr>
              </a:solidFill>
            </a:endParaRPr>
          </a:p>
          <a:p>
            <a:r>
              <a:rPr lang="en-US"/>
              <a:t>Security is a difficult occupation because we never have enough resources to secure all the assets. It’s a 100 gallon problem and we only have 10-15 gallons to solve it with (maybe 20-25 if you are a well funded bank </a:t>
            </a:r>
            <a:r>
              <a:rPr lang="en-US">
                <a:sym typeface="Wingdings" panose="05000000000000000000" pitchFamily="2" charset="2"/>
              </a:rPr>
              <a:t>)</a:t>
            </a:r>
            <a:endParaRPr lang="en-US">
              <a:cs typeface="Calibri"/>
            </a:endParaRPr>
          </a:p>
          <a:p>
            <a:r>
              <a:rPr lang="en-US">
                <a:solidFill>
                  <a:schemeClr val="tx1">
                    <a:lumMod val="50000"/>
                  </a:schemeClr>
                </a:solidFill>
              </a:rPr>
              <a:t>This results in a lot of unmet responsibilities from security projects remaining in the backlog (usually representing accepted risk) for defenders. </a:t>
            </a:r>
          </a:p>
          <a:p>
            <a:endParaRPr lang="en-US">
              <a:solidFill>
                <a:schemeClr val="tx1">
                  <a:lumMod val="50000"/>
                </a:schemeClr>
              </a:solidFill>
            </a:endParaRPr>
          </a:p>
          <a:p>
            <a:r>
              <a:rPr lang="en-US">
                <a:solidFill>
                  <a:schemeClr val="tx1">
                    <a:lumMod val="50000"/>
                  </a:schemeClr>
                </a:solidFill>
              </a:rPr>
              <a:t>Attackers can reach their objectives using any effective technique ranging from exploiting unpatched firmware/OS/App/etc. to configuration weaknesses to human errors by users or administrators. </a:t>
            </a:r>
          </a:p>
          <a:p>
            <a:endParaRPr lang="en-US">
              <a:solidFill>
                <a:schemeClr val="tx1">
                  <a:lumMod val="50000"/>
                </a:schemeClr>
              </a:solidFill>
            </a:endParaRPr>
          </a:p>
          <a:p>
            <a:r>
              <a:rPr lang="en-US" b="1">
                <a:solidFill>
                  <a:schemeClr val="tx1">
                    <a:lumMod val="50000"/>
                  </a:schemeClr>
                </a:solidFill>
              </a:rPr>
              <a:t>CLICK 2</a:t>
            </a:r>
          </a:p>
          <a:p>
            <a:endParaRPr lang="en-US">
              <a:solidFill>
                <a:schemeClr val="tx1">
                  <a:lumMod val="50000"/>
                </a:schemeClr>
              </a:solidFill>
            </a:endParaRPr>
          </a:p>
          <a:p>
            <a:r>
              <a:rPr lang="en-US">
                <a:solidFill>
                  <a:schemeClr val="tx1">
                    <a:lumMod val="50000"/>
                  </a:schemeClr>
                </a:solidFill>
              </a:rPr>
              <a:t>The first advantage of the cloud is that it allows you to transfer day to day responsibility for many layers of the stack (varies by SaaS/PaaS/IaaS) to the cloud provider. You have to trust the cloud provider and verify their trustworthiness, but once you find a trustworthy one, it’s to your benefit to transfer as much security (and operational) responsibility from your staff to them. This allows you to focus your team and budge on other parts of security (like the often delayed information protection project that many organizations have </a:t>
            </a:r>
            <a:r>
              <a:rPr lang="en-US">
                <a:solidFill>
                  <a:schemeClr val="tx1">
                    <a:lumMod val="50000"/>
                  </a:schemeClr>
                </a:solidFill>
                <a:sym typeface="Wingdings" panose="05000000000000000000" pitchFamily="2" charset="2"/>
              </a:rPr>
              <a:t>)</a:t>
            </a:r>
            <a:endParaRPr lang="en-US">
              <a:solidFill>
                <a:schemeClr val="tx1">
                  <a:lumMod val="50000"/>
                </a:schemeClr>
              </a:solidFill>
            </a:endParaRPr>
          </a:p>
          <a:p>
            <a:endParaRPr lang="en-US">
              <a:solidFill>
                <a:schemeClr val="tx1">
                  <a:lumMod val="50000"/>
                </a:schemeClr>
              </a:solidFill>
            </a:endParaRPr>
          </a:p>
          <a:p>
            <a:r>
              <a:rPr lang="en-US" b="1">
                <a:solidFill>
                  <a:schemeClr val="tx1">
                    <a:lumMod val="50000"/>
                  </a:schemeClr>
                </a:solidFill>
              </a:rPr>
              <a:t>CLICK 3</a:t>
            </a:r>
          </a:p>
          <a:p>
            <a:r>
              <a:rPr lang="en-US">
                <a:solidFill>
                  <a:schemeClr val="tx1">
                    <a:lumMod val="50000"/>
                  </a:schemeClr>
                </a:solidFill>
              </a:rPr>
              <a:t>The constant connectivity and resource tracking improvements of cloud technologies allow security to do more with less resources. Some examples include</a:t>
            </a:r>
          </a:p>
          <a:p>
            <a:pPr marL="171450" indent="-171450">
              <a:buFont typeface="Arial" panose="020B0604020202020204" pitchFamily="34" charset="0"/>
              <a:buChar char="•"/>
            </a:pPr>
            <a:r>
              <a:rPr lang="en-US" b="1">
                <a:solidFill>
                  <a:schemeClr val="tx1">
                    <a:lumMod val="50000"/>
                  </a:schemeClr>
                </a:solidFill>
              </a:rPr>
              <a:t>Documents can “phone home” for better protection and monitoring </a:t>
            </a:r>
            <a:r>
              <a:rPr lang="en-US">
                <a:solidFill>
                  <a:schemeClr val="tx1">
                    <a:lumMod val="50000"/>
                  </a:schemeClr>
                </a:solidFill>
              </a:rPr>
              <a:t>– Azure Information Protection takes advantage of the high connectivity of cloud services to protect documents by persisting encryption wherever they go, but requiring them to connect to the cloud service for access to the keys (the caching of which is governed by your policy and monitored)</a:t>
            </a:r>
          </a:p>
          <a:p>
            <a:pPr marL="171450" indent="-171450">
              <a:buFont typeface="Arial" panose="020B0604020202020204" pitchFamily="34" charset="0"/>
              <a:buChar char="•"/>
            </a:pPr>
            <a:r>
              <a:rPr lang="en-US" b="1">
                <a:solidFill>
                  <a:schemeClr val="tx1">
                    <a:lumMod val="50000"/>
                  </a:schemeClr>
                </a:solidFill>
              </a:rPr>
              <a:t>Increase coverage for hygiene and protections </a:t>
            </a:r>
            <a:r>
              <a:rPr lang="en-US">
                <a:solidFill>
                  <a:schemeClr val="tx1">
                    <a:lumMod val="50000"/>
                  </a:schemeClr>
                </a:solidFill>
              </a:rPr>
              <a:t>– because resources on a software defined datacenter like Azure are tracked closely and consistently, technology like Azure Security Center can provide complete coverage for assets in your tenant, avoiding the problem of lost/mystery servers that plague physical datacenters. Azure security center offers the ability to monitor and correct critical security hygiene factors like software updates, antimalware, presence of web application firewall, and configuration baselines. </a:t>
            </a:r>
          </a:p>
          <a:p>
            <a:pPr marL="171450" indent="-171450">
              <a:buFont typeface="Arial" panose="020B0604020202020204" pitchFamily="34" charset="0"/>
              <a:buChar char="•"/>
            </a:pPr>
            <a:r>
              <a:rPr lang="en-US" b="1">
                <a:solidFill>
                  <a:schemeClr val="tx1">
                    <a:lumMod val="50000"/>
                  </a:schemeClr>
                </a:solidFill>
              </a:rPr>
              <a:t>Better logging and analysis</a:t>
            </a:r>
            <a:r>
              <a:rPr lang="en-US">
                <a:solidFill>
                  <a:schemeClr val="tx1">
                    <a:lumMod val="50000"/>
                  </a:schemeClr>
                </a:solidFill>
              </a:rPr>
              <a:t>– Combining logs from a </a:t>
            </a:r>
            <a:r>
              <a:rPr lang="en-US" b="0">
                <a:solidFill>
                  <a:schemeClr val="tx1">
                    <a:lumMod val="50000"/>
                  </a:schemeClr>
                </a:solidFill>
              </a:rPr>
              <a:t>mature SaaS application like Office 365 with a Cloud App Security Broker (CASB) analysis capability like Microsoft Cloud App Security creates a dramatically better capability “out of the box” to follow adversary operations and assess potential or actual business impact of an attack (down to the document level) vs the manual and inconsistent process of many on-premises organizations. </a:t>
            </a:r>
          </a:p>
          <a:p>
            <a:pPr marL="171450" indent="-171450">
              <a:buFont typeface="Arial" panose="020B0604020202020204" pitchFamily="34" charset="0"/>
              <a:buChar char="•"/>
            </a:pPr>
            <a:endParaRPr lang="en-US">
              <a:solidFill>
                <a:schemeClr val="tx1">
                  <a:lumMod val="50000"/>
                </a:schemeClr>
              </a:solidFill>
            </a:endParaRPr>
          </a:p>
          <a:p>
            <a:r>
              <a:rPr lang="en-US" b="1">
                <a:solidFill>
                  <a:schemeClr val="tx1">
                    <a:lumMod val="50000"/>
                  </a:schemeClr>
                </a:solidFill>
              </a:rPr>
              <a:t>CLICK 4</a:t>
            </a:r>
          </a:p>
          <a:p>
            <a:endParaRPr lang="en-US" b="1">
              <a:solidFill>
                <a:schemeClr val="tx1">
                  <a:lumMod val="50000"/>
                </a:schemeClr>
              </a:solidFill>
            </a:endParaRPr>
          </a:p>
          <a:p>
            <a:r>
              <a:rPr lang="en-US">
                <a:solidFill>
                  <a:schemeClr val="tx1">
                    <a:lumMod val="50000"/>
                  </a:schemeClr>
                </a:solidFill>
              </a:rPr>
              <a:t>Threat Detection in the cloud can take advantage of the massive capacity of the cloud to store and process massive amount of events and other threat signals to improve detection by separating the signal from the noise using context and machine learning. </a:t>
            </a:r>
          </a:p>
          <a:p>
            <a:r>
              <a:rPr lang="en-US">
                <a:solidFill>
                  <a:schemeClr val="tx1">
                    <a:lumMod val="50000"/>
                  </a:schemeClr>
                </a:solidFill>
              </a:rPr>
              <a:t>Additionally, the cloud offers the community effect – if 100 customers are protect by cloud threat detection, an investigation of a new technique/etc. on one benefits the other 99 with little/no effort on their part. </a:t>
            </a:r>
          </a:p>
          <a:p>
            <a:pPr marL="171450" indent="-171450">
              <a:buFont typeface="Arial" panose="020B0604020202020204" pitchFamily="34" charset="0"/>
              <a:buChar char="•"/>
            </a:pPr>
            <a:endParaRPr lang="en-US">
              <a:solidFill>
                <a:schemeClr val="tx1">
                  <a:lumMod val="50000"/>
                </a:schemeClr>
              </a:solidFill>
            </a:endParaRPr>
          </a:p>
          <a:p>
            <a:pPr marL="0" indent="0">
              <a:buFont typeface="Arial" panose="020B0604020202020204" pitchFamily="34" charset="0"/>
              <a:buNone/>
            </a:pPr>
            <a:r>
              <a:rPr lang="en-US" b="1" u="sng">
                <a:solidFill>
                  <a:schemeClr val="tx1">
                    <a:lumMod val="50000"/>
                  </a:schemeClr>
                </a:solidFill>
              </a:rPr>
              <a:t>Additional Commentary</a:t>
            </a:r>
          </a:p>
          <a:p>
            <a:r>
              <a:rPr lang="en-US"/>
              <a:t>In addition, large</a:t>
            </a:r>
            <a:r>
              <a:rPr lang="en-US" baseline="0"/>
              <a:t> public cloud service providers such as Microsoft are able to invest billions of dollars so that they can get the optimal mix of people, processes and technologies to attack security issues head-on. In contrast to on-premises computing, Microsoft cloud services are able to detect and respond in almost real time because we have continuous access to security event information across millions of devices with many millions of network connections and logging activities. Behavioral analysis, anomaly detection and sophisticated statistical algorithms are used and continuously updated to help identity potential compromise as it happens.</a:t>
            </a:r>
            <a:r>
              <a:rPr lang="en-US"/>
              <a:t> </a:t>
            </a:r>
            <a:endParaRPr lang="en-US">
              <a:cs typeface="Calibri"/>
            </a:endParaRPr>
          </a:p>
          <a:p>
            <a:endParaRPr lang="en-US">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5190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049">
              <a:lnSpc>
                <a:spcPct val="100000"/>
              </a:lnSpc>
              <a:spcBef>
                <a:spcPts val="1000"/>
              </a:spcBef>
              <a:buFont typeface="Arial" panose="020B0604020202020204" pitchFamily="34" charset="0"/>
              <a:buNone/>
            </a:pPr>
            <a:r>
              <a:rPr lang="en-US" b="1" dirty="0"/>
              <a:t>Key Takeaway: </a:t>
            </a:r>
            <a:r>
              <a:rPr lang="en-US" dirty="0"/>
              <a:t>This presentation has an overview of Microsoft’s cybersecurity vision and key capabilities</a:t>
            </a:r>
          </a:p>
          <a:p>
            <a:pPr marL="0" lvl="0" indent="0" defTabSz="914049">
              <a:lnSpc>
                <a:spcPct val="100000"/>
              </a:lnSpc>
              <a:spcBef>
                <a:spcPts val="1000"/>
              </a:spcBef>
              <a:buFont typeface="Arial" panose="020B0604020202020204" pitchFamily="34" charset="0"/>
              <a:buNone/>
            </a:pPr>
            <a:endParaRPr lang="en-US" dirty="0"/>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This </a:t>
            </a:r>
            <a:r>
              <a:rPr lang="en-US" dirty="0"/>
              <a:t>slide uses the PowerPoint zoom feature, you can present it and click on each section to skip to it</a:t>
            </a:r>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r>
              <a:rPr lang="en-US" dirty="0"/>
              <a:t>The </a:t>
            </a:r>
            <a:r>
              <a:rPr lang="en-US" b="0" i="1" dirty="0"/>
              <a:t>Cybersecurity Resilience </a:t>
            </a:r>
            <a:r>
              <a:rPr lang="en-US" dirty="0"/>
              <a:t>section in </a:t>
            </a:r>
            <a:r>
              <a:rPr lang="en-US" b="1" i="0" dirty="0" err="1"/>
              <a:t>CxO</a:t>
            </a:r>
            <a:r>
              <a:rPr lang="en-US" b="1" i="0" dirty="0"/>
              <a:t> view </a:t>
            </a:r>
            <a:r>
              <a:rPr lang="en-US" dirty="0"/>
              <a:t>describe a view into cybersecurity from the C-suite</a:t>
            </a:r>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r>
              <a:rPr lang="en-US" dirty="0"/>
              <a:t>The </a:t>
            </a:r>
            <a:r>
              <a:rPr lang="en-US" b="1" dirty="0"/>
              <a:t>CISO view </a:t>
            </a:r>
            <a:r>
              <a:rPr lang="en-US" dirty="0"/>
              <a:t>includes context on how we view threats, how we see digital transformation affecting security organizations and strategies, the imperatives and opportunities that these changes bring, and Microsoft’s high-level focus areas for cybersecurity. </a:t>
            </a:r>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r>
              <a:rPr lang="en-US" dirty="0"/>
              <a:t>The </a:t>
            </a:r>
            <a:r>
              <a:rPr lang="en-US" b="1" dirty="0"/>
              <a:t>Next Steps </a:t>
            </a:r>
            <a:r>
              <a:rPr lang="en-US" dirty="0"/>
              <a:t>includes information on the Microsoft CISO workshop that is available for enterprise customers in the Microsoft Technology Centers (MTCs)</a:t>
            </a:r>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r>
              <a:rPr lang="en-US" dirty="0"/>
              <a:t>The </a:t>
            </a:r>
            <a:r>
              <a:rPr lang="en-US" b="1" dirty="0"/>
              <a:t>Critical Hygiene </a:t>
            </a:r>
            <a:r>
              <a:rPr lang="en-US" dirty="0"/>
              <a:t>section includes information on critically important security hygiene elements that we are working to solve with organizations like US National Institute of Standards and Technology (NIST), Center for Internet Security (CIS), and others. </a:t>
            </a:r>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r>
              <a:rPr lang="en-US" dirty="0"/>
              <a:t>The </a:t>
            </a:r>
            <a:r>
              <a:rPr lang="en-US" b="1" dirty="0"/>
              <a:t>Technical Capabilities </a:t>
            </a:r>
            <a:r>
              <a:rPr lang="en-US" dirty="0"/>
              <a:t>section is focused on the Microsoft Cybersecurity Reference Architecture (MCRA) that describes the various technical cybersecurity capabilities from Microsoft and how they interact with each other. </a:t>
            </a:r>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r>
              <a:rPr lang="en-US" dirty="0"/>
              <a:t>The </a:t>
            </a:r>
            <a:r>
              <a:rPr lang="en-US" b="1" dirty="0"/>
              <a:t>Cloud Platform </a:t>
            </a:r>
            <a:r>
              <a:rPr lang="en-US" i="1" dirty="0"/>
              <a:t>Security &amp; Trust </a:t>
            </a:r>
            <a:r>
              <a:rPr lang="en-US" dirty="0"/>
              <a:t>section has a summary of key topics for customers evaluating the trust of a cloud provider like Microsoft. </a:t>
            </a:r>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endParaRPr lang="en-US" dirty="0"/>
          </a:p>
          <a:p>
            <a:pPr marL="0" lvl="0" indent="0" defTabSz="914049">
              <a:lnSpc>
                <a:spcPct val="100000"/>
              </a:lnSpc>
              <a:spcBef>
                <a:spcPts val="1000"/>
              </a:spcBef>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980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is an example of how cloud capabilities protected customers rapidly and automatically</a:t>
            </a:r>
          </a:p>
          <a:p>
            <a:endParaRPr lang="en-US"/>
          </a:p>
          <a:p>
            <a:r>
              <a:rPr lang="en-US"/>
              <a:t>How many people heard about this incident? (usually not many)</a:t>
            </a:r>
          </a:p>
          <a:p>
            <a:endParaRPr lang="en-US"/>
          </a:p>
          <a:p>
            <a:r>
              <a:rPr lang="en-US" sz="1200" b="0" i="0" u="none" strike="noStrike" kern="1200">
                <a:solidFill>
                  <a:schemeClr val="tx1"/>
                </a:solidFill>
                <a:effectLst/>
                <a:latin typeface="+mn-lt"/>
                <a:ea typeface="+mn-ea"/>
                <a:cs typeface="+mn-cs"/>
              </a:rPr>
              <a:t>Just before noon on March 6 (PST), Windows Defender Antivirus blocked more than 80,000 instances of several sophisticated trojans that exhibited advanced cross-process injection techniques, persistence mechanisms, and evasion methods. </a:t>
            </a:r>
          </a:p>
          <a:p>
            <a:r>
              <a:rPr lang="en-US" sz="1200" b="0" i="0" u="none" strike="noStrike" kern="1200">
                <a:solidFill>
                  <a:schemeClr val="tx1"/>
                </a:solidFill>
                <a:effectLst/>
                <a:latin typeface="+mn-lt"/>
                <a:ea typeface="+mn-ea"/>
                <a:cs typeface="+mn-cs"/>
              </a:rPr>
              <a:t>Behavior-based signals coupled with cloud-powered machine learning models uncovered and blocked this new wave of infection attempts. The trojans, which are new variants of Dofoil (also known as Smoke Loader), carry a </a:t>
            </a:r>
            <a:r>
              <a:rPr lang="en-US" sz="1200" b="0" i="0" u="sng" kern="1200">
                <a:solidFill>
                  <a:schemeClr val="tx1"/>
                </a:solidFill>
                <a:effectLst/>
                <a:latin typeface="+mn-lt"/>
                <a:ea typeface="+mn-ea"/>
                <a:cs typeface="+mn-cs"/>
                <a:hlinkClick r:id="rId3"/>
              </a:rPr>
              <a:t>coin miner</a:t>
            </a:r>
            <a:r>
              <a:rPr lang="en-US" sz="1200" b="0" i="0" u="none" strike="noStrike" kern="1200">
                <a:solidFill>
                  <a:schemeClr val="tx1"/>
                </a:solidFill>
                <a:effectLst/>
                <a:latin typeface="+mn-lt"/>
                <a:ea typeface="+mn-ea"/>
                <a:cs typeface="+mn-cs"/>
              </a:rPr>
              <a:t> payload. </a:t>
            </a:r>
          </a:p>
          <a:p>
            <a:endParaRPr lang="en-US"/>
          </a:p>
          <a:p>
            <a:r>
              <a:rPr lang="en-US" b="1"/>
              <a:t>CLICK 1 </a:t>
            </a:r>
          </a:p>
          <a:p>
            <a:pPr>
              <a:buFont typeface="+mj-lt"/>
              <a:buNone/>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Within milliseconds, multiple metadata-based machine learning models in the cloud started blocking these threats at first sight.</a:t>
            </a:r>
          </a:p>
          <a:p>
            <a:pPr>
              <a:buFont typeface="+mj-lt"/>
              <a:buAutoNum type="arabicPeriod"/>
            </a:pPr>
            <a:endParaRPr lang="en-US">
              <a:solidFill>
                <a:srgbClr val="41424E"/>
              </a:solidFill>
              <a:highlight>
                <a:srgbClr val="FFFF00"/>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highlight>
                  <a:srgbClr val="FFFF00"/>
                </a:highlight>
              </a:rPr>
              <a:t>CLICK 2</a:t>
            </a:r>
          </a:p>
          <a:p>
            <a:pPr>
              <a:buFont typeface="+mj-lt"/>
              <a:buAutoNum type="arabicPeriod"/>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Seconds later, our sample-based and detonation-based machine learning models also verified the malicious classification. Within minutes, detonation-based models chimed in and added additional confirmation.</a:t>
            </a:r>
          </a:p>
          <a:p>
            <a:pPr>
              <a:buFont typeface="+mj-lt"/>
              <a:buNone/>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Within minutes, an anomaly detection alert notified us about a new potential outbreak.</a:t>
            </a:r>
          </a:p>
          <a:p>
            <a:pPr>
              <a:buFont typeface="+mj-lt"/>
              <a:buNone/>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After analysis, our response team updated the classification name of this new surge of threats to the proper malware families. People affected by these infection attempts early in the campaign would have seen blocks under machine learning names like </a:t>
            </a:r>
            <a:r>
              <a:rPr lang="en-US" err="1">
                <a:solidFill>
                  <a:srgbClr val="41424E"/>
                </a:solidFill>
                <a:highlight>
                  <a:srgbClr val="FFFF00"/>
                </a:highlight>
                <a:latin typeface="Segoe UI" panose="020B0502040204020203" pitchFamily="34" charset="0"/>
              </a:rPr>
              <a:t>Fuery</a:t>
            </a:r>
            <a:r>
              <a:rPr lang="en-US">
                <a:solidFill>
                  <a:srgbClr val="41424E"/>
                </a:solidFill>
                <a:highlight>
                  <a:srgbClr val="FFFF00"/>
                </a:highlight>
                <a:latin typeface="Segoe UI" panose="020B0502040204020203" pitchFamily="34" charset="0"/>
              </a:rPr>
              <a:t>, </a:t>
            </a:r>
            <a:r>
              <a:rPr lang="en-US" err="1">
                <a:solidFill>
                  <a:srgbClr val="41424E"/>
                </a:solidFill>
                <a:highlight>
                  <a:srgbClr val="FFFF00"/>
                </a:highlight>
                <a:latin typeface="Segoe UI" panose="020B0502040204020203" pitchFamily="34" charset="0"/>
              </a:rPr>
              <a:t>Fuerboos</a:t>
            </a:r>
            <a:r>
              <a:rPr lang="en-US">
                <a:solidFill>
                  <a:srgbClr val="41424E"/>
                </a:solidFill>
                <a:highlight>
                  <a:srgbClr val="FFFF00"/>
                </a:highlight>
                <a:latin typeface="Segoe UI" panose="020B0502040204020203" pitchFamily="34" charset="0"/>
              </a:rPr>
              <a:t>, </a:t>
            </a:r>
            <a:r>
              <a:rPr lang="en-US" err="1">
                <a:solidFill>
                  <a:srgbClr val="41424E"/>
                </a:solidFill>
                <a:highlight>
                  <a:srgbClr val="FFFF00"/>
                </a:highlight>
                <a:latin typeface="Segoe UI" panose="020B0502040204020203" pitchFamily="34" charset="0"/>
              </a:rPr>
              <a:t>Cloxer</a:t>
            </a:r>
            <a:r>
              <a:rPr lang="en-US">
                <a:solidFill>
                  <a:srgbClr val="41424E"/>
                </a:solidFill>
                <a:highlight>
                  <a:srgbClr val="FFFF00"/>
                </a:highlight>
                <a:latin typeface="Segoe UI" panose="020B0502040204020203" pitchFamily="34" charset="0"/>
              </a:rPr>
              <a:t>, or </a:t>
            </a:r>
            <a:r>
              <a:rPr lang="en-US" err="1">
                <a:solidFill>
                  <a:srgbClr val="41424E"/>
                </a:solidFill>
                <a:highlight>
                  <a:srgbClr val="FFFF00"/>
                </a:highlight>
                <a:latin typeface="Segoe UI" panose="020B0502040204020203" pitchFamily="34" charset="0"/>
              </a:rPr>
              <a:t>Azden</a:t>
            </a:r>
            <a:r>
              <a:rPr lang="en-US">
                <a:solidFill>
                  <a:srgbClr val="41424E"/>
                </a:solidFill>
                <a:highlight>
                  <a:srgbClr val="FFFF00"/>
                </a:highlight>
                <a:latin typeface="Segoe UI" panose="020B0502040204020203" pitchFamily="34" charset="0"/>
              </a:rPr>
              <a:t>. Later blocks show as the proper family names, Dofoil or </a:t>
            </a:r>
            <a:r>
              <a:rPr lang="en-US" err="1">
                <a:solidFill>
                  <a:srgbClr val="41424E"/>
                </a:solidFill>
                <a:highlight>
                  <a:srgbClr val="FFFF00"/>
                </a:highlight>
                <a:latin typeface="Segoe UI" panose="020B0502040204020203" pitchFamily="34" charset="0"/>
              </a:rPr>
              <a:t>Coinminer</a:t>
            </a:r>
            <a:r>
              <a:rPr lang="en-US">
                <a:solidFill>
                  <a:srgbClr val="41424E"/>
                </a:solidFill>
                <a:highlight>
                  <a:srgbClr val="FFFF00"/>
                </a:highlight>
                <a:latin typeface="Segoe UI" panose="020B0502040204020203" pitchFamily="34" charset="0"/>
              </a:rPr>
              <a:t>.</a:t>
            </a:r>
            <a:endParaRPr lang="en-US" b="0" i="0" u="none" strike="noStrike">
              <a:solidFill>
                <a:srgbClr val="41424E"/>
              </a:solidFill>
              <a:effectLst/>
              <a:highlight>
                <a:srgbClr val="FFFF00"/>
              </a:highlight>
              <a:latin typeface="Segoe UI" panose="020B0502040204020203" pitchFamily="34"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Within 12 hours, more than 400,000 instances were recorded, 73% of which were in Russia. Turkey accounted for 18% and Ukraine 4% of the global encounters.</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8578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53</a:t>
            </a:fld>
            <a:endParaRPr lang="en-US"/>
          </a:p>
        </p:txBody>
      </p:sp>
    </p:spTree>
    <p:extLst>
      <p:ext uri="{BB962C8B-B14F-4D97-AF65-F5344CB8AC3E}">
        <p14:creationId xmlns:p14="http://schemas.microsoft.com/office/powerpoint/2010/main" val="274271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54</a:t>
            </a:fld>
            <a:endParaRPr lang="en-US"/>
          </a:p>
        </p:txBody>
      </p:sp>
    </p:spTree>
    <p:extLst>
      <p:ext uri="{BB962C8B-B14F-4D97-AF65-F5344CB8AC3E}">
        <p14:creationId xmlns:p14="http://schemas.microsoft.com/office/powerpoint/2010/main" val="4203057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lnSpc>
                <a:spcPct val="90000"/>
              </a:lnSpc>
              <a:spcBef>
                <a:spcPct val="0"/>
              </a:spcBef>
              <a:spcAft>
                <a:spcPct val="0"/>
              </a:spcAft>
            </a:pPr>
            <a:r>
              <a:rPr lang="en-US" sz="1600" b="1" u="none">
                <a:gradFill>
                  <a:gsLst>
                    <a:gs pos="0">
                      <a:srgbClr val="FFFFFF"/>
                    </a:gs>
                    <a:gs pos="100000">
                      <a:srgbClr val="FFFFFF"/>
                    </a:gs>
                  </a:gsLst>
                  <a:lin ang="5400000" scaled="0"/>
                </a:gradFill>
                <a:ea typeface="Segoe UI" pitchFamily="34" charset="0"/>
                <a:cs typeface="Segoe UI" pitchFamily="34" charset="0"/>
              </a:rPr>
              <a:t>Key Takeaway: </a:t>
            </a:r>
            <a:r>
              <a:rPr lang="en-US" sz="1600" b="0" u="none">
                <a:gradFill>
                  <a:gsLst>
                    <a:gs pos="0">
                      <a:srgbClr val="FFFFFF"/>
                    </a:gs>
                    <a:gs pos="100000">
                      <a:srgbClr val="FFFFFF"/>
                    </a:gs>
                  </a:gsLst>
                  <a:lin ang="5400000" scaled="0"/>
                </a:gradFill>
                <a:ea typeface="Segoe UI" pitchFamily="34" charset="0"/>
                <a:cs typeface="Segoe UI" pitchFamily="34" charset="0"/>
              </a:rPr>
              <a:t>This is Microsoft’s default recommendations on how to mitigate attacks like (Not)Petya </a:t>
            </a:r>
          </a:p>
          <a:p>
            <a:pPr algn="l" defTabSz="932472" fontAlgn="base">
              <a:lnSpc>
                <a:spcPct val="90000"/>
              </a:lnSpc>
              <a:spcBef>
                <a:spcPct val="0"/>
              </a:spcBef>
              <a:spcAft>
                <a:spcPct val="0"/>
              </a:spcAft>
            </a:pPr>
            <a:endParaRPr lang="en-US" sz="1600" b="0" u="none">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1600" b="0" u="none">
                <a:gradFill>
                  <a:gsLst>
                    <a:gs pos="0">
                      <a:srgbClr val="FFFFFF"/>
                    </a:gs>
                    <a:gs pos="100000">
                      <a:srgbClr val="FFFFFF"/>
                    </a:gs>
                  </a:gsLst>
                  <a:lin ang="5400000" scaled="0"/>
                </a:gradFill>
                <a:ea typeface="Segoe UI" pitchFamily="34" charset="0"/>
                <a:cs typeface="Segoe UI" pitchFamily="34" charset="0"/>
              </a:rPr>
              <a:t>This list has been carefully prioritized based on our direct experience investigating (and recovering from) these attacks. This is a default set of recommendations and should be tailored to each enterprise based on defenses already in place. </a:t>
            </a:r>
          </a:p>
          <a:p>
            <a:pPr algn="l" defTabSz="932472" fontAlgn="base">
              <a:lnSpc>
                <a:spcPct val="90000"/>
              </a:lnSpc>
              <a:spcBef>
                <a:spcPct val="0"/>
              </a:spcBef>
              <a:spcAft>
                <a:spcPct val="0"/>
              </a:spcAft>
            </a:pPr>
            <a:endParaRPr lang="en-US" sz="1600" b="0" u="none">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1600" b="0" u="none">
                <a:gradFill>
                  <a:gsLst>
                    <a:gs pos="0">
                      <a:srgbClr val="FFFFFF"/>
                    </a:gs>
                    <a:gs pos="100000">
                      <a:srgbClr val="FFFFFF"/>
                    </a:gs>
                  </a:gsLst>
                  <a:lin ang="5400000" scaled="0"/>
                </a:gradFill>
                <a:ea typeface="Segoe UI" pitchFamily="34" charset="0"/>
                <a:cs typeface="Segoe UI" pitchFamily="34" charset="0"/>
              </a:rPr>
              <a:t>The primary criteria for prioritization are:</a:t>
            </a:r>
          </a:p>
          <a:p>
            <a:pPr marL="342900" indent="-342900" algn="l" defTabSz="932472" fontAlgn="base">
              <a:lnSpc>
                <a:spcPct val="90000"/>
              </a:lnSpc>
              <a:spcBef>
                <a:spcPct val="0"/>
              </a:spcBef>
              <a:spcAft>
                <a:spcPct val="0"/>
              </a:spcAft>
              <a:buFont typeface="+mj-lt"/>
              <a:buAutoNum type="arabicPeriod"/>
            </a:pPr>
            <a:r>
              <a:rPr lang="en-US" sz="1600" b="0" u="none">
                <a:gradFill>
                  <a:gsLst>
                    <a:gs pos="0">
                      <a:srgbClr val="FFFFFF"/>
                    </a:gs>
                    <a:gs pos="100000">
                      <a:srgbClr val="FFFFFF"/>
                    </a:gs>
                  </a:gsLst>
                  <a:lin ang="5400000" scaled="0"/>
                </a:gradFill>
                <a:ea typeface="Segoe UI" pitchFamily="34" charset="0"/>
                <a:cs typeface="Segoe UI" pitchFamily="34" charset="0"/>
              </a:rPr>
              <a:t>Direct Mitigation of Key Attack Element</a:t>
            </a:r>
          </a:p>
          <a:p>
            <a:pPr marL="342900" indent="-342900" algn="l" defTabSz="932472" fontAlgn="base">
              <a:lnSpc>
                <a:spcPct val="90000"/>
              </a:lnSpc>
              <a:spcBef>
                <a:spcPct val="0"/>
              </a:spcBef>
              <a:spcAft>
                <a:spcPct val="0"/>
              </a:spcAft>
              <a:buFont typeface="+mj-lt"/>
              <a:buAutoNum type="arabicPeriod"/>
            </a:pPr>
            <a:r>
              <a:rPr lang="en-US" sz="1600" b="0" u="none">
                <a:gradFill>
                  <a:gsLst>
                    <a:gs pos="0">
                      <a:srgbClr val="FFFFFF"/>
                    </a:gs>
                    <a:gs pos="100000">
                      <a:srgbClr val="FFFFFF"/>
                    </a:gs>
                  </a:gsLst>
                  <a:lin ang="5400000" scaled="0"/>
                </a:gradFill>
                <a:ea typeface="Segoe UI" pitchFamily="34" charset="0"/>
                <a:cs typeface="Segoe UI" pitchFamily="34" charset="0"/>
              </a:rPr>
              <a:t>Ability for most organizations to rapidly implement </a:t>
            </a:r>
          </a:p>
          <a:p>
            <a:pPr marL="800100" lvl="1" indent="-342900" algn="l" defTabSz="932472" fontAlgn="base">
              <a:lnSpc>
                <a:spcPct val="90000"/>
              </a:lnSpc>
              <a:spcBef>
                <a:spcPct val="0"/>
              </a:spcBef>
              <a:spcAft>
                <a:spcPct val="0"/>
              </a:spcAft>
              <a:buFont typeface="+mj-lt"/>
              <a:buAutoNum type="alphaLcPeriod"/>
            </a:pPr>
            <a:r>
              <a:rPr lang="en-US" sz="1600" b="0" u="none">
                <a:gradFill>
                  <a:gsLst>
                    <a:gs pos="0">
                      <a:srgbClr val="FFFFFF"/>
                    </a:gs>
                    <a:gs pos="100000">
                      <a:srgbClr val="FFFFFF"/>
                    </a:gs>
                  </a:gsLst>
                  <a:lin ang="5400000" scaled="0"/>
                </a:gradFill>
                <a:ea typeface="Segoe UI" pitchFamily="34" charset="0"/>
                <a:cs typeface="Segoe UI" pitchFamily="34" charset="0"/>
              </a:rPr>
              <a:t>Rapid technical implementation (configuration, enablement, deployment)</a:t>
            </a:r>
          </a:p>
          <a:p>
            <a:pPr marL="800100" lvl="1" indent="-342900" algn="l" defTabSz="932472" fontAlgn="base">
              <a:lnSpc>
                <a:spcPct val="90000"/>
              </a:lnSpc>
              <a:spcBef>
                <a:spcPct val="0"/>
              </a:spcBef>
              <a:spcAft>
                <a:spcPct val="0"/>
              </a:spcAft>
              <a:buFont typeface="+mj-lt"/>
              <a:buAutoNum type="alphaLcPeriod"/>
            </a:pPr>
            <a:r>
              <a:rPr lang="en-US" sz="1600" b="0" u="none">
                <a:gradFill>
                  <a:gsLst>
                    <a:gs pos="0">
                      <a:srgbClr val="FFFFFF"/>
                    </a:gs>
                    <a:gs pos="100000">
                      <a:srgbClr val="FFFFFF"/>
                    </a:gs>
                  </a:gsLst>
                  <a:lin ang="5400000" scaled="0"/>
                </a:gradFill>
                <a:ea typeface="Segoe UI" pitchFamily="34" charset="0"/>
                <a:cs typeface="Segoe UI" pitchFamily="34" charset="0"/>
              </a:rPr>
              <a:t>Low impact on existing user experiences and processes</a:t>
            </a:r>
          </a:p>
          <a:p>
            <a:pPr algn="l" defTabSz="932472" fontAlgn="base">
              <a:lnSpc>
                <a:spcPct val="90000"/>
              </a:lnSpc>
              <a:spcBef>
                <a:spcPct val="0"/>
              </a:spcBef>
              <a:spcAft>
                <a:spcPct val="0"/>
              </a:spcAft>
            </a:pPr>
            <a:endParaRPr lang="en-US" sz="1600" b="0" u="none">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1600" b="0" u="none">
                <a:gradFill>
                  <a:gsLst>
                    <a:gs pos="0">
                      <a:srgbClr val="FFFFFF"/>
                    </a:gs>
                    <a:gs pos="100000">
                      <a:srgbClr val="FFFFFF"/>
                    </a:gs>
                  </a:gsLst>
                  <a:lin ang="5400000" scaled="0"/>
                </a:gradFill>
                <a:ea typeface="Segoe UI" pitchFamily="34" charset="0"/>
                <a:cs typeface="Segoe UI" pitchFamily="34" charset="0"/>
              </a:rPr>
              <a:t>The details about each recommendation are available in reference slides in this deck (which can be accessed quickly by clicking on the “Zoom” for each slide in presentation mode)</a:t>
            </a:r>
            <a:endParaRPr lang="en-US" sz="1200" kern="0">
              <a:solidFill>
                <a:srgbClr val="002050">
                  <a:lumMod val="50000"/>
                </a:srgbClr>
              </a:solidFill>
              <a:latin typeface="Segoe UI"/>
              <a:ea typeface="Segoe UI" pitchFamily="34" charset="0"/>
              <a:cs typeface="Segoe UI"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825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A7EC89-6B01-4B6E-BD96-ACB281ACB0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448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61</a:t>
            </a:fld>
            <a:endParaRPr lang="en-US"/>
          </a:p>
        </p:txBody>
      </p:sp>
    </p:spTree>
    <p:extLst>
      <p:ext uri="{BB962C8B-B14F-4D97-AF65-F5344CB8AC3E}">
        <p14:creationId xmlns:p14="http://schemas.microsoft.com/office/powerpoint/2010/main" val="34603407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It’s critical important to carefully select cloud providers that are entrusted with the data and systems your organization relies upon.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assessing a cloud provider (small or large), make sure to ask the important questions about security, compliance, and alignment with your business strategy. </a:t>
            </a:r>
            <a:br>
              <a:rPr lang="en-US" sz="1200" kern="1200">
                <a:solidFill>
                  <a:schemeClr val="tx1"/>
                </a:solidFill>
                <a:effectLst/>
                <a:latin typeface="+mn-lt"/>
                <a:ea typeface="+mn-ea"/>
                <a:cs typeface="+mn-cs"/>
              </a:rPr>
            </a:br>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t>62</a:t>
            </a:fld>
            <a:endParaRPr lang="en-US"/>
          </a:p>
        </p:txBody>
      </p:sp>
    </p:spTree>
    <p:extLst>
      <p:ext uri="{BB962C8B-B14F-4D97-AF65-F5344CB8AC3E}">
        <p14:creationId xmlns:p14="http://schemas.microsoft.com/office/powerpoint/2010/main" val="4050122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r>
              <a:rPr lang="en-US" sz="1200" b="1">
                <a:latin typeface="Segoe UI Light" pitchFamily="34" charset="0"/>
              </a:rPr>
              <a:t>Key Takeaway: </a:t>
            </a:r>
            <a:r>
              <a:rPr lang="en-US" sz="1200">
                <a:latin typeface="Segoe UI Light" pitchFamily="34" charset="0"/>
              </a:rPr>
              <a:t>Microsoft is committed to providing customers a trustworthy platform</a:t>
            </a:r>
          </a:p>
          <a:p>
            <a:pPr defTabSz="950464">
              <a:lnSpc>
                <a:spcPct val="90000"/>
              </a:lnSpc>
              <a:spcAft>
                <a:spcPts val="346"/>
              </a:spcAft>
              <a:defRPr/>
            </a:pPr>
            <a:endParaRPr lang="en-US" sz="1200">
              <a:latin typeface="Segoe UI Light" pitchFamily="34" charset="0"/>
            </a:endParaRPr>
          </a:p>
          <a:p>
            <a:pPr defTabSz="950464">
              <a:lnSpc>
                <a:spcPct val="90000"/>
              </a:lnSpc>
              <a:spcAft>
                <a:spcPts val="346"/>
              </a:spcAft>
              <a:defRPr/>
            </a:pPr>
            <a:r>
              <a:rPr lang="en-US" sz="1200">
                <a:latin typeface="Segoe UI Light" pitchFamily="34" charset="0"/>
              </a:rPr>
              <a:t>Microsoft business is to provide technology via cloud services to our customers and partners. From the top down, we recognize that the trustworthiness of our platforms is a core requirement for the business we are in and we are committed to that.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A7C1A6-3F6E-4A0C-A01A-2F04D27288E6}"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151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724FE22-94F8-4D93-820B-89FCE526CE4F}" type="slidenum">
              <a:rPr lang="en-US" smtClean="0"/>
              <a:t>64</a:t>
            </a:fld>
            <a:endParaRPr lang="en-US"/>
          </a:p>
        </p:txBody>
      </p:sp>
    </p:spTree>
    <p:extLst>
      <p:ext uri="{BB962C8B-B14F-4D97-AF65-F5344CB8AC3E}">
        <p14:creationId xmlns:p14="http://schemas.microsoft.com/office/powerpoint/2010/main" val="1498669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724FE22-94F8-4D93-820B-89FCE526CE4F}" type="slidenum">
              <a:rPr lang="en-US" smtClean="0"/>
              <a:t>65</a:t>
            </a:fld>
            <a:endParaRPr lang="en-US"/>
          </a:p>
        </p:txBody>
      </p:sp>
    </p:spTree>
    <p:extLst>
      <p:ext uri="{BB962C8B-B14F-4D97-AF65-F5344CB8AC3E}">
        <p14:creationId xmlns:p14="http://schemas.microsoft.com/office/powerpoint/2010/main" val="150732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Attacker techniques have been evolving rapidly recently </a:t>
            </a:r>
          </a:p>
          <a:p>
            <a:endParaRPr lang="en-US" sz="1100" b="0"/>
          </a:p>
          <a:p>
            <a:r>
              <a:rPr lang="en-US" sz="1100" b="0"/>
              <a:t>We have also noted an increased maturity in attacker business models where new criminal entrants are able quickly become effective using attack kits and affiliate models (where the new criminals pay the kit authors a percentage of the profits rather than buying it outright)</a:t>
            </a:r>
          </a:p>
          <a:p>
            <a:endParaRPr lang="en-US" sz="1100"/>
          </a:p>
          <a:p>
            <a:r>
              <a:rPr lang="en-US" sz="1100" b="1"/>
              <a:t>Mass Distribution Malware - </a:t>
            </a:r>
            <a:r>
              <a:rPr lang="en-US" sz="1100"/>
              <a:t>Mass distribution malware has been with us for several decades</a:t>
            </a:r>
          </a:p>
          <a:p>
            <a:endParaRPr lang="en-US" sz="1100"/>
          </a:p>
          <a:p>
            <a:r>
              <a:rPr lang="en-US" sz="1100" b="1"/>
              <a:t>Tailored/Targeted Malware - </a:t>
            </a:r>
            <a:r>
              <a:rPr lang="en-US" sz="1100"/>
              <a:t>This evolved into malware targeted at individual organization, which has matured into a mainstream attack method</a:t>
            </a:r>
          </a:p>
          <a:p>
            <a:endParaRPr lang="en-US" sz="1100"/>
          </a:p>
          <a:p>
            <a:r>
              <a:rPr lang="en-US" sz="1100" b="1"/>
              <a:t>‘File-Less’ Malware - </a:t>
            </a:r>
            <a:r>
              <a:rPr lang="en-US" sz="1100"/>
              <a:t>The past few years saw increased investment into evasion of file-based detection using PowerShell to load attack code directly into memory and other similar methods</a:t>
            </a:r>
          </a:p>
          <a:p>
            <a:endParaRPr lang="en-US" sz="1100"/>
          </a:p>
          <a:p>
            <a:r>
              <a:rPr lang="en-US" sz="1100" b="1"/>
              <a:t>Malware-Less Attacks - </a:t>
            </a:r>
            <a:r>
              <a:rPr lang="en-US" sz="1100"/>
              <a:t>Recently, we have seen the rise of attack campaigns that involve no malware. These frequently target online software as a service (such as Office 365) and involve methods like social engineering, credential theft, and native platform capabilities like document download, forged emails, delegation/forwarding rules, and PowerShell scripts. </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511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Over the last 15+ years, Microsoft </a:t>
            </a:r>
            <a:r>
              <a:rPr lang="en-US" sz="1100"/>
              <a:t>has been systematically reducing customer risk through platform security improvements. </a:t>
            </a:r>
          </a:p>
          <a:p>
            <a:endParaRPr lang="en-US" sz="1100"/>
          </a:p>
          <a:p>
            <a:r>
              <a:rPr lang="en-US" sz="110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p>
          <a:p>
            <a:endParaRPr lang="en-US" sz="1100" b="1"/>
          </a:p>
          <a:p>
            <a:r>
              <a:rPr lang="en-US" sz="1100" b="1"/>
              <a:t>CLICK 1</a:t>
            </a:r>
          </a:p>
          <a:p>
            <a:endParaRPr lang="en-US" sz="1100"/>
          </a:p>
          <a:p>
            <a:r>
              <a:rPr lang="en-US" sz="1100"/>
              <a:t>Another top priority is to reduce the amount of time that any vulnerability would be exposed. We pioneered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p>
          <a:p>
            <a:endParaRPr lang="en-US" sz="1100"/>
          </a:p>
          <a:p>
            <a:r>
              <a:rPr lang="en-US" sz="1100" b="1"/>
              <a:t>CLICK 2</a:t>
            </a:r>
          </a:p>
          <a:p>
            <a:endParaRPr lang="en-US" sz="1100"/>
          </a:p>
          <a:p>
            <a:r>
              <a:rPr lang="en-US" sz="110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p>
          <a:p>
            <a:endParaRPr lang="en-US" sz="1100"/>
          </a:p>
          <a:p>
            <a:r>
              <a:rPr lang="en-US" sz="1100" b="1" u="sng"/>
              <a:t>Additional Commentary</a:t>
            </a:r>
          </a:p>
          <a:p>
            <a:endParaRPr lang="en-US" sz="1100"/>
          </a:p>
          <a:p>
            <a:r>
              <a:rPr lang="en-US" sz="1100" b="1"/>
              <a:t>Rigorous Testing - </a:t>
            </a:r>
            <a:r>
              <a:rPr lang="en-US" sz="1100"/>
              <a:t>From https://blogs.microsoft.com/microsoftsecure/2017/06/08/the-ciso-perspective-putting-lessons-from-wannacrypt-into-practice-to-avoid-future-threats/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269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p>
          <a:p>
            <a:endParaRPr lang="en-US" sz="1100"/>
          </a:p>
          <a:p>
            <a:r>
              <a:rPr lang="en-US" sz="1100"/>
              <a:t>Many attackers reverse engineer the software updates we release to identify the vulnerability that was fixed so that they can exploit it quickly before organizations have a chance to deploy the updates. </a:t>
            </a:r>
          </a:p>
          <a:p>
            <a:endParaRPr lang="en-US" sz="1100"/>
          </a:p>
          <a:p>
            <a:r>
              <a:rPr lang="en-US" sz="1100"/>
              <a:t>This graph shows how our platform mitigations investments have resulted in an overall decrease in the successful exploitation of vulnerabilities. See the blog link for additional details. </a:t>
            </a:r>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t>67</a:t>
            </a:fld>
            <a:endParaRPr lang="en-US"/>
          </a:p>
        </p:txBody>
      </p:sp>
    </p:spTree>
    <p:extLst>
      <p:ext uri="{BB962C8B-B14F-4D97-AF65-F5344CB8AC3E}">
        <p14:creationId xmlns:p14="http://schemas.microsoft.com/office/powerpoint/2010/main" val="39078220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55C72-93C1-BE4C-9A93-C1F7A6283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772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55C72-93C1-BE4C-9A93-C1F7A6283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470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55C72-93C1-BE4C-9A93-C1F7A6283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50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why these organizations</a:t>
            </a:r>
            <a:r>
              <a:rPr lang="en-US" baseline="0"/>
              <a:t> are getting together</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13E08-733D-4D9E-97AC-46F099396A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070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8388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B40A7D-DE34-4885-81A4-28E1707D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4481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6E6858-2A49-3B43-B495-A3C68901CB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81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tabLst/>
            </a:pPr>
            <a:r>
              <a:rPr lang="en-US" b="1" kern="0">
                <a:solidFill>
                  <a:schemeClr val="tx1">
                    <a:lumMod val="50000"/>
                  </a:schemeClr>
                </a:solidFill>
              </a:rPr>
              <a:t>Key Takeaway</a:t>
            </a:r>
            <a:r>
              <a:rPr lang="en-US" kern="0">
                <a:solidFill>
                  <a:schemeClr val="tx1">
                    <a:lumMod val="50000"/>
                  </a:schemeClr>
                </a:solidFill>
              </a:rPr>
              <a:t>: M</a:t>
            </a:r>
            <a:r>
              <a:rPr lang="en-US" kern="0" baseline="0">
                <a:solidFill>
                  <a:schemeClr val="tx1">
                    <a:lumMod val="50000"/>
                  </a:schemeClr>
                </a:solidFill>
              </a:rPr>
              <a:t>any businesses are transforming rapidly to compete with digital native startups, this change is driving the need for security transformation.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These are the IT transformation components to support the business’s digital transformation that will provide both challenges and opportunities for information security. While the challenges are significant, there is also a massive opportunity to solve longstanding security problems with this next generation of computing.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represents a classic enterprise security strategy with a network perimeter and a mobile device management component bolted on.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1</a:t>
            </a:r>
          </a:p>
          <a:p>
            <a:pPr marR="0" defTabSz="914400" eaLnBrk="1" fontAlgn="auto" latinLnBrk="0" hangingPunct="1">
              <a:lnSpc>
                <a:spcPct val="100000"/>
              </a:lnSpc>
              <a:spcBef>
                <a:spcPts val="0"/>
              </a:spcBef>
              <a:spcAft>
                <a:spcPts val="0"/>
              </a:spcAft>
              <a:buClrTx/>
              <a:buSzTx/>
              <a:tabLst/>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To be competitive in the marketplace, businesses are seeking to transform using new powerful technologies. The availability of cloud, mobile, and Internet of Things (IoT) technologies is fueling major disruptions in once-settled markets as </a:t>
            </a:r>
          </a:p>
          <a:p>
            <a:pPr marL="228600" marR="0" indent="-228600" defTabSz="914400" eaLnBrk="1" fontAlgn="auto" latinLnBrk="0" hangingPunct="1">
              <a:lnSpc>
                <a:spcPct val="100000"/>
              </a:lnSpc>
              <a:spcBef>
                <a:spcPts val="0"/>
              </a:spcBef>
              <a:spcAft>
                <a:spcPts val="0"/>
              </a:spcAft>
              <a:buClrTx/>
              <a:buSzTx/>
              <a:buAutoNum type="arabicPeriod"/>
              <a:tabLst/>
            </a:pPr>
            <a:r>
              <a:rPr lang="en-US" kern="0" baseline="0">
                <a:solidFill>
                  <a:schemeClr val="tx1">
                    <a:lumMod val="50000"/>
                  </a:schemeClr>
                </a:solidFill>
              </a:rPr>
              <a:t>Digital native startups leverage this new technology to disrupt longstanding business models </a:t>
            </a:r>
          </a:p>
          <a:p>
            <a:pPr marL="228600" marR="0" indent="-228600" defTabSz="914400" eaLnBrk="1" fontAlgn="auto" latinLnBrk="0" hangingPunct="1">
              <a:lnSpc>
                <a:spcPct val="100000"/>
              </a:lnSpc>
              <a:spcBef>
                <a:spcPts val="0"/>
              </a:spcBef>
              <a:spcAft>
                <a:spcPts val="0"/>
              </a:spcAft>
              <a:buClrTx/>
              <a:buSzTx/>
              <a:buAutoNum type="arabicPeriod"/>
              <a:tabLst/>
            </a:pPr>
            <a:r>
              <a:rPr lang="en-US" kern="0" baseline="0">
                <a:solidFill>
                  <a:schemeClr val="tx1">
                    <a:lumMod val="50000"/>
                  </a:schemeClr>
                </a:solidFill>
              </a:rPr>
              <a:t>Existing organizations are driving digital transformation to adopt the way they engage customers, empower employees, optimize operations, and offer products to customers</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2</a:t>
            </a:r>
          </a:p>
          <a:p>
            <a:pPr marR="0" defTabSz="914400" eaLnBrk="1" fontAlgn="auto" latinLnBrk="0" hangingPunct="1">
              <a:lnSpc>
                <a:spcPct val="100000"/>
              </a:lnSpc>
              <a:spcBef>
                <a:spcPts val="0"/>
              </a:spcBef>
              <a:spcAft>
                <a:spcPts val="0"/>
              </a:spcAft>
              <a:buClrTx/>
              <a:buSzTx/>
              <a:tabLst/>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instantiates in a couple of different ways that each provide unique challenges for security</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Software as a Service (SaaS) adoption to increase collaboration and agility – </a:t>
            </a:r>
            <a:r>
              <a:rPr lang="en-US" b="0" kern="0" baseline="0">
                <a:solidFill>
                  <a:schemeClr val="tx1">
                    <a:lumMod val="50000"/>
                  </a:schemeClr>
                </a:solidFill>
              </a:rPr>
              <a:t>SaaS provides </a:t>
            </a:r>
            <a:r>
              <a:rPr lang="en-US" kern="0" baseline="0">
                <a:solidFill>
                  <a:schemeClr val="tx1">
                    <a:lumMod val="50000"/>
                  </a:schemeClr>
                </a:solidFill>
              </a:rPr>
              <a:t>rapid value without many of the challenges of traditional software deployment and maintenance. While security doesn’t have to update this software, they do need to be aware of their use, assess their trustworthiness, and manage the available security controls</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pPr>
            <a:endParaRPr lang="en-US" b="1" kern="0" baseline="0">
              <a:solidFill>
                <a:schemeClr val="tx1">
                  <a:lumMod val="50000"/>
                </a:schemeClr>
              </a:solidFill>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pPr>
            <a:r>
              <a:rPr lang="en-US" b="1" kern="0" baseline="0">
                <a:solidFill>
                  <a:schemeClr val="tx1">
                    <a:lumMod val="50000"/>
                  </a:schemeClr>
                </a:solidFill>
              </a:rPr>
              <a:t>CLICK 3</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Demand for a 1</a:t>
            </a:r>
            <a:r>
              <a:rPr lang="en-US" b="1" kern="0" baseline="30000">
                <a:solidFill>
                  <a:schemeClr val="tx1">
                    <a:lumMod val="50000"/>
                  </a:schemeClr>
                </a:solidFill>
              </a:rPr>
              <a:t>st</a:t>
            </a:r>
            <a:r>
              <a:rPr lang="en-US" b="1" kern="0" baseline="0">
                <a:solidFill>
                  <a:schemeClr val="tx1">
                    <a:lumMod val="50000"/>
                  </a:schemeClr>
                </a:solidFill>
              </a:rPr>
              <a:t> class mobile experience </a:t>
            </a:r>
            <a:r>
              <a:rPr lang="en-US" kern="0" baseline="0">
                <a:solidFill>
                  <a:schemeClr val="tx1">
                    <a:lumMod val="50000"/>
                  </a:schemeClr>
                </a:solidFill>
              </a:rPr>
              <a:t>– Business users increasingly have a choice of what devices and apps they can use to get their job done, requiring security to better meet their demands for a great user experience on a secure mobile devices. Business users need full functionality applications for creating value on corporate data beyond the limited functionality email/productivity applications that come with most Mobile Device Management (MDM) providers.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kern="0" baseline="0">
                <a:solidFill>
                  <a:schemeClr val="tx1">
                    <a:lumMod val="50000"/>
                  </a:schemeClr>
                </a:solidFill>
              </a:rPr>
              <a:t>CLICK 4</a:t>
            </a: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b="1" kern="0" baseline="0">
                <a:solidFill>
                  <a:schemeClr val="tx1">
                    <a:lumMod val="50000"/>
                  </a:schemeClr>
                </a:solidFill>
              </a:rPr>
              <a:t>Internet of things (IoT) </a:t>
            </a:r>
            <a:r>
              <a:rPr lang="en-US" kern="0" baseline="0">
                <a:solidFill>
                  <a:schemeClr val="tx1">
                    <a:lumMod val="50000"/>
                  </a:schemeClr>
                </a:solidFill>
              </a:rPr>
              <a:t>is proliferating, and the manageability and visibility of these devices vary greatly from PC and mobile devices such as</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Higher volume and limited functionality</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Limited resources to run traditional agents</a:t>
            </a: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kern="0" baseline="0">
                <a:solidFill>
                  <a:schemeClr val="tx1">
                    <a:lumMod val="50000"/>
                  </a:schemeClr>
                </a:solidFill>
              </a:rPr>
              <a:t>Frequently collect new forms of telemetry with new privacy and security implications</a:t>
            </a:r>
          </a:p>
          <a:p>
            <a:pPr marL="171450" indent="-171450">
              <a:buFont typeface="Arial" panose="020B0604020202020204" pitchFamily="34" charset="0"/>
              <a:buChar char="•"/>
              <a:defRPr/>
            </a:pPr>
            <a:r>
              <a:rPr lang="en-US" b="1" kern="0" baseline="0"/>
              <a:t>Cloud required to support analytics and IoT management – </a:t>
            </a:r>
            <a:r>
              <a:rPr lang="en-US" kern="0" baseline="0"/>
              <a:t>Even if IT isn’t adopting cloud platforms and infrastructure for its own value propositions, many of the new IoT architectures require cloud services to collect and report on IoT scenarios, requiring Information Security to evaluate the trust and integrate the controls for these platforms.</a:t>
            </a:r>
            <a:r>
              <a:rPr lang="en-US" kern="0"/>
              <a:t> </a:t>
            </a:r>
            <a:endParaRPr lang="en-US" kern="0" baseline="0">
              <a:cs typeface="Calibri"/>
            </a:endParaRP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kern="0" baseline="0">
                <a:solidFill>
                  <a:schemeClr val="tx1">
                    <a:lumMod val="50000"/>
                  </a:schemeClr>
                </a:solidFill>
              </a:rPr>
              <a:t>CLICK 5</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This leads to a modern enterprise whose resources and risk are no longer defined by IP subnet addresses.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These changes bring new security challenges, but they also bring new opportunities for security to leverage the same massive storage and computing analytics capabilities to solve these new challenges as well as longstanding classic security challenges.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Note: </a:t>
            </a:r>
            <a:r>
              <a:rPr lang="en-US" kern="0" baseline="0">
                <a:solidFill>
                  <a:schemeClr val="tx1">
                    <a:lumMod val="50000"/>
                  </a:schemeClr>
                </a:solidFill>
              </a:rPr>
              <a:t>We have chosen to represent this as a “new perimeter” rather than “perimeter-less” because the core concepts of a security perimeter still apply well to identity control (separation of threats from resources using a consistent set of controls)</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We will talk in more depth about how we see this identity-based security perimeter later in the identity and access management module. </a:t>
            </a:r>
          </a:p>
          <a:p>
            <a:pPr marR="0" defTabSz="914400" eaLnBrk="1" fontAlgn="auto" latinLnBrk="0" hangingPunct="1">
              <a:lnSpc>
                <a:spcPct val="100000"/>
              </a:lnSpc>
              <a:spcBef>
                <a:spcPts val="0"/>
              </a:spcBef>
              <a:spcAft>
                <a:spcPts val="0"/>
              </a:spcAft>
              <a:buClrTx/>
              <a:buSzTx/>
              <a:tabLst/>
            </a:pPr>
            <a:endParaRPr lang="en-US" kern="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kern="0" baseline="0">
                <a:solidFill>
                  <a:schemeClr val="tx1">
                    <a:lumMod val="50000"/>
                  </a:schemeClr>
                </a:solidFill>
              </a:rPr>
              <a:t>Additional Commentary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Security organizations will need to manage different aspects of this shift including the people (culture) and processes (Training) and technology to be successful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baseline="0">
                <a:solidFill>
                  <a:schemeClr val="tx1">
                    <a:lumMod val="50000"/>
                  </a:schemeClr>
                </a:solidFill>
              </a:rPr>
              <a:t>Manufacturers of IoT devices will also face new challenges like ensuring and proving the security and safety assurances of their products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565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tabLst/>
            </a:pPr>
            <a:r>
              <a:rPr lang="en-US" b="1" kern="0">
                <a:solidFill>
                  <a:schemeClr val="tx1">
                    <a:lumMod val="50000"/>
                  </a:schemeClr>
                </a:solidFill>
              </a:rPr>
              <a:t>Key Takeaway</a:t>
            </a:r>
            <a:r>
              <a:rPr lang="en-US" kern="0">
                <a:solidFill>
                  <a:schemeClr val="tx1">
                    <a:lumMod val="50000"/>
                  </a:schemeClr>
                </a:solidFill>
              </a:rPr>
              <a:t>: Cybersecurity resilience requires achieving three complementary objectives</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Because cloud services split the operational responsibilities of workloads between the cloud provider and the customer tenant, it is critical to understand the shared responsibility model and what security tasks will be handled by the cloud provider and which ones will be handled by your organization. The workload responsibilities vary depending on whether the workload is hosted on Software as a Service (SaaS), Platform as a Service (PaaS), Infrastructure as a Service (IaaS), or in an On-Premises datacenter. </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b="1" kern="0" baseline="0">
                <a:solidFill>
                  <a:schemeClr val="tx1">
                    <a:lumMod val="50000"/>
                  </a:schemeClr>
                </a:solidFill>
              </a:rPr>
              <a:t>CLICK 1</a:t>
            </a:r>
          </a:p>
          <a:p>
            <a:pPr marR="0" defTabSz="914400" eaLnBrk="1" fontAlgn="auto" latinLnBrk="0" hangingPunct="1">
              <a:lnSpc>
                <a:spcPct val="100000"/>
              </a:lnSpc>
              <a:spcBef>
                <a:spcPts val="0"/>
              </a:spcBef>
              <a:spcAft>
                <a:spcPts val="0"/>
              </a:spcAft>
              <a:buClrTx/>
              <a:buSzTx/>
              <a:tabLst/>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tabLst/>
            </a:pPr>
            <a:r>
              <a:rPr lang="en-US" kern="0" baseline="0">
                <a:solidFill>
                  <a:schemeClr val="tx1">
                    <a:lumMod val="50000"/>
                  </a:schemeClr>
                </a:solidFill>
              </a:rPr>
              <a:t>Building a resilient security posture in the cloud requires these three approaches</a:t>
            </a:r>
          </a:p>
          <a:p>
            <a:pPr marL="228600" marR="0" indent="-228600" defTabSz="914400" eaLnBrk="1" fontAlgn="auto" latinLnBrk="0" hangingPunct="1">
              <a:lnSpc>
                <a:spcPct val="100000"/>
              </a:lnSpc>
              <a:spcBef>
                <a:spcPts val="0"/>
              </a:spcBef>
              <a:spcAft>
                <a:spcPts val="0"/>
              </a:spcAft>
              <a:buClrTx/>
              <a:buSzTx/>
              <a:buAutoNum type="arabicPeriod"/>
              <a:tabLst/>
            </a:pPr>
            <a:r>
              <a:rPr lang="en-US" b="1" kern="0" baseline="0">
                <a:solidFill>
                  <a:schemeClr val="tx1">
                    <a:lumMod val="50000"/>
                  </a:schemeClr>
                </a:solidFill>
              </a:rPr>
              <a:t>Trust but verify - </a:t>
            </a:r>
            <a:r>
              <a:rPr lang="en-US" kern="0" baseline="0">
                <a:solidFill>
                  <a:schemeClr val="tx1">
                    <a:lumMod val="50000"/>
                  </a:schemeClr>
                </a:solidFill>
              </a:rPr>
              <a:t>For responsibilities performed by the cloud provider, organizations should take a “Trust but Verify” approach and evaluate cloud providers to ensure they are performing their security responsibilities well</a:t>
            </a:r>
          </a:p>
          <a:p>
            <a:pPr marL="228600" marR="0" indent="-228600" defTabSz="914400" eaLnBrk="1" fontAlgn="auto" latinLnBrk="0" hangingPunct="1">
              <a:lnSpc>
                <a:spcPct val="100000"/>
              </a:lnSpc>
              <a:spcBef>
                <a:spcPts val="0"/>
              </a:spcBef>
              <a:spcAft>
                <a:spcPts val="0"/>
              </a:spcAft>
              <a:buClrTx/>
              <a:buSzTx/>
              <a:buAutoNum type="arabicPeriod"/>
              <a:tabLst/>
            </a:pPr>
            <a:r>
              <a:rPr lang="en-US" b="1" kern="0" baseline="0">
                <a:solidFill>
                  <a:schemeClr val="tx1">
                    <a:lumMod val="50000"/>
                  </a:schemeClr>
                </a:solidFill>
              </a:rPr>
              <a:t>Infrastructure -</a:t>
            </a:r>
            <a:r>
              <a:rPr lang="en-US" kern="0" baseline="0">
                <a:solidFill>
                  <a:schemeClr val="tx1">
                    <a:lumMod val="50000"/>
                  </a:schemeClr>
                </a:solidFill>
              </a:rPr>
              <a:t> For workloads that require managing OS and infrastructure components (PaaS, IaaS, and On-Premises), organizations should take advantage of cloud to modernize their infrastructure and network security strategy as well as integrating security into DevOps process</a:t>
            </a:r>
          </a:p>
          <a:p>
            <a:pPr marL="228600" marR="0" indent="-228600" defTabSz="914400" eaLnBrk="1" fontAlgn="auto" latinLnBrk="0" hangingPunct="1">
              <a:lnSpc>
                <a:spcPct val="100000"/>
              </a:lnSpc>
              <a:spcBef>
                <a:spcPts val="0"/>
              </a:spcBef>
              <a:spcAft>
                <a:spcPts val="0"/>
              </a:spcAft>
              <a:buClrTx/>
              <a:buSzTx/>
              <a:buAutoNum type="arabicPeriod"/>
              <a:tabLst/>
            </a:pPr>
            <a:r>
              <a:rPr lang="en-US" b="1" kern="0" baseline="0">
                <a:solidFill>
                  <a:schemeClr val="tx1">
                    <a:lumMod val="50000"/>
                  </a:schemeClr>
                </a:solidFill>
              </a:rPr>
              <a:t>Modern Perimeter -</a:t>
            </a:r>
            <a:r>
              <a:rPr lang="en-US" kern="0" baseline="0">
                <a:solidFill>
                  <a:schemeClr val="tx1">
                    <a:lumMod val="50000"/>
                  </a:schemeClr>
                </a:solidFill>
              </a:rPr>
              <a:t> For data across all workloads, organizations should establish a modern perimeter of consistent, centrally managed identity controls to protect their data, devices, and accounts. </a:t>
            </a:r>
          </a:p>
          <a:p>
            <a:pPr marL="228600" marR="0" indent="-228600" defTabSz="914400" eaLnBrk="1" fontAlgn="auto" latinLnBrk="0" hangingPunct="1">
              <a:lnSpc>
                <a:spcPct val="100000"/>
              </a:lnSpc>
              <a:spcBef>
                <a:spcPts val="0"/>
              </a:spcBef>
              <a:spcAft>
                <a:spcPts val="0"/>
              </a:spcAft>
              <a:buClrTx/>
              <a:buSzTx/>
              <a:buAutoNum type="arabicPeriod"/>
              <a:tabLst/>
            </a:pPr>
            <a:endParaRPr lang="en-US" kern="0" baseline="0">
              <a:solidFill>
                <a:schemeClr val="tx1">
                  <a:lumMod val="50000"/>
                </a:schemeClr>
              </a:solidFill>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918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We are in a transition period where we will be managing two styles of security perimeters to protect both legacy workloads and modern scenarios</a:t>
            </a:r>
          </a:p>
          <a:p>
            <a:endParaRPr lang="en-US"/>
          </a:p>
          <a:p>
            <a:r>
              <a:rPr lang="en-US"/>
              <a:t>The forces that are driving the adoption of the identity perimeter are </a:t>
            </a:r>
          </a:p>
          <a:p>
            <a:pPr marL="171450" indent="-171450">
              <a:buFont typeface="Arial" panose="020B0604020202020204" pitchFamily="34" charset="0"/>
              <a:buChar char="•"/>
            </a:pPr>
            <a:r>
              <a:rPr lang="en-US"/>
              <a:t>The prevalence of attackers using identity tactics (which bypass classic network perimeters)</a:t>
            </a:r>
          </a:p>
          <a:p>
            <a:pPr marL="171450" indent="-171450">
              <a:buFont typeface="Arial" panose="020B0604020202020204" pitchFamily="34" charset="0"/>
              <a:buChar char="•"/>
            </a:pPr>
            <a:r>
              <a:rPr lang="en-US"/>
              <a:t>The need to protect assets where network controls are not available such as cloud services/applications, mobile devices, and Internet of Things (IoT) devices</a:t>
            </a:r>
          </a:p>
          <a:p>
            <a:endParaRPr lang="en-US"/>
          </a:p>
          <a:p>
            <a:r>
              <a:rPr lang="en-US" b="1"/>
              <a:t>CLICK 1</a:t>
            </a:r>
          </a:p>
          <a:p>
            <a:endParaRPr lang="en-US" b="1"/>
          </a:p>
          <a:p>
            <a:r>
              <a:rPr lang="en-US" b="0"/>
              <a:t>An organization will reach a full “zero trust” state once they have migrated all legacy workloads to modern platforms where authorization decisions are based on integrated signals from identity (authentication), devices (configuration, integrity, etc.), the application (data/system sensitivity, and others. This will take some time to achieve for most enterprises. </a:t>
            </a:r>
          </a:p>
        </p:txBody>
      </p:sp>
      <p:sp>
        <p:nvSpPr>
          <p:cNvPr id="4" name="Slide Number Placeholder 3"/>
          <p:cNvSpPr>
            <a:spLocks noGrp="1"/>
          </p:cNvSpPr>
          <p:nvPr>
            <p:ph type="sldNum" sz="quarter" idx="5"/>
          </p:nvPr>
        </p:nvSpPr>
        <p:spPr/>
        <p:txBody>
          <a:bodyPr/>
          <a:lstStyle/>
          <a:p>
            <a:fld id="{A724FE22-94F8-4D93-820B-89FCE526CE4F}" type="slidenum">
              <a:rPr lang="en-US" smtClean="0"/>
              <a:t>9</a:t>
            </a:fld>
            <a:endParaRPr lang="en-US"/>
          </a:p>
        </p:txBody>
      </p:sp>
    </p:spTree>
    <p:extLst>
      <p:ext uri="{BB962C8B-B14F-4D97-AF65-F5344CB8AC3E}">
        <p14:creationId xmlns:p14="http://schemas.microsoft.com/office/powerpoint/2010/main" val="1472738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hyperlink" Target="mailto:cyberhygiene@nist.gov" TargetMode="External"/><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g"/><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g"/><Relationship Id="rId1" Type="http://schemas.openxmlformats.org/officeDocument/2006/relationships/slideMaster" Target="../slideMasters/slideMaster16.xml"/><Relationship Id="rId4" Type="http://schemas.openxmlformats.org/officeDocument/2006/relationships/image" Target="../media/image31.jpg"/></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g"/><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5.jpg"/><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0.emf"/><Relationship Id="rId4" Type="http://schemas.openxmlformats.org/officeDocument/2006/relationships/oleObject" Target="../embeddings/oleObject16.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15.bin"/><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00195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6806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755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5112B627-ABFC-423C-92FD-5CB76CDDBDA0}"/>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895290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0DF95937-C832-40B9-AF53-10F3ABEB8B95}"/>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527989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84906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spTree>
    <p:extLst>
      <p:ext uri="{BB962C8B-B14F-4D97-AF65-F5344CB8AC3E}">
        <p14:creationId xmlns:p14="http://schemas.microsoft.com/office/powerpoint/2010/main" val="159889103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63135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5771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5667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12081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1873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9546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00409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406713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21427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46467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60020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760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07820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375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135430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2886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57863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01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697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84442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21235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idden-Data">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TextBox 4"/>
          <p:cNvSpPr txBox="1"/>
          <p:nvPr userDrawn="1"/>
        </p:nvSpPr>
        <p:spPr>
          <a:xfrm>
            <a:off x="264027" y="6495393"/>
            <a:ext cx="1011758"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Segoe UI" pitchFamily="34" charset="0"/>
              </a:rPr>
              <a:t>Hidden Slide</a:t>
            </a:r>
          </a:p>
        </p:txBody>
      </p:sp>
      <p:sp>
        <p:nvSpPr>
          <p:cNvPr id="35" name="Rectangle 34"/>
          <p:cNvSpPr>
            <a:spLocks noChangeArrowheads="1"/>
          </p:cNvSpPr>
          <p:nvPr userDrawn="1"/>
        </p:nvSpPr>
        <p:spPr bwMode="white">
          <a:xfrm>
            <a:off x="264027" y="1315996"/>
            <a:ext cx="2688180" cy="3408636"/>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29319" tIns="64651" rIns="129319" bIns="64651" anchor="ctr"/>
          <a:lstStyle/>
          <a:p>
            <a:pPr marL="0" marR="0" lvl="0" indent="0" algn="ctr" defTabSz="1293278"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Arial" pitchFamily="34" charset="0"/>
            </a:endParaRPr>
          </a:p>
        </p:txBody>
      </p:sp>
      <p:sp>
        <p:nvSpPr>
          <p:cNvPr id="38" name="Rectangle 19"/>
          <p:cNvSpPr>
            <a:spLocks noChangeArrowheads="1"/>
          </p:cNvSpPr>
          <p:nvPr userDrawn="1"/>
        </p:nvSpPr>
        <p:spPr bwMode="white">
          <a:xfrm>
            <a:off x="266255" y="2255422"/>
            <a:ext cx="268759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Speaker:</a:t>
            </a:r>
          </a:p>
        </p:txBody>
      </p:sp>
      <p:sp>
        <p:nvSpPr>
          <p:cNvPr id="40" name="Rectangle 19"/>
          <p:cNvSpPr>
            <a:spLocks noChangeArrowheads="1"/>
          </p:cNvSpPr>
          <p:nvPr userDrawn="1"/>
        </p:nvSpPr>
        <p:spPr bwMode="white">
          <a:xfrm>
            <a:off x="266255" y="2789438"/>
            <a:ext cx="269614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Audience:</a:t>
            </a:r>
          </a:p>
        </p:txBody>
      </p:sp>
      <p:sp>
        <p:nvSpPr>
          <p:cNvPr id="42" name="Rectangle 24"/>
          <p:cNvSpPr>
            <a:spLocks noChangeArrowheads="1"/>
          </p:cNvSpPr>
          <p:nvPr userDrawn="1"/>
        </p:nvSpPr>
        <p:spPr bwMode="white">
          <a:xfrm>
            <a:off x="273355" y="3813883"/>
            <a:ext cx="270661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Content Level:</a:t>
            </a:r>
          </a:p>
        </p:txBody>
      </p:sp>
      <p:sp>
        <p:nvSpPr>
          <p:cNvPr id="43" name="Rectangle 13"/>
          <p:cNvSpPr>
            <a:spLocks noChangeArrowheads="1"/>
          </p:cNvSpPr>
          <p:nvPr userDrawn="1"/>
        </p:nvSpPr>
        <p:spPr bwMode="white">
          <a:xfrm>
            <a:off x="2986210" y="3832773"/>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45" tIns="53621" rIns="107245" bIns="53621"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Segoe UI" pitchFamily="34" charset="0"/>
              </a:rPr>
              <a:t>Level               for external &amp; internal use</a:t>
            </a:r>
            <a:endParaRPr kumimoji="0" lang="en-US" altLang="ja-JP" sz="1800" b="0" i="0" u="none" strike="noStrike" kern="0" cap="none" spc="0" normalizeH="0" baseline="0" noProof="0">
              <a:ln>
                <a:noFill/>
              </a:ln>
              <a:solidFill>
                <a:srgbClr val="FFFFFF"/>
              </a:solidFill>
              <a:effectLst/>
              <a:uLnTx/>
              <a:uFillTx/>
              <a:cs typeface="Segoe UI" pitchFamily="34" charset="0"/>
            </a:endParaRPr>
          </a:p>
        </p:txBody>
      </p:sp>
      <p:sp>
        <p:nvSpPr>
          <p:cNvPr id="47" name="Rectangle 27"/>
          <p:cNvSpPr>
            <a:spLocks noChangeArrowheads="1"/>
          </p:cNvSpPr>
          <p:nvPr userDrawn="1"/>
        </p:nvSpPr>
        <p:spPr bwMode="white">
          <a:xfrm>
            <a:off x="274329" y="4320653"/>
            <a:ext cx="270238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Desired Outcomes:</a:t>
            </a:r>
          </a:p>
        </p:txBody>
      </p:sp>
      <p:sp>
        <p:nvSpPr>
          <p:cNvPr id="48" name="Rectangle 13"/>
          <p:cNvSpPr>
            <a:spLocks noChangeArrowheads="1"/>
          </p:cNvSpPr>
          <p:nvPr userDrawn="1"/>
        </p:nvSpPr>
        <p:spPr bwMode="white">
          <a:xfrm>
            <a:off x="2986210" y="4314839"/>
            <a:ext cx="8917919" cy="3402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111" tIns="45054" rIns="90111" bIns="45054"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endParaRPr kumimoji="0" lang="en-US" sz="1800" b="0" i="0" u="none" strike="noStrike" kern="0" cap="none" spc="0" normalizeH="0" baseline="0" noProof="0">
              <a:ln>
                <a:noFill/>
              </a:ln>
              <a:solidFill>
                <a:srgbClr val="FFFFFF"/>
              </a:solidFill>
              <a:effectLst/>
              <a:uLnTx/>
              <a:uFillTx/>
              <a:cs typeface="Segoe UI" pitchFamily="34" charset="0"/>
            </a:endParaRPr>
          </a:p>
        </p:txBody>
      </p:sp>
      <p:sp>
        <p:nvSpPr>
          <p:cNvPr id="50" name="Line 3"/>
          <p:cNvSpPr>
            <a:spLocks noChangeShapeType="1"/>
          </p:cNvSpPr>
          <p:nvPr userDrawn="1"/>
        </p:nvSpPr>
        <p:spPr bwMode="white">
          <a:xfrm>
            <a:off x="308291" y="170976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1" name="Rectangle 24"/>
          <p:cNvSpPr>
            <a:spLocks noChangeArrowheads="1"/>
          </p:cNvSpPr>
          <p:nvPr userDrawn="1"/>
        </p:nvSpPr>
        <p:spPr bwMode="white">
          <a:xfrm>
            <a:off x="266254" y="3331059"/>
            <a:ext cx="271371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Delivery Time:</a:t>
            </a:r>
          </a:p>
        </p:txBody>
      </p:sp>
      <p:sp>
        <p:nvSpPr>
          <p:cNvPr id="53" name="Rectangle 20"/>
          <p:cNvSpPr>
            <a:spLocks noChangeArrowheads="1"/>
          </p:cNvSpPr>
          <p:nvPr userDrawn="1"/>
        </p:nvSpPr>
        <p:spPr bwMode="white">
          <a:xfrm>
            <a:off x="273355" y="1327769"/>
            <a:ext cx="272279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Title:</a:t>
            </a:r>
          </a:p>
        </p:txBody>
      </p:sp>
      <p:sp>
        <p:nvSpPr>
          <p:cNvPr id="54" name="Rectangle 23"/>
          <p:cNvSpPr>
            <a:spLocks noChangeArrowheads="1"/>
          </p:cNvSpPr>
          <p:nvPr userDrawn="1"/>
        </p:nvSpPr>
        <p:spPr bwMode="white">
          <a:xfrm>
            <a:off x="273355" y="1753988"/>
            <a:ext cx="271285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Version:</a:t>
            </a:r>
          </a:p>
        </p:txBody>
      </p:sp>
      <p:sp>
        <p:nvSpPr>
          <p:cNvPr id="55" name="Rectangle 13"/>
          <p:cNvSpPr>
            <a:spLocks noChangeArrowheads="1"/>
          </p:cNvSpPr>
          <p:nvPr userDrawn="1"/>
        </p:nvSpPr>
        <p:spPr bwMode="white">
          <a:xfrm>
            <a:off x="2993312" y="1769604"/>
            <a:ext cx="892883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45" tIns="53621" rIns="107245" bIns="53621"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Segoe UI" pitchFamily="34" charset="0"/>
              </a:rPr>
              <a:t>Last updated </a:t>
            </a:r>
            <a:endParaRPr kumimoji="0" lang="en-US" altLang="ja-JP" sz="1800" b="0" i="0" u="none" strike="noStrike" kern="0" cap="none" spc="0" normalizeH="0" baseline="0" noProof="0">
              <a:ln>
                <a:noFill/>
              </a:ln>
              <a:solidFill>
                <a:srgbClr val="FFFFFF"/>
              </a:solidFill>
              <a:effectLst/>
              <a:uLnTx/>
              <a:uFillTx/>
              <a:cs typeface="Segoe UI" pitchFamily="34" charset="0"/>
            </a:endParaRPr>
          </a:p>
        </p:txBody>
      </p:sp>
      <p:sp>
        <p:nvSpPr>
          <p:cNvPr id="56" name="Line 3"/>
          <p:cNvSpPr>
            <a:spLocks noChangeShapeType="1"/>
          </p:cNvSpPr>
          <p:nvPr userDrawn="1"/>
        </p:nvSpPr>
        <p:spPr bwMode="white">
          <a:xfrm>
            <a:off x="308291" y="21499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7" name="Line 3"/>
          <p:cNvSpPr>
            <a:spLocks noChangeShapeType="1"/>
          </p:cNvSpPr>
          <p:nvPr userDrawn="1"/>
        </p:nvSpPr>
        <p:spPr bwMode="white">
          <a:xfrm>
            <a:off x="308291" y="266203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8" name="Line 3"/>
          <p:cNvSpPr>
            <a:spLocks noChangeShapeType="1"/>
          </p:cNvSpPr>
          <p:nvPr userDrawn="1"/>
        </p:nvSpPr>
        <p:spPr bwMode="white">
          <a:xfrm>
            <a:off x="326309" y="32804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9" name="Line 3"/>
          <p:cNvSpPr>
            <a:spLocks noChangeShapeType="1"/>
          </p:cNvSpPr>
          <p:nvPr userDrawn="1"/>
        </p:nvSpPr>
        <p:spPr bwMode="white">
          <a:xfrm>
            <a:off x="341430" y="3780414"/>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60" name="Line 3"/>
          <p:cNvSpPr>
            <a:spLocks noChangeShapeType="1"/>
          </p:cNvSpPr>
          <p:nvPr userDrawn="1"/>
        </p:nvSpPr>
        <p:spPr bwMode="white">
          <a:xfrm>
            <a:off x="341430" y="422642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61" name="Line 3"/>
          <p:cNvSpPr>
            <a:spLocks noChangeShapeType="1"/>
          </p:cNvSpPr>
          <p:nvPr userDrawn="1"/>
        </p:nvSpPr>
        <p:spPr bwMode="white">
          <a:xfrm>
            <a:off x="341430" y="4724631"/>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72" name="Text Placeholder 6"/>
          <p:cNvSpPr>
            <a:spLocks noGrp="1"/>
          </p:cNvSpPr>
          <p:nvPr>
            <p:ph type="body" sz="quarter" idx="11" hasCustomPrompt="1"/>
          </p:nvPr>
        </p:nvSpPr>
        <p:spPr>
          <a:xfrm>
            <a:off x="3071991" y="1315996"/>
            <a:ext cx="8832138"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[Deck title]</a:t>
            </a:r>
            <a:endParaRPr lang="en-US"/>
          </a:p>
        </p:txBody>
      </p:sp>
      <p:sp>
        <p:nvSpPr>
          <p:cNvPr id="73" name="Text Placeholder 6"/>
          <p:cNvSpPr>
            <a:spLocks noGrp="1"/>
          </p:cNvSpPr>
          <p:nvPr>
            <p:ph type="body" sz="quarter" idx="18" hasCustomPrompt="1"/>
          </p:nvPr>
        </p:nvSpPr>
        <p:spPr>
          <a:xfrm>
            <a:off x="4467146" y="1771582"/>
            <a:ext cx="7436984"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[Date]</a:t>
            </a:r>
            <a:endParaRPr lang="en-US"/>
          </a:p>
        </p:txBody>
      </p:sp>
      <p:sp>
        <p:nvSpPr>
          <p:cNvPr id="52" name="Text Placeholder 6"/>
          <p:cNvSpPr>
            <a:spLocks noGrp="1"/>
          </p:cNvSpPr>
          <p:nvPr>
            <p:ph type="body" sz="quarter" idx="23" hasCustomPrompt="1"/>
          </p:nvPr>
        </p:nvSpPr>
        <p:spPr>
          <a:xfrm>
            <a:off x="3583761" y="3850332"/>
            <a:ext cx="740472" cy="342929"/>
          </a:xfrm>
        </p:spPr>
        <p:txBody>
          <a:bodyPr anchor="ctr">
            <a:noAutofit/>
          </a:bodyPr>
          <a:lstStyle>
            <a:lvl1pPr marL="0" indent="0" algn="ctr">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[LEVEL]</a:t>
            </a:r>
            <a:endParaRPr lang="en-US"/>
          </a:p>
        </p:txBody>
      </p:sp>
      <p:sp>
        <p:nvSpPr>
          <p:cNvPr id="66" name="Text Placeholder 6"/>
          <p:cNvSpPr>
            <a:spLocks noGrp="1"/>
          </p:cNvSpPr>
          <p:nvPr>
            <p:ph type="body" sz="quarter" idx="26"/>
          </p:nvPr>
        </p:nvSpPr>
        <p:spPr>
          <a:xfrm>
            <a:off x="3088705" y="2239297"/>
            <a:ext cx="8815425" cy="342929"/>
          </a:xfrm>
        </p:spPr>
        <p:txBody>
          <a:bodyPr anchor="ctr">
            <a:noAutofit/>
          </a:bodyPr>
          <a:lstStyle>
            <a:lvl1pPr marL="0" marR="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endParaRPr lang="en-US"/>
          </a:p>
        </p:txBody>
      </p:sp>
      <p:sp>
        <p:nvSpPr>
          <p:cNvPr id="67" name="Text Placeholder 6"/>
          <p:cNvSpPr>
            <a:spLocks noGrp="1"/>
          </p:cNvSpPr>
          <p:nvPr>
            <p:ph type="body" sz="quarter" idx="27" hasCustomPrompt="1"/>
          </p:nvPr>
        </p:nvSpPr>
        <p:spPr>
          <a:xfrm>
            <a:off x="3090009" y="2704579"/>
            <a:ext cx="8814120" cy="502534"/>
          </a:xfrm>
        </p:spPr>
        <p:txBody>
          <a:bodyPr anchor="ctr">
            <a:noAutofit/>
          </a:bodyPr>
          <a:lstStyle>
            <a:lvl1pPr marL="0" marR="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sz="1800">
                <a:solidFill>
                  <a:srgbClr val="FFFFFF"/>
                </a:solidFill>
                <a:cs typeface="Segoe UI" pitchFamily="34" charset="0"/>
              </a:rPr>
              <a:t>CISO and his direct reports</a:t>
            </a:r>
            <a:endParaRPr lang="en-US"/>
          </a:p>
        </p:txBody>
      </p:sp>
      <p:sp>
        <p:nvSpPr>
          <p:cNvPr id="6" name="Text Placeholder 5"/>
          <p:cNvSpPr>
            <a:spLocks noGrp="1"/>
          </p:cNvSpPr>
          <p:nvPr>
            <p:ph type="body" sz="quarter" idx="28" hasCustomPrompt="1"/>
          </p:nvPr>
        </p:nvSpPr>
        <p:spPr>
          <a:xfrm>
            <a:off x="3090080" y="4314826"/>
            <a:ext cx="8733524" cy="276999"/>
          </a:xfrm>
        </p:spPr>
        <p:txBody>
          <a:bodyPr/>
          <a:lstStyle>
            <a:lvl1pPr marL="27432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1800" b="0" kern="1200" cap="none" baseline="0" dirty="0">
                <a:solidFill>
                  <a:srgbClr val="FFFFFF"/>
                </a:solidFill>
                <a:latin typeface="+mn-lt"/>
                <a:ea typeface="+mj-ea"/>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itchFamily="34" charset="0"/>
                <a:ea typeface="Segoe UI" pitchFamily="34" charset="0"/>
                <a:cs typeface="Segoe UI" pitchFamily="34" charset="0"/>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a:t>[Desired outcome when presenting this deck]</a:t>
            </a:r>
          </a:p>
        </p:txBody>
      </p:sp>
      <p:sp>
        <p:nvSpPr>
          <p:cNvPr id="10" name="Text Placeholder 9"/>
          <p:cNvSpPr>
            <a:spLocks noGrp="1"/>
          </p:cNvSpPr>
          <p:nvPr>
            <p:ph type="body" sz="quarter" idx="30" hasCustomPrompt="1"/>
          </p:nvPr>
        </p:nvSpPr>
        <p:spPr>
          <a:xfrm>
            <a:off x="264027" y="345233"/>
            <a:ext cx="11225393" cy="553998"/>
          </a:xfrm>
        </p:spPr>
        <p:txBody>
          <a:bodyPr/>
          <a:lstStyle>
            <a:lvl1pPr marL="0" indent="0">
              <a:buNone/>
              <a:defRPr lang="en-US" sz="3600" b="0" kern="1200" cap="none" spc="-100" baseline="0" dirty="0">
                <a:ln w="3175">
                  <a:noFill/>
                </a:ln>
                <a:solidFill>
                  <a:schemeClr val="bg1"/>
                </a:solidFill>
                <a:effectLst/>
                <a:latin typeface="Segoe UI Light" pitchFamily="34" charset="0"/>
                <a:ea typeface="Verdana" pitchFamily="34" charset="0"/>
                <a:cs typeface="Verdana" pitchFamily="34" charset="0"/>
              </a:defRPr>
            </a:lvl1pPr>
          </a:lstStyle>
          <a:p>
            <a:pPr marL="0" lvl="0" indent="0" algn="l" defTabSz="914363" rtl="0" eaLnBrk="1" latinLnBrk="0" hangingPunct="1">
              <a:lnSpc>
                <a:spcPct val="100000"/>
              </a:lnSpc>
              <a:spcBef>
                <a:spcPts val="600"/>
              </a:spcBef>
              <a:buClr>
                <a:schemeClr val="accent1"/>
              </a:buClr>
              <a:buSzPct val="100000"/>
              <a:buFont typeface="Wingdings" panose="05000000000000000000" pitchFamily="2" charset="2"/>
              <a:buNone/>
            </a:pPr>
            <a:r>
              <a:rPr lang="en-US"/>
              <a:t>[Offering Name] – Deck Information</a:t>
            </a:r>
          </a:p>
        </p:txBody>
      </p:sp>
      <p:sp>
        <p:nvSpPr>
          <p:cNvPr id="12" name="Text Placeholder 11"/>
          <p:cNvSpPr>
            <a:spLocks noGrp="1"/>
          </p:cNvSpPr>
          <p:nvPr>
            <p:ph type="body" sz="quarter" idx="31" hasCustomPrompt="1"/>
          </p:nvPr>
        </p:nvSpPr>
        <p:spPr>
          <a:xfrm>
            <a:off x="3088705" y="3376596"/>
            <a:ext cx="1464056" cy="276999"/>
          </a:xfr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itchFamily="34" charset="0"/>
              </a:defRPr>
            </a:lvl2pPr>
            <a:lvl3pPr>
              <a:defRPr lang="en-US" sz="1800" kern="1200" dirty="0" smtClean="0">
                <a:solidFill>
                  <a:srgbClr val="FFFFFF"/>
                </a:solidFill>
                <a:latin typeface="+mn-lt"/>
                <a:ea typeface="+mn-ea"/>
                <a:cs typeface="Segoe UI" pitchFamily="34" charset="0"/>
              </a:defRPr>
            </a:lvl3pPr>
            <a:lvl4pPr>
              <a:defRPr lang="en-US" sz="1800" kern="1200" dirty="0" smtClean="0">
                <a:solidFill>
                  <a:srgbClr val="FFFFFF"/>
                </a:solidFill>
                <a:latin typeface="+mn-lt"/>
                <a:ea typeface="+mn-ea"/>
                <a:cs typeface="Segoe UI" pitchFamily="34" charset="0"/>
              </a:defRPr>
            </a:lvl4pPr>
            <a:lvl5pPr>
              <a:defRPr lang="en-US" sz="1800" kern="1200" dirty="0">
                <a:solidFill>
                  <a:srgbClr val="FFFFFF"/>
                </a:solidFill>
                <a:latin typeface="+mn-lt"/>
                <a:ea typeface="+mn-ea"/>
                <a:cs typeface="Segoe UI" pitchFamily="34" charset="0"/>
              </a:defRPr>
            </a:lvl5pPr>
          </a:lstStyle>
          <a:p>
            <a:pPr lvl="0"/>
            <a:r>
              <a:rPr lang="en-US"/>
              <a:t>[HOURS]</a:t>
            </a:r>
          </a:p>
        </p:txBody>
      </p:sp>
    </p:spTree>
    <p:extLst>
      <p:ext uri="{BB962C8B-B14F-4D97-AF65-F5344CB8AC3E}">
        <p14:creationId xmlns:p14="http://schemas.microsoft.com/office/powerpoint/2010/main" val="81910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055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16930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225"/>
            <a:fld id="{0A164282-434E-41D4-9582-783D542A7B68}" type="slidenum">
              <a:rPr lang="en-US" smtClean="0"/>
              <a:pPr defTabSz="914225"/>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2548968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Content: Paragraph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000967" cy="415498"/>
          </a:xfrm>
          <a:prstGeom prst="rect">
            <a:avLst/>
          </a:prstGeom>
        </p:spPr>
        <p:txBody>
          <a:bodyPr wrap="square" lIns="0" tIns="0" rIns="0" bIns="0" anchor="t" anchorCtr="0">
            <a:spAutoFit/>
          </a:bodyPr>
          <a:lstStyle>
            <a:lvl1pPr algn="l">
              <a:lnSpc>
                <a:spcPct val="100000"/>
              </a:lnSpc>
              <a:defRPr lang="en-US" sz="2700" b="1" i="0" kern="1200" cap="none" dirty="0" smtClean="0">
                <a:solidFill>
                  <a:schemeClr val="accent2"/>
                </a:solidFill>
                <a:latin typeface="Arial" charset="0"/>
                <a:ea typeface="Arial" charset="0"/>
                <a:cs typeface="Arial" charset="0"/>
              </a:defRPr>
            </a:lvl1pPr>
          </a:lstStyle>
          <a:p>
            <a:r>
              <a:rPr lang="en-US"/>
              <a:t>Click to edit master title style</a:t>
            </a:r>
          </a:p>
        </p:txBody>
      </p:sp>
      <p:sp>
        <p:nvSpPr>
          <p:cNvPr id="16" name="Freeform 5"/>
          <p:cNvSpPr>
            <a:spLocks noChangeAspect="1"/>
          </p:cNvSpPr>
          <p:nvPr/>
        </p:nvSpPr>
        <p:spPr bwMode="auto">
          <a:xfrm rot="16200000">
            <a:off x="199780" y="396734"/>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4F8CBD"/>
          </a:solidFill>
          <a:ln>
            <a:noFill/>
          </a:ln>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5" name="Text Placeholder 4"/>
          <p:cNvSpPr>
            <a:spLocks noGrp="1"/>
          </p:cNvSpPr>
          <p:nvPr>
            <p:ph type="body" sz="quarter" idx="10"/>
          </p:nvPr>
        </p:nvSpPr>
        <p:spPr>
          <a:xfrm>
            <a:off x="647700" y="1206500"/>
            <a:ext cx="10994951" cy="3416300"/>
          </a:xfrm>
        </p:spPr>
        <p:txBody>
          <a:bodyPr/>
          <a:lstStyle>
            <a:lvl2pPr marL="0" indent="0">
              <a:buNone/>
              <a:defRPr/>
            </a:lvl2pPr>
            <a:lvl3pPr marL="171450" indent="0">
              <a:buNone/>
              <a:defRPr/>
            </a:lvl3pPr>
            <a:lvl4pPr marL="342900" indent="0">
              <a:buNone/>
              <a:defRPr/>
            </a:lvl4pPr>
            <a:lvl5pPr marL="514350"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255283730"/>
      </p:ext>
    </p:extLst>
  </p:cSld>
  <p:clrMapOvr>
    <a:masterClrMapping/>
  </p:clrMapOvr>
  <p:hf hdr="0" ftr="0" dt="0"/>
  <p:extLst mod="1">
    <p:ext uri="{DCECCB84-F9BA-43D5-87BE-67443E8EF086}">
      <p15:sldGuideLst xmlns:p15="http://schemas.microsoft.com/office/powerpoint/2012/main">
        <p15:guide id="1" orient="horz" pos="384">
          <p15:clr>
            <a:srgbClr val="FBAE40"/>
          </p15:clr>
        </p15:guide>
        <p15:guide id="2" pos="408">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idx="10" hasCustomPrompt="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rgbClr val="58595B"/>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079409"/>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052469" y="1600201"/>
            <a:ext cx="5529931"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Tree>
    <p:extLst>
      <p:ext uri="{BB962C8B-B14F-4D97-AF65-F5344CB8AC3E}">
        <p14:creationId xmlns:p14="http://schemas.microsoft.com/office/powerpoint/2010/main" val="126264079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220935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a:cs typeface="Calibri"/>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
        <p:nvSpPr>
          <p:cNvPr id="2" name="Rectangle 1"/>
          <p:cNvSpPr/>
          <p:nvPr/>
        </p:nvSpPr>
        <p:spPr>
          <a:xfrm>
            <a:off x="8288083" y="3565010"/>
            <a:ext cx="3294316" cy="2629679"/>
          </a:xfrm>
          <a:prstGeom prst="rect">
            <a:avLst/>
          </a:prstGeom>
          <a:solidFill>
            <a:srgbClr val="2083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Content Placeholder 3"/>
          <p:cNvSpPr>
            <a:spLocks noGrp="1"/>
          </p:cNvSpPr>
          <p:nvPr>
            <p:ph sz="half" idx="11" hasCustomPrompt="1"/>
          </p:nvPr>
        </p:nvSpPr>
        <p:spPr>
          <a:xfrm>
            <a:off x="8416814" y="3702556"/>
            <a:ext cx="3059757" cy="1897965"/>
          </a:xfrm>
          <a:prstGeom prst="rect">
            <a:avLst/>
          </a:prstGeom>
        </p:spPr>
        <p:txBody>
          <a:bodyPr/>
          <a:lstStyle>
            <a:lvl1pPr marL="0" indent="0">
              <a:buNone/>
              <a:defRPr sz="1400" b="0" i="0" baseline="0">
                <a:solidFill>
                  <a:schemeClr val="bg1"/>
                </a:solidFill>
                <a:latin typeface="Calibri Light"/>
                <a:cs typeface="Calibri Light"/>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4996498"/>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a:cs typeface="Calibri"/>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
        <p:nvSpPr>
          <p:cNvPr id="13" name="Content Placeholder 3"/>
          <p:cNvSpPr>
            <a:spLocks noGrp="1"/>
          </p:cNvSpPr>
          <p:nvPr>
            <p:ph sz="half" idx="11" hasCustomPrompt="1"/>
          </p:nvPr>
        </p:nvSpPr>
        <p:spPr>
          <a:xfrm>
            <a:off x="8288085" y="3617000"/>
            <a:ext cx="3294316" cy="1983521"/>
          </a:xfrm>
          <a:prstGeom prst="rect">
            <a:avLst/>
          </a:prstGeom>
        </p:spPr>
        <p:txBody>
          <a:bodyPr/>
          <a:lstStyle>
            <a:lvl1pPr marL="0" indent="0">
              <a:buNone/>
              <a:defRPr sz="1400" b="0" i="0" baseline="0">
                <a:solidFill>
                  <a:srgbClr val="58595B"/>
                </a:solidFill>
                <a:latin typeface="Calibri Light"/>
                <a:cs typeface="Calibri Light"/>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621815"/>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7493-8AA8-F84A-BDA3-DF85169FBF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0B574F-FD8E-D348-B5A4-A42957F278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803FE9-F538-384F-B9EC-8F5637E726B5}"/>
              </a:ext>
            </a:extLst>
          </p:cNvPr>
          <p:cNvSpPr>
            <a:spLocks noGrp="1"/>
          </p:cNvSpPr>
          <p:nvPr>
            <p:ph type="dt" sz="half" idx="10"/>
          </p:nvPr>
        </p:nvSpPr>
        <p:spPr/>
        <p:txBody>
          <a:bodyPr/>
          <a:lstStyle/>
          <a:p>
            <a:fld id="{8570898A-5A71-DD46-90E0-57FFACAF7935}" type="datetime1">
              <a:rPr lang="en-US" smtClean="0"/>
              <a:t>2/26/2019</a:t>
            </a:fld>
            <a:endParaRPr lang="en-US"/>
          </a:p>
        </p:txBody>
      </p:sp>
      <p:sp>
        <p:nvSpPr>
          <p:cNvPr id="5" name="Footer Placeholder 4">
            <a:extLst>
              <a:ext uri="{FF2B5EF4-FFF2-40B4-BE49-F238E27FC236}">
                <a16:creationId xmlns:a16="http://schemas.microsoft.com/office/drawing/2014/main" id="{5F2432E7-745E-DA42-8A4F-57D6C2A2463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459383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A1FAF-93D0-3043-ACC1-401DCF763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1501E9-47A4-3D48-949D-D757E31A1D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C9817-7AF7-1B40-A9E4-C4C51C14DE17}"/>
              </a:ext>
            </a:extLst>
          </p:cNvPr>
          <p:cNvSpPr>
            <a:spLocks noGrp="1"/>
          </p:cNvSpPr>
          <p:nvPr>
            <p:ph type="dt" sz="half" idx="10"/>
          </p:nvPr>
        </p:nvSpPr>
        <p:spPr/>
        <p:txBody>
          <a:bodyPr/>
          <a:lstStyle/>
          <a:p>
            <a:fld id="{D6553929-976F-3844-AC91-6F1C089E8897}" type="datetime1">
              <a:rPr lang="en-US" smtClean="0"/>
              <a:t>2/26/2019</a:t>
            </a:fld>
            <a:endParaRPr lang="en-US"/>
          </a:p>
        </p:txBody>
      </p:sp>
      <p:sp>
        <p:nvSpPr>
          <p:cNvPr id="5" name="Footer Placeholder 4">
            <a:extLst>
              <a:ext uri="{FF2B5EF4-FFF2-40B4-BE49-F238E27FC236}">
                <a16:creationId xmlns:a16="http://schemas.microsoft.com/office/drawing/2014/main" id="{DDB03163-EFD7-F448-BEBB-E443BE3D1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1E93E-1CF8-A546-8B86-53321807709C}"/>
              </a:ext>
            </a:extLst>
          </p:cNvPr>
          <p:cNvSpPr>
            <a:spLocks noGrp="1"/>
          </p:cNvSpPr>
          <p:nvPr>
            <p:ph type="sldNum" sz="quarter" idx="12"/>
          </p:nvPr>
        </p:nvSpPr>
        <p:spPr/>
        <p:txBody>
          <a:bodyPr/>
          <a:lstStyle/>
          <a:p>
            <a:fld id="{683B17B3-AC5C-404D-89E1-0008D614D344}" type="slidenum">
              <a:rPr lang="en-US" smtClean="0"/>
              <a:t>‹#›</a:t>
            </a:fld>
            <a:endParaRPr lang="en-US"/>
          </a:p>
        </p:txBody>
      </p:sp>
      <p:sp>
        <p:nvSpPr>
          <p:cNvPr id="7" name="Rectangle 6">
            <a:extLst>
              <a:ext uri="{FF2B5EF4-FFF2-40B4-BE49-F238E27FC236}">
                <a16:creationId xmlns:a16="http://schemas.microsoft.com/office/drawing/2014/main" id="{E40AF491-F6B2-43FC-9C37-C85D0DFDC90C}"/>
              </a:ext>
            </a:extLst>
          </p:cNvPr>
          <p:cNvSpPr/>
          <p:nvPr userDrawn="1"/>
        </p:nvSpPr>
        <p:spPr>
          <a:xfrm>
            <a:off x="4381401" y="6388101"/>
            <a:ext cx="2375650" cy="369332"/>
          </a:xfrm>
          <a:prstGeom prst="rect">
            <a:avLst/>
          </a:prstGeom>
        </p:spPr>
        <p:txBody>
          <a:bodyPr wrap="none">
            <a:spAutoFit/>
          </a:bodyPr>
          <a:lstStyle/>
          <a:p>
            <a:r>
              <a:rPr lang="en-US" sz="18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cyberhygiene@nist.gov</a:t>
            </a:r>
            <a:endParaRPr lang="en-US"/>
          </a:p>
        </p:txBody>
      </p:sp>
    </p:spTree>
    <p:extLst>
      <p:ext uri="{BB962C8B-B14F-4D97-AF65-F5344CB8AC3E}">
        <p14:creationId xmlns:p14="http://schemas.microsoft.com/office/powerpoint/2010/main" val="4981112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ontent: Header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229474" cy="553998"/>
          </a:xfrm>
          <a:prstGeom prst="rect">
            <a:avLst/>
          </a:prstGeom>
        </p:spPr>
        <p:txBody>
          <a:bodyPr wrap="square" lIns="0" tIns="0" rIns="0" bIns="0" anchor="t" anchorCtr="0">
            <a:spAutoFit/>
          </a:bodyPr>
          <a:lstStyle>
            <a:lvl1pPr algn="l">
              <a:lnSpc>
                <a:spcPct val="100000"/>
              </a:lnSpc>
              <a:defRPr lang="en-US" sz="3600" b="1" i="0" kern="1200" cap="none" dirty="0" smtClean="0">
                <a:solidFill>
                  <a:schemeClr val="accent2"/>
                </a:solidFill>
                <a:latin typeface="Arial" charset="0"/>
                <a:ea typeface="Arial" charset="0"/>
                <a:cs typeface="Arial" charset="0"/>
              </a:defRPr>
            </a:lvl1pPr>
          </a:lstStyle>
          <a:p>
            <a:r>
              <a:rPr lang="en-US"/>
              <a:t>Click to edit master title style</a:t>
            </a:r>
          </a:p>
        </p:txBody>
      </p:sp>
      <p:sp>
        <p:nvSpPr>
          <p:cNvPr id="12" name="Slide Number Placeholder 6"/>
          <p:cNvSpPr txBox="1">
            <a:spLocks/>
          </p:cNvSpPr>
          <p:nvPr userDrawn="1"/>
        </p:nvSpPr>
        <p:spPr>
          <a:xfrm>
            <a:off x="9038582" y="6590704"/>
            <a:ext cx="284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FA5BD29F-5328-EF44-93D7-CAB07AE04075}" type="slidenum">
              <a:rPr lang="en-US" sz="1000" b="1" smtClean="0">
                <a:solidFill>
                  <a:srgbClr val="4F8CBD"/>
                </a:solidFill>
                <a:latin typeface="Arial" charset="0"/>
                <a:ea typeface="Arial" charset="0"/>
                <a:cs typeface="Arial" charset="0"/>
              </a:rPr>
              <a:pPr algn="r"/>
              <a:t>‹#›</a:t>
            </a:fld>
            <a:endParaRPr lang="en-US" sz="1000" b="1">
              <a:solidFill>
                <a:srgbClr val="4F8CBD"/>
              </a:solidFill>
              <a:latin typeface="Arial" charset="0"/>
              <a:ea typeface="Arial" charset="0"/>
              <a:cs typeface="Arial" charset="0"/>
            </a:endParaRPr>
          </a:p>
        </p:txBody>
      </p:sp>
      <p:sp>
        <p:nvSpPr>
          <p:cNvPr id="16" name="Freeform 5"/>
          <p:cNvSpPr>
            <a:spLocks noChangeAspect="1"/>
          </p:cNvSpPr>
          <p:nvPr userDrawn="1"/>
        </p:nvSpPr>
        <p:spPr bwMode="auto">
          <a:xfrm rot="16200000">
            <a:off x="199780" y="39673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4F8CBD"/>
          </a:solidFill>
          <a:ln>
            <a:noFill/>
          </a:ln>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820708447"/>
      </p:ext>
    </p:extLst>
  </p:cSld>
  <p:clrMapOvr>
    <a:masterClrMapping/>
  </p:clrMapOvr>
  <p:extLst mod="1">
    <p:ext uri="{DCECCB84-F9BA-43D5-87BE-67443E8EF086}">
      <p15:sldGuideLst xmlns:p15="http://schemas.microsoft.com/office/powerpoint/2012/main">
        <p15:guide id="1" orient="horz" pos="864">
          <p15:clr>
            <a:srgbClr val="FBAE40"/>
          </p15:clr>
        </p15:guide>
        <p15:guide id="2" pos="408">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Header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229474" cy="553998"/>
          </a:xfrm>
          <a:prstGeom prst="rect">
            <a:avLst/>
          </a:prstGeom>
        </p:spPr>
        <p:txBody>
          <a:bodyPr wrap="square" lIns="0" tIns="0" rIns="0" bIns="0" anchor="t" anchorCtr="0">
            <a:spAutoFit/>
          </a:bodyPr>
          <a:lstStyle>
            <a:lvl1pPr algn="l">
              <a:lnSpc>
                <a:spcPct val="100000"/>
              </a:lnSpc>
              <a:defRPr lang="en-US" sz="3600" b="1" i="0" kern="1200" cap="none" dirty="0" smtClean="0">
                <a:solidFill>
                  <a:schemeClr val="accent2"/>
                </a:solidFill>
                <a:latin typeface="Arial" charset="0"/>
                <a:ea typeface="Arial" charset="0"/>
                <a:cs typeface="Arial" charset="0"/>
              </a:defRPr>
            </a:lvl1pPr>
          </a:lstStyle>
          <a:p>
            <a:r>
              <a:rPr lang="en-US"/>
              <a:t>Click to edit master title style</a:t>
            </a:r>
          </a:p>
        </p:txBody>
      </p:sp>
      <p:sp>
        <p:nvSpPr>
          <p:cNvPr id="12" name="Slide Number Placeholder 6"/>
          <p:cNvSpPr txBox="1">
            <a:spLocks/>
          </p:cNvSpPr>
          <p:nvPr userDrawn="1"/>
        </p:nvSpPr>
        <p:spPr>
          <a:xfrm>
            <a:off x="9038582" y="6590704"/>
            <a:ext cx="284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FA5BD29F-5328-EF44-93D7-CAB07AE04075}" type="slidenum">
              <a:rPr lang="en-US" sz="1000" b="1" smtClean="0">
                <a:solidFill>
                  <a:srgbClr val="4F8CBD"/>
                </a:solidFill>
                <a:latin typeface="Arial" charset="0"/>
                <a:ea typeface="Arial" charset="0"/>
                <a:cs typeface="Arial" charset="0"/>
              </a:rPr>
              <a:pPr algn="r"/>
              <a:t>‹#›</a:t>
            </a:fld>
            <a:endParaRPr lang="en-US" sz="1000" b="1">
              <a:solidFill>
                <a:srgbClr val="4F8CBD"/>
              </a:solidFill>
              <a:latin typeface="Arial" charset="0"/>
              <a:ea typeface="Arial" charset="0"/>
              <a:cs typeface="Arial" charset="0"/>
            </a:endParaRPr>
          </a:p>
        </p:txBody>
      </p:sp>
    </p:spTree>
    <p:extLst>
      <p:ext uri="{BB962C8B-B14F-4D97-AF65-F5344CB8AC3E}">
        <p14:creationId xmlns:p14="http://schemas.microsoft.com/office/powerpoint/2010/main" val="3634400490"/>
      </p:ext>
    </p:extLst>
  </p:cSld>
  <p:clrMapOvr>
    <a:masterClrMapping/>
  </p:clrMapOvr>
  <p:extLst mod="1">
    <p:ext uri="{DCECCB84-F9BA-43D5-87BE-67443E8EF086}">
      <p15:sldGuideLst xmlns:p15="http://schemas.microsoft.com/office/powerpoint/2012/main">
        <p15:guide id="1" orient="horz" pos="864">
          <p15:clr>
            <a:srgbClr val="FBAE40"/>
          </p15:clr>
        </p15:guide>
        <p15:guide id="2" pos="408">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2240908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45196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5980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09156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320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94901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9684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5700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0790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75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8295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3860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1401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102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0120228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37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8052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07890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393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827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64304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57411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12622888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Microsoft, Windows, and other product names are or may be registered trademarks and/or trademarks in the U.S. and/or other countries.</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77037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96259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62257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56321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8584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546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734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3363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0354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410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0107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974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6470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8713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2619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82955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18966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85649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9766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5109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322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186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2006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6498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618629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47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222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122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2050"/>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8322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43566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1033092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555917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823182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91651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86729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31416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953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58120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57527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3119197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199873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7106574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7233364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339633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06332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82131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8581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6044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48206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3334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19358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9149218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079708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1">
                <a:gradFill>
                  <a:gsLst>
                    <a:gs pos="8333">
                      <a:schemeClr val="bg1"/>
                    </a:gs>
                    <a:gs pos="90000">
                      <a:schemeClr val="bg1"/>
                    </a:gs>
                  </a:gsLst>
                  <a:lin ang="5400000" scaled="0"/>
                </a:gradFill>
              </a:defRPr>
            </a:lvl2pPr>
            <a:lvl3pPr marL="224011" indent="0">
              <a:buNone/>
              <a:defRPr>
                <a:gradFill>
                  <a:gsLst>
                    <a:gs pos="8333">
                      <a:schemeClr val="bg1"/>
                    </a:gs>
                    <a:gs pos="90000">
                      <a:schemeClr val="bg1"/>
                    </a:gs>
                  </a:gsLst>
                  <a:lin ang="5400000" scaled="0"/>
                </a:gradFill>
              </a:defRPr>
            </a:lvl3pPr>
            <a:lvl4pPr marL="448021" indent="0">
              <a:buNone/>
              <a:defRPr>
                <a:gradFill>
                  <a:gsLst>
                    <a:gs pos="8333">
                      <a:schemeClr val="bg1"/>
                    </a:gs>
                    <a:gs pos="90000">
                      <a:schemeClr val="bg1"/>
                    </a:gs>
                  </a:gsLst>
                  <a:lin ang="5400000" scaled="0"/>
                </a:gradFill>
              </a:defRPr>
            </a:lvl4pPr>
            <a:lvl5pPr marL="672032" indent="0">
              <a:buNone/>
              <a:defRPr>
                <a:gradFill>
                  <a:gsLst>
                    <a:gs pos="8333">
                      <a:schemeClr val="bg1"/>
                    </a:gs>
                    <a:gs pos="9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37984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821278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551" y="3248178"/>
            <a:ext cx="7155138" cy="669927"/>
          </a:xfrm>
          <a:noFill/>
        </p:spPr>
        <p:txBody>
          <a:bodyPr lIns="182880" tIns="146304" rIns="182880" bIns="146304">
            <a:noAutofit/>
          </a:bodyPr>
          <a:lstStyle>
            <a:lvl1pPr marL="0" indent="0">
              <a:spcBef>
                <a:spcPts val="0"/>
              </a:spcBef>
              <a:buNone/>
              <a:defRPr sz="2745" b="1" i="1" spc="0" baseline="0">
                <a:solidFill>
                  <a:schemeClr val="tx1"/>
                </a:solidFill>
                <a:latin typeface="+mj-lt"/>
              </a:defRPr>
            </a:lvl1pPr>
          </a:lstStyle>
          <a:p>
            <a:pPr lvl="0"/>
            <a:r>
              <a:rPr lang="en-US"/>
              <a:t>Project Phase</a:t>
            </a:r>
          </a:p>
        </p:txBody>
      </p:sp>
      <p:sp>
        <p:nvSpPr>
          <p:cNvPr id="9" name="Title 1"/>
          <p:cNvSpPr>
            <a:spLocks noGrp="1"/>
          </p:cNvSpPr>
          <p:nvPr>
            <p:ph type="title" hasCustomPrompt="1"/>
          </p:nvPr>
        </p:nvSpPr>
        <p:spPr>
          <a:xfrm>
            <a:off x="269304" y="2329781"/>
            <a:ext cx="7171336" cy="1104475"/>
          </a:xfrm>
          <a:noFill/>
        </p:spPr>
        <p:txBody>
          <a:bodyPr lIns="146304" tIns="146304" rIns="45720" bIns="146304" anchor="t" anchorCtr="0">
            <a:noAutofit/>
          </a:bodyPr>
          <a:lstStyle>
            <a:lvl1pPr>
              <a:defRPr sz="5881" spc="-98" baseline="0">
                <a:solidFill>
                  <a:schemeClr val="accent1"/>
                </a:solidFill>
              </a:defRPr>
            </a:lvl1pPr>
          </a:lstStyle>
          <a:p>
            <a:r>
              <a:rPr lang="en-US"/>
              <a:t>Presentation title</a:t>
            </a:r>
          </a:p>
        </p:txBody>
      </p:sp>
      <p:sp>
        <p:nvSpPr>
          <p:cNvPr id="7" name="Text Placeholder 4"/>
          <p:cNvSpPr>
            <a:spLocks noGrp="1"/>
          </p:cNvSpPr>
          <p:nvPr>
            <p:ph type="body" sz="quarter" idx="13" hasCustomPrompt="1"/>
          </p:nvPr>
        </p:nvSpPr>
        <p:spPr>
          <a:xfrm>
            <a:off x="269551" y="4501540"/>
            <a:ext cx="7155138" cy="669927"/>
          </a:xfrm>
          <a:noFill/>
        </p:spPr>
        <p:txBody>
          <a:bodyPr lIns="182880" tIns="146304" rIns="182880" bIns="146304">
            <a:noAutofit/>
          </a:bodyPr>
          <a:lstStyle>
            <a:lvl1pPr marL="0" indent="0">
              <a:spcBef>
                <a:spcPts val="0"/>
              </a:spcBef>
              <a:buNone/>
              <a:defRPr sz="2745" spc="0" baseline="0">
                <a:solidFill>
                  <a:schemeClr val="bg1">
                    <a:lumMod val="50000"/>
                  </a:schemeClr>
                </a:solidFill>
                <a:latin typeface="+mn-lt"/>
              </a:defRPr>
            </a:lvl1pPr>
          </a:lstStyle>
          <a:p>
            <a:pPr lvl="0"/>
            <a:r>
              <a:rPr lang="en-US"/>
              <a:t>Date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44487" y="6040835"/>
            <a:ext cx="1613565" cy="346755"/>
          </a:xfrm>
          <a:prstGeom prst="rect">
            <a:avLst/>
          </a:prstGeom>
        </p:spPr>
      </p:pic>
    </p:spTree>
    <p:extLst>
      <p:ext uri="{BB962C8B-B14F-4D97-AF65-F5344CB8AC3E}">
        <p14:creationId xmlns:p14="http://schemas.microsoft.com/office/powerpoint/2010/main" val="2340061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2" pos="7546">
          <p15:clr>
            <a:srgbClr val="C35EA4"/>
          </p15:clr>
        </p15:guide>
        <p15:guide id="3" orient="horz" pos="302">
          <p15:clr>
            <a:srgbClr val="C35EA4"/>
          </p15:clr>
        </p15:guide>
        <p15:guide id="4" orient="horz" pos="4104">
          <p15:clr>
            <a:srgbClr val="C35EA4"/>
          </p15:clr>
        </p15:guide>
        <p15:guide id="5" pos="3917">
          <p15:clr>
            <a:srgbClr val="FBAE40"/>
          </p15:clr>
        </p15:guide>
        <p15:guide id="6" orient="horz" pos="2203">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7"/>
            <a:ext cx="11653523" cy="1796217"/>
          </a:xfrm>
          <a:noFill/>
        </p:spPr>
        <p:txBody>
          <a:bodyPr tIns="91440" bIns="91440" anchor="ctr" anchorCtr="0"/>
          <a:lstStyle>
            <a:lvl1pPr>
              <a:defRPr sz="588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6537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02761"/>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71451867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02761"/>
            <a:ext cx="11653523" cy="1880387"/>
          </a:xfrm>
        </p:spPr>
        <p:txBody>
          <a:bodyPr/>
          <a:lstStyle>
            <a:lvl1pPr marL="0" indent="0">
              <a:buNone/>
              <a:defRPr>
                <a:solidFill>
                  <a:schemeClr val="accent1"/>
                </a:soli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268581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0463583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2" y="1102760"/>
            <a:ext cx="11653523" cy="17475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9387251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02760"/>
            <a:ext cx="11653523" cy="2196879"/>
          </a:xfrm>
        </p:spPr>
        <p:txBody>
          <a:bodyPr>
            <a:spAutoFit/>
          </a:bodyPr>
          <a:lstStyle>
            <a:lvl1pPr marL="336080" indent="-336080">
              <a:buClr>
                <a:schemeClr val="accent1"/>
              </a:buClr>
              <a:defRPr lang="en-US" sz="3136" kern="1200" spc="0" baseline="0" dirty="0" smtClean="0">
                <a:solidFill>
                  <a:schemeClr val="accent1"/>
                </a:solidFill>
                <a:latin typeface="+mj-lt"/>
                <a:ea typeface="+mn-ea"/>
                <a:cs typeface="+mn-cs"/>
              </a:defRPr>
            </a:lvl1pPr>
          </a:lstStyle>
          <a:p>
            <a:pPr marL="281623" marR="0" lvl="0"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23" marR="0" lvl="1"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23" marR="0" lvl="2"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23" marR="0" lvl="3"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23" marR="0" lvl="4"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58842415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02759"/>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49636851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02759"/>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81099283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02760"/>
            <a:ext cx="5378548" cy="1822685"/>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961"/>
            </a:lvl2pPr>
            <a:lvl3pPr marL="685671" indent="-165070">
              <a:tabLst/>
              <a:defRPr sz="1961"/>
            </a:lvl3pPr>
            <a:lvl4pPr marL="863437" indent="-177767">
              <a:defRPr sz="1765"/>
            </a:lvl4pPr>
            <a:lvl5pPr marL="1028506" indent="-165070">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60"/>
            <a:ext cx="5378548" cy="1822685"/>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961"/>
            </a:lvl2pPr>
            <a:lvl3pPr marL="685671" indent="-165070">
              <a:tabLst/>
              <a:defRPr sz="1961"/>
            </a:lvl3pPr>
            <a:lvl4pPr marL="863437" indent="-177767">
              <a:defRPr sz="1765"/>
            </a:lvl4pPr>
            <a:lvl5pPr marL="1028506" indent="-165070">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64958980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02759"/>
            <a:ext cx="5378548" cy="2240613"/>
          </a:xfrm>
        </p:spPr>
        <p:txBody>
          <a:bodyPr wrap="square">
            <a:spAutoFit/>
          </a:bodyPr>
          <a:lstStyle>
            <a:lvl1pPr marL="281623" indent="-281623">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602" indent="-228557">
              <a:defRPr sz="1961"/>
            </a:lvl2pPr>
            <a:lvl3pPr marL="685671" indent="-165070">
              <a:tabLst/>
              <a:defRPr sz="1961"/>
            </a:lvl3pPr>
            <a:lvl4pPr marL="863437" indent="-177767">
              <a:defRPr sz="1765"/>
            </a:lvl4pPr>
            <a:lvl5pPr marL="1028506" indent="-165070">
              <a:tabLst/>
              <a:defRPr sz="1765"/>
            </a:lvl5pPr>
          </a:lstStyle>
          <a:p>
            <a:pPr marL="281623" marR="0" lvl="0"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23" marR="0" lvl="1"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23" marR="0" lvl="2"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23" marR="0" lvl="3"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23" marR="0" lvl="4"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5" name="Text Placeholder 3"/>
          <p:cNvSpPr>
            <a:spLocks noGrp="1"/>
          </p:cNvSpPr>
          <p:nvPr>
            <p:ph type="body" sz="quarter" idx="11"/>
          </p:nvPr>
        </p:nvSpPr>
        <p:spPr>
          <a:xfrm>
            <a:off x="6544216" y="1102759"/>
            <a:ext cx="5378548" cy="2240613"/>
          </a:xfrm>
        </p:spPr>
        <p:txBody>
          <a:bodyPr wrap="square">
            <a:spAutoFit/>
          </a:bodyPr>
          <a:lstStyle>
            <a:lvl1pPr marL="281623" indent="-281623">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602" indent="-228557">
              <a:defRPr sz="1961"/>
            </a:lvl2pPr>
            <a:lvl3pPr marL="685671" indent="-165070">
              <a:tabLst/>
              <a:defRPr sz="1961"/>
            </a:lvl3pPr>
            <a:lvl4pPr marL="863437" indent="-177767">
              <a:defRPr sz="1765"/>
            </a:lvl4pPr>
            <a:lvl5pPr marL="1028506" indent="-165070">
              <a:tabLst/>
              <a:defRPr sz="1765"/>
            </a:lvl5pPr>
          </a:lstStyle>
          <a:p>
            <a:pPr marL="281623" marR="0" lvl="0"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23" marR="0" lvl="1"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23" marR="0" lvl="2"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23" marR="0" lvl="3"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23" marR="0" lvl="4" indent="-281623" algn="l" defTabSz="914192"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53424194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0789355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02117025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03583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7"/>
            <a:ext cx="12192000" cy="53083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02761"/>
            <a:ext cx="11653522" cy="176112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5766910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Microsoft, Windows, and other product names are or may be registered trademarks and/or trademarks in the U.S. and/or other countries.</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71376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976907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28745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937180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8086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37053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2178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27980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50756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582092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41457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7089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2303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1358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2516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90077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284626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607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60" indent="0" algn="ctr">
              <a:buNone/>
              <a:defRPr sz="2000"/>
            </a:lvl2pPr>
            <a:lvl3pPr marL="914319" indent="0" algn="ctr">
              <a:buNone/>
              <a:defRPr sz="1800"/>
            </a:lvl3pPr>
            <a:lvl4pPr marL="1371478" indent="0" algn="ctr">
              <a:buNone/>
              <a:defRPr sz="1600"/>
            </a:lvl4pPr>
            <a:lvl5pPr marL="1828638" indent="0" algn="ctr">
              <a:buNone/>
              <a:defRPr sz="1600"/>
            </a:lvl5pPr>
            <a:lvl6pPr marL="2285797" indent="0" algn="ctr">
              <a:buNone/>
              <a:defRPr sz="1600"/>
            </a:lvl6pPr>
            <a:lvl7pPr marL="2742957" indent="0" algn="ctr">
              <a:buNone/>
              <a:defRPr sz="1600"/>
            </a:lvl7pPr>
            <a:lvl8pPr marL="3200116" indent="0" algn="ctr">
              <a:buNone/>
              <a:defRPr sz="1600"/>
            </a:lvl8pPr>
            <a:lvl9pPr marL="365727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2"/>
            <a:ext cx="2743200" cy="365125"/>
          </a:xfrm>
          <a:prstGeom prst="rect">
            <a:avLst/>
          </a:prstGeom>
        </p:spPr>
        <p:txBody>
          <a:bodyPr/>
          <a:lstStyle/>
          <a:p>
            <a:fld id="{487978AE-FBE2-4B92-A01C-109B613B4086}" type="datetimeFigureOut">
              <a:rPr lang="en-US" smtClean="0"/>
              <a:t>2/26/2019</a:t>
            </a:fld>
            <a:endParaRPr lang="en-US"/>
          </a:p>
        </p:txBody>
      </p:sp>
      <p:sp>
        <p:nvSpPr>
          <p:cNvPr id="5" name="Footer Placeholder 4"/>
          <p:cNvSpPr>
            <a:spLocks noGrp="1"/>
          </p:cNvSpPr>
          <p:nvPr>
            <p:ph type="ftr" sz="quarter" idx="11"/>
          </p:nvPr>
        </p:nvSpPr>
        <p:spPr>
          <a:xfrm>
            <a:off x="4038600" y="6356352"/>
            <a:ext cx="4114801"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1" y="6356352"/>
            <a:ext cx="2743200" cy="365125"/>
          </a:xfrm>
          <a:prstGeom prst="rect">
            <a:avLst/>
          </a:prstGeom>
        </p:spPr>
        <p:txBody>
          <a:bodyPr/>
          <a:lstStyle/>
          <a:p>
            <a:fld id="{2AF33140-B3CB-49F0-B9A1-7DB2270F3358}" type="slidenum">
              <a:rPr lang="en-US" smtClean="0"/>
              <a:t>‹#›</a:t>
            </a:fld>
            <a:endParaRPr lang="en-US"/>
          </a:p>
        </p:txBody>
      </p:sp>
    </p:spTree>
    <p:extLst>
      <p:ext uri="{BB962C8B-B14F-4D97-AF65-F5344CB8AC3E}">
        <p14:creationId xmlns:p14="http://schemas.microsoft.com/office/powerpoint/2010/main" val="62594418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solidFill>
                <a:prstClr val="white"/>
              </a:solidFill>
            </a:endParaRPr>
          </a:p>
        </p:txBody>
      </p:sp>
      <p:sp>
        <p:nvSpPr>
          <p:cNvPr id="18" name="Content Placeholder 2"/>
          <p:cNvSpPr>
            <a:spLocks noGrp="1"/>
          </p:cNvSpPr>
          <p:nvPr>
            <p:ph idx="1" hasCustomPrompt="1"/>
          </p:nvPr>
        </p:nvSpPr>
        <p:spPr>
          <a:xfrm>
            <a:off x="0" y="1237240"/>
            <a:ext cx="12192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9"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4826" y="6292837"/>
            <a:ext cx="1362608" cy="501227"/>
          </a:xfrm>
          <a:prstGeom prst="rect">
            <a:avLst/>
          </a:prstGeom>
        </p:spPr>
      </p:pic>
    </p:spTree>
    <p:extLst>
      <p:ext uri="{BB962C8B-B14F-4D97-AF65-F5344CB8AC3E}">
        <p14:creationId xmlns:p14="http://schemas.microsoft.com/office/powerpoint/2010/main" val="18155702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551" y="3248178"/>
            <a:ext cx="7155138" cy="669927"/>
          </a:xfrm>
          <a:noFill/>
        </p:spPr>
        <p:txBody>
          <a:bodyPr lIns="182880" tIns="146304" rIns="182880" bIns="146304">
            <a:noAutofit/>
          </a:bodyPr>
          <a:lstStyle>
            <a:lvl1pPr marL="0" indent="0">
              <a:spcBef>
                <a:spcPts val="0"/>
              </a:spcBef>
              <a:buNone/>
              <a:defRPr sz="2745" b="1" i="1" spc="0" baseline="0">
                <a:solidFill>
                  <a:schemeClr val="tx1"/>
                </a:solidFill>
                <a:latin typeface="+mj-lt"/>
              </a:defRPr>
            </a:lvl1pPr>
          </a:lstStyle>
          <a:p>
            <a:pPr lvl="0"/>
            <a:r>
              <a:rPr lang="en-US"/>
              <a:t>Project Phase</a:t>
            </a:r>
          </a:p>
        </p:txBody>
      </p:sp>
      <p:sp>
        <p:nvSpPr>
          <p:cNvPr id="9" name="Title 1"/>
          <p:cNvSpPr>
            <a:spLocks noGrp="1"/>
          </p:cNvSpPr>
          <p:nvPr>
            <p:ph type="title" hasCustomPrompt="1"/>
          </p:nvPr>
        </p:nvSpPr>
        <p:spPr>
          <a:xfrm>
            <a:off x="269304" y="2329780"/>
            <a:ext cx="7171336" cy="1104475"/>
          </a:xfrm>
          <a:noFill/>
        </p:spPr>
        <p:txBody>
          <a:bodyPr lIns="146304" tIns="146304" rIns="45720" bIns="146304" anchor="t" anchorCtr="0">
            <a:noAutofit/>
          </a:bodyPr>
          <a:lstStyle>
            <a:lvl1pPr>
              <a:defRPr sz="5882" spc="-98" baseline="0">
                <a:solidFill>
                  <a:schemeClr val="accent1"/>
                </a:solidFill>
              </a:defRPr>
            </a:lvl1pPr>
          </a:lstStyle>
          <a:p>
            <a:r>
              <a:rPr lang="en-US"/>
              <a:t>Presentation title</a:t>
            </a:r>
          </a:p>
        </p:txBody>
      </p:sp>
      <p:sp>
        <p:nvSpPr>
          <p:cNvPr id="7" name="Text Placeholder 4"/>
          <p:cNvSpPr>
            <a:spLocks noGrp="1"/>
          </p:cNvSpPr>
          <p:nvPr>
            <p:ph type="body" sz="quarter" idx="13" hasCustomPrompt="1"/>
          </p:nvPr>
        </p:nvSpPr>
        <p:spPr>
          <a:xfrm>
            <a:off x="269551" y="4501540"/>
            <a:ext cx="7155138" cy="669927"/>
          </a:xfrm>
          <a:noFill/>
        </p:spPr>
        <p:txBody>
          <a:bodyPr lIns="182880" tIns="146304" rIns="182880" bIns="146304">
            <a:noAutofit/>
          </a:bodyPr>
          <a:lstStyle>
            <a:lvl1pPr marL="0" indent="0">
              <a:spcBef>
                <a:spcPts val="0"/>
              </a:spcBef>
              <a:buNone/>
              <a:defRPr sz="2745" spc="0" baseline="0">
                <a:solidFill>
                  <a:schemeClr val="bg1">
                    <a:lumMod val="50000"/>
                  </a:schemeClr>
                </a:solidFill>
                <a:latin typeface="+mn-lt"/>
              </a:defRPr>
            </a:lvl1pPr>
          </a:lstStyle>
          <a:p>
            <a:pPr lvl="0"/>
            <a:r>
              <a:rPr lang="en-US"/>
              <a:t>Date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244486" y="6040834"/>
            <a:ext cx="1613565" cy="346755"/>
          </a:xfrm>
          <a:prstGeom prst="rect">
            <a:avLst/>
          </a:prstGeom>
        </p:spPr>
      </p:pic>
    </p:spTree>
    <p:extLst>
      <p:ext uri="{BB962C8B-B14F-4D97-AF65-F5344CB8AC3E}">
        <p14:creationId xmlns:p14="http://schemas.microsoft.com/office/powerpoint/2010/main" val="368343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2" pos="7546">
          <p15:clr>
            <a:srgbClr val="C35EA4"/>
          </p15:clr>
        </p15:guide>
        <p15:guide id="3" orient="horz" pos="302">
          <p15:clr>
            <a:srgbClr val="C35EA4"/>
          </p15:clr>
        </p15:guide>
        <p15:guide id="4" orient="horz" pos="4104">
          <p15:clr>
            <a:srgbClr val="C35EA4"/>
          </p15:clr>
        </p15:guide>
        <p15:guide id="5" pos="3917">
          <p15:clr>
            <a:srgbClr val="FBAE40"/>
          </p15:clr>
        </p15:guide>
        <p15:guide id="6" orient="horz" pos="2203">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40" bIns="91440" anchor="ctr" anchorCtr="0"/>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1166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3427542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27011063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solidFill>
                  <a:schemeClr val="accent1"/>
                </a:soli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29205207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1" y="1102759"/>
            <a:ext cx="11653523" cy="17475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78363870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02759"/>
            <a:ext cx="11653523" cy="2196879"/>
          </a:xfrm>
        </p:spPr>
        <p:txBody>
          <a:bodyPr>
            <a:spAutoFit/>
          </a:bodyPr>
          <a:lstStyle>
            <a:lvl1pPr marL="336145" indent="-336145">
              <a:buClr>
                <a:schemeClr val="accent1"/>
              </a:buClr>
              <a:defRPr lang="en-US" sz="3137" kern="1200" spc="0" baseline="0" dirty="0" smtClean="0">
                <a:solidFill>
                  <a:schemeClr val="accent1"/>
                </a:solidFill>
                <a:latin typeface="+mj-lt"/>
                <a:ea typeface="+mn-ea"/>
                <a:cs typeface="+mn-cs"/>
              </a:defRPr>
            </a:lvl1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86220515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98412252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91476922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1822685"/>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22685"/>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73096383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2196879"/>
          </a:xfrm>
        </p:spPr>
        <p:txBody>
          <a:bodyPr wrap="square">
            <a:spAutoFit/>
          </a:bodyPr>
          <a:lstStyle>
            <a:lvl1pPr marL="281677" indent="-281677">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702" indent="-228601">
              <a:defRPr sz="1961"/>
            </a:lvl2pPr>
            <a:lvl3pPr marL="685803" indent="-165101">
              <a:tabLst/>
              <a:defRPr sz="1961"/>
            </a:lvl3pPr>
            <a:lvl4pPr marL="863603" indent="-177801">
              <a:defRPr sz="1765"/>
            </a:lvl4pPr>
            <a:lvl5pPr marL="1028704" indent="-165101">
              <a:tabLst/>
              <a:defRPr sz="1765"/>
            </a:lvl5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5" name="Text Placeholder 3"/>
          <p:cNvSpPr>
            <a:spLocks noGrp="1"/>
          </p:cNvSpPr>
          <p:nvPr>
            <p:ph type="body" sz="quarter" idx="11"/>
          </p:nvPr>
        </p:nvSpPr>
        <p:spPr>
          <a:xfrm>
            <a:off x="6544216" y="1102759"/>
            <a:ext cx="5378548" cy="2196879"/>
          </a:xfrm>
        </p:spPr>
        <p:txBody>
          <a:bodyPr wrap="square">
            <a:spAutoFit/>
          </a:bodyPr>
          <a:lstStyle>
            <a:lvl1pPr marL="281677" indent="-281677">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702" indent="-228601">
              <a:defRPr sz="1961"/>
            </a:lvl2pPr>
            <a:lvl3pPr marL="685803" indent="-165101">
              <a:tabLst/>
              <a:defRPr sz="1961"/>
            </a:lvl3pPr>
            <a:lvl4pPr marL="863603" indent="-177801">
              <a:defRPr sz="1765"/>
            </a:lvl4pPr>
            <a:lvl5pPr marL="1028704" indent="-165101">
              <a:tabLst/>
              <a:defRPr sz="1765"/>
            </a:lvl5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99365124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14647478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8873740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80728853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8710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3083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02760"/>
            <a:ext cx="11653522" cy="176112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32819309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8F8F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2315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3"/>
            </a:lvl1pPr>
          </a:lstStyle>
          <a:p>
            <a:r>
              <a:rPr lang="en-US"/>
              <a:t>Click to edit Master title style</a:t>
            </a:r>
          </a:p>
        </p:txBody>
      </p:sp>
    </p:spTree>
    <p:extLst>
      <p:ext uri="{BB962C8B-B14F-4D97-AF65-F5344CB8AC3E}">
        <p14:creationId xmlns:p14="http://schemas.microsoft.com/office/powerpoint/2010/main" val="193189246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0007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2744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8F8F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82057418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354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9737490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Text Placeholder 9"/>
          <p:cNvSpPr>
            <a:spLocks noGrp="1"/>
          </p:cNvSpPr>
          <p:nvPr>
            <p:ph type="body" sz="quarter" idx="11" hasCustomPrompt="1"/>
          </p:nvPr>
        </p:nvSpPr>
        <p:spPr>
          <a:xfrm>
            <a:off x="415636" y="2642435"/>
            <a:ext cx="11185237" cy="2028248"/>
          </a:xfrm>
          <a:prstGeom prst="rect">
            <a:avLst/>
          </a:prstGeom>
        </p:spPr>
        <p:txBody>
          <a:bodyPr wrap="square">
            <a:spAutoFit/>
          </a:bodyPr>
          <a:lstStyle>
            <a:lvl1pPr marL="0" indent="0">
              <a:buFont typeface="Arial" panose="020B0604020202020204" pitchFamily="34" charset="0"/>
              <a:buNone/>
              <a:defRPr sz="1600">
                <a:solidFill>
                  <a:schemeClr val="tx1"/>
                </a:solidFill>
                <a:latin typeface="+mn-lt"/>
                <a:cs typeface="Segoe UI Semibold" panose="020B0702040204020203" pitchFamily="34" charset="0"/>
              </a:defRPr>
            </a:lvl1pPr>
            <a:lvl2pPr marL="457200" indent="0">
              <a:buNone/>
              <a:defRPr/>
            </a:lvl2pPr>
          </a:lstStyle>
          <a:p>
            <a:pPr lvl="0"/>
            <a:r>
              <a:rPr lang="en-US"/>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a:t>
            </a:r>
            <a:r>
              <a:rPr lang="en-US" err="1"/>
              <a:t>est</a:t>
            </a:r>
            <a:r>
              <a:rPr lang="en-US"/>
              <a:t> </a:t>
            </a:r>
            <a:r>
              <a:rPr lang="en-US" err="1"/>
              <a:t>laborum</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a:t>
            </a:r>
          </a:p>
        </p:txBody>
      </p:sp>
      <p:sp>
        <p:nvSpPr>
          <p:cNvPr id="5" name="Rectangle 4"/>
          <p:cNvSpPr/>
          <p:nvPr userDrawn="1"/>
        </p:nvSpPr>
        <p:spPr>
          <a:xfrm>
            <a:off x="0" y="0"/>
            <a:ext cx="12192000" cy="136700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415636" y="412607"/>
            <a:ext cx="11185237" cy="535531"/>
          </a:xfrm>
          <a:prstGeom prst="rect">
            <a:avLst/>
          </a:prstGeom>
        </p:spPr>
        <p:txBody>
          <a:bodyPr wrap="square">
            <a:spAutoFit/>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val="202727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19947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136700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5635" y="412607"/>
            <a:ext cx="11185237" cy="535531"/>
          </a:xfrm>
          <a:prstGeom prst="rect">
            <a:avLst/>
          </a:prstGeom>
        </p:spPr>
        <p:txBody>
          <a:bodyPr/>
          <a:lstStyle>
            <a:lvl1pPr>
              <a:defRPr sz="3200">
                <a:solidFill>
                  <a:schemeClr val="bg1"/>
                </a:solidFill>
                <a:latin typeface="+mn-lt"/>
              </a:defRPr>
            </a:lvl1pPr>
          </a:lstStyle>
          <a:p>
            <a:r>
              <a:rPr lang="en-US"/>
              <a:t>Click to edit Master title style</a:t>
            </a:r>
          </a:p>
        </p:txBody>
      </p:sp>
      <p:sp>
        <p:nvSpPr>
          <p:cNvPr id="6" name="Content Placeholder 5"/>
          <p:cNvSpPr>
            <a:spLocks noGrp="1"/>
          </p:cNvSpPr>
          <p:nvPr>
            <p:ph sz="quarter" idx="10"/>
          </p:nvPr>
        </p:nvSpPr>
        <p:spPr>
          <a:xfrm>
            <a:off x="415925" y="1887538"/>
            <a:ext cx="11185525" cy="450532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460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2 people lookng at a computer" title="Microsoft brand photo">
            <a:extLst>
              <a:ext uri="{FF2B5EF4-FFF2-40B4-BE49-F238E27FC236}">
                <a16:creationId xmlns:a16="http://schemas.microsoft.com/office/drawing/2014/main" id="{A303CD23-16E7-44E0-A794-91486584D73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49" r="15720" b="22269"/>
          <a:stretch/>
        </p:blipFill>
        <p:spPr>
          <a:xfrm>
            <a:off x="5334000" y="0"/>
            <a:ext cx="6858000" cy="6858000"/>
          </a:xfrm>
          <a:prstGeom prst="rect">
            <a:avLst/>
          </a:prstGeom>
        </p:spPr>
      </p:pic>
    </p:spTree>
    <p:extLst>
      <p:ext uri="{BB962C8B-B14F-4D97-AF65-F5344CB8AC3E}">
        <p14:creationId xmlns:p14="http://schemas.microsoft.com/office/powerpoint/2010/main" val="988664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2 people lookng at a computer" title="Microsoft brand photo">
            <a:extLst>
              <a:ext uri="{FF2B5EF4-FFF2-40B4-BE49-F238E27FC236}">
                <a16:creationId xmlns:a16="http://schemas.microsoft.com/office/drawing/2014/main" id="{EC5CA5B5-EE3E-4D72-B276-5A549F02D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49" r="15720" b="22269"/>
          <a:stretch/>
        </p:blipFill>
        <p:spPr>
          <a:xfrm>
            <a:off x="5334000" y="0"/>
            <a:ext cx="6858000" cy="6858000"/>
          </a:xfrm>
          <a:prstGeom prst="rect">
            <a:avLst/>
          </a:prstGeom>
        </p:spPr>
      </p:pic>
    </p:spTree>
    <p:extLst>
      <p:ext uri="{BB962C8B-B14F-4D97-AF65-F5344CB8AC3E}">
        <p14:creationId xmlns:p14="http://schemas.microsoft.com/office/powerpoint/2010/main" val="4280388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5778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413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278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60598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74741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383909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87559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47995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019783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30657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236468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970169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40822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0556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43945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691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5747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9184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3332458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1096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4124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6345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8950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7117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3220635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66" t="9079" r="25426" b="28375"/>
          <a:stretch/>
        </p:blipFill>
        <p:spPr>
          <a:xfrm>
            <a:off x="1730" y="0"/>
            <a:ext cx="12190271" cy="6858000"/>
          </a:xfrm>
          <a:prstGeom prst="rect">
            <a:avLst/>
          </a:prstGeom>
        </p:spPr>
      </p:pic>
      <p:sp>
        <p:nvSpPr>
          <p:cNvPr id="4" name="Rectangle 3"/>
          <p:cNvSpPr/>
          <p:nvPr userDrawn="1"/>
        </p:nvSpPr>
        <p:spPr bwMode="auto">
          <a:xfrm>
            <a:off x="269302" y="2077813"/>
            <a:ext cx="6274974" cy="3586208"/>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908710"/>
          </a:xfrm>
          <a:noFill/>
        </p:spPr>
        <p:txBody>
          <a:bodyPr lIns="146304" tIns="91440" rIns="146304" bIns="91440" anchor="t" anchorCtr="0"/>
          <a:lstStyle>
            <a:lvl1pPr>
              <a:defRPr sz="4705" spc="-98" baseline="0">
                <a:gradFill>
                  <a:gsLst>
                    <a:gs pos="2548">
                      <a:srgbClr val="FFFFFF"/>
                    </a:gs>
                    <a:gs pos="18471">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704360"/>
          </a:xfrm>
        </p:spPr>
        <p:txBody>
          <a:bodyPr wrap="square" lIns="164592" tIns="109728" rIns="164592" bIns="109728">
            <a:spAutoFit/>
          </a:bodyPr>
          <a:lstStyle>
            <a:lvl1pPr marL="0" indent="0">
              <a:spcBef>
                <a:spcPts val="0"/>
              </a:spcBef>
              <a:buNone/>
              <a:defRPr sz="3137">
                <a:gradFill>
                  <a:gsLst>
                    <a:gs pos="2548">
                      <a:srgbClr val="FFFFFF"/>
                    </a:gs>
                    <a:gs pos="18471">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62968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18658" t="10587" r="31347" b="14446"/>
          <a:stretch/>
        </p:blipFill>
        <p:spPr>
          <a:xfrm>
            <a:off x="5330178" y="0"/>
            <a:ext cx="6861821" cy="6858973"/>
          </a:xfrm>
          <a:prstGeom prst="rect">
            <a:avLst/>
          </a:prstGeom>
        </p:spPr>
      </p:pic>
      <p:sp>
        <p:nvSpPr>
          <p:cNvPr id="9" name="Title 1"/>
          <p:cNvSpPr>
            <a:spLocks noGrp="1"/>
          </p:cNvSpPr>
          <p:nvPr>
            <p:ph type="title" hasCustomPrompt="1"/>
          </p:nvPr>
        </p:nvSpPr>
        <p:spPr bwMode="auto">
          <a:xfrm>
            <a:off x="269302" y="2077815"/>
            <a:ext cx="4840694" cy="908710"/>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3"/>
          <a:stretch>
            <a:fillRect/>
          </a:stretch>
        </p:blipFill>
        <p:spPr bwMode="black">
          <a:xfrm>
            <a:off x="448212" y="470067"/>
            <a:ext cx="1454257" cy="304828"/>
          </a:xfrm>
          <a:prstGeom prst="rect">
            <a:avLst/>
          </a:prstGeom>
        </p:spPr>
      </p:pic>
      <p:pic>
        <p:nvPicPr>
          <p:cNvPr id="6" name="Picture 5"/>
          <p:cNvPicPr>
            <a:picLocks noChangeAspect="1"/>
          </p:cNvPicPr>
          <p:nvPr userDrawn="1"/>
        </p:nvPicPr>
        <p:blipFill rotWithShape="1">
          <a:blip r:embed="rId4"/>
          <a:srcRect l="16547" t="11289" r="31617" b="10934"/>
          <a:stretch/>
        </p:blipFill>
        <p:spPr>
          <a:xfrm>
            <a:off x="5333417" y="0"/>
            <a:ext cx="6856853" cy="6858000"/>
          </a:xfrm>
          <a:prstGeom prst="rect">
            <a:avLst/>
          </a:prstGeom>
        </p:spPr>
      </p:pic>
    </p:spTree>
    <p:extLst>
      <p:ext uri="{BB962C8B-B14F-4D97-AF65-F5344CB8AC3E}">
        <p14:creationId xmlns:p14="http://schemas.microsoft.com/office/powerpoint/2010/main" val="4146779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80990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12453" r="17933" b="18286"/>
          <a:stretch/>
        </p:blipFill>
        <p:spPr>
          <a:xfrm>
            <a:off x="-1" y="0"/>
            <a:ext cx="12190271" cy="6858000"/>
          </a:xfrm>
          <a:prstGeom prst="rect">
            <a:avLst/>
          </a:prstGeom>
        </p:spPr>
      </p:pic>
      <p:sp>
        <p:nvSpPr>
          <p:cNvPr id="4" name="Rectangle 3"/>
          <p:cNvSpPr/>
          <p:nvPr userDrawn="1"/>
        </p:nvSpPr>
        <p:spPr bwMode="auto">
          <a:xfrm>
            <a:off x="269302" y="2077813"/>
            <a:ext cx="6274974" cy="3586208"/>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6369">
                      <a:srgbClr val="FFFFFF"/>
                    </a:gs>
                    <a:gs pos="18471">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6369">
                      <a:srgbClr val="FFFFFF"/>
                    </a:gs>
                    <a:gs pos="18471">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56738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72709738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4178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35908" t="12453" r="17933" b="18286"/>
          <a:stretch/>
        </p:blipFill>
        <p:spPr>
          <a:xfrm>
            <a:off x="5333728" y="0"/>
            <a:ext cx="6856542"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22635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18051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26613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7456425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2291373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8483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62030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840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50432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3369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67239092"/>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6041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6326916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717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521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25623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336309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72121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82120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949" b="14657"/>
          <a:stretch/>
        </p:blipFill>
        <p:spPr>
          <a:xfrm>
            <a:off x="0" y="0"/>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0929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835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428578779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8" name="Picture 7"/>
          <p:cNvPicPr>
            <a:picLocks noChangeAspect="1"/>
          </p:cNvPicPr>
          <p:nvPr userDrawn="1"/>
        </p:nvPicPr>
        <p:blipFill rotWithShape="1">
          <a:blip r:embed="rId3"/>
          <a:srcRect l="35520" t="1088" r="1" b="2202"/>
          <a:stretch/>
        </p:blipFill>
        <p:spPr>
          <a:xfrm>
            <a:off x="5331798" y="0"/>
            <a:ext cx="6860202" cy="6858973"/>
          </a:xfrm>
          <a:prstGeom prst="rect">
            <a:avLst/>
          </a:prstGeom>
        </p:spPr>
      </p:pic>
    </p:spTree>
    <p:extLst>
      <p:ext uri="{BB962C8B-B14F-4D97-AF65-F5344CB8AC3E}">
        <p14:creationId xmlns:p14="http://schemas.microsoft.com/office/powerpoint/2010/main" val="614427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3874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17019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60903594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8050417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615856"/>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993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31222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86934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2657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4114251514"/>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5885856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636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872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586464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616881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0405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4178700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127389099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01850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44995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43484064"/>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98353238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043807221"/>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2563832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51895926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85512243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10546471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43997720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51093989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3697071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387864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763240138"/>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87399289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79029133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1351444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76570463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67371995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77589874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355633"/>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7774232"/>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44653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502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26841987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817154"/>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013129"/>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230839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66876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77478" y="6174968"/>
            <a:ext cx="1960719" cy="211239"/>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372"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765391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44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60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182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030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51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15424108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54799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10225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51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5362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6119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65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236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endPar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marL="0" marR="0" lvl="0" indent="0" algn="ctr" defTabSz="914367" rtl="0" eaLnBrk="1" fontAlgn="auto" latinLnBrk="0" hangingPunct="1">
              <a:lnSpc>
                <a:spcPct val="90000"/>
              </a:lnSpc>
              <a:spcBef>
                <a:spcPts val="1176"/>
              </a:spcBef>
              <a:spcAft>
                <a:spcPts val="588"/>
              </a:spcAft>
              <a:buClrTx/>
              <a:buSzTx/>
              <a:buFontTx/>
              <a:buNone/>
              <a:tabLst/>
              <a:defRPr/>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share this video with non-FTE personnel</a:t>
            </a:r>
            <a:endPar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2695364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1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3370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401017388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6704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079095"/>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79095"/>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88216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32DEE-321A-42A1-AD5E-B588C760E665}"/>
              </a:ext>
            </a:extLst>
          </p:cNvPr>
          <p:cNvPicPr>
            <a:picLocks noChangeAspect="1"/>
          </p:cNvPicPr>
          <p:nvPr userDrawn="1"/>
        </p:nvPicPr>
        <p:blipFill rotWithShape="1">
          <a:blip r:embed="rId2"/>
          <a:srcRect t="24700" r="57347" b="7496"/>
          <a:stretch/>
        </p:blipFill>
        <p:spPr>
          <a:xfrm>
            <a:off x="7010400" y="0"/>
            <a:ext cx="5181600" cy="6858000"/>
          </a:xfrm>
          <a:prstGeom prst="rect">
            <a:avLst/>
          </a:prstGeom>
        </p:spPr>
      </p:pic>
      <p:sp>
        <p:nvSpPr>
          <p:cNvPr id="2" name="Title 1"/>
          <p:cNvSpPr>
            <a:spLocks noGrp="1"/>
          </p:cNvSpPr>
          <p:nvPr>
            <p:ph type="ctrTitle"/>
          </p:nvPr>
        </p:nvSpPr>
        <p:spPr>
          <a:xfrm>
            <a:off x="596922" y="2558936"/>
            <a:ext cx="10778931" cy="1470026"/>
          </a:xfrm>
        </p:spPr>
        <p:txBody>
          <a:bodyPr>
            <a:noAutofit/>
          </a:bodyPr>
          <a:lstStyle>
            <a:lvl1pPr>
              <a:lnSpc>
                <a:spcPct val="80000"/>
              </a:lnSpc>
              <a:defRPr sz="8665">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342124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3_Title &amp; 2-color Non-bulleted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64518" y="3153792"/>
            <a:ext cx="8227483" cy="550415"/>
          </a:xfrm>
          <a:prstGeom prst="rect">
            <a:avLst/>
          </a:prstGeom>
        </p:spPr>
        <p:txBody>
          <a:bodyPr anchor="ctr"/>
          <a:lstStyle>
            <a:lvl1pPr marL="0" indent="0" algn="ctr">
              <a:buNone/>
              <a:defRPr sz="2666"/>
            </a:lvl1pPr>
          </a:lstStyle>
          <a:p>
            <a:endParaRPr lang="en-US"/>
          </a:p>
        </p:txBody>
      </p:sp>
      <p:sp>
        <p:nvSpPr>
          <p:cNvPr id="3" name="Rectangle 2"/>
          <p:cNvSpPr/>
          <p:nvPr userDrawn="1"/>
        </p:nvSpPr>
        <p:spPr bwMode="auto">
          <a:xfrm>
            <a:off x="0" y="0"/>
            <a:ext cx="75184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06400" y="289530"/>
            <a:ext cx="3149600" cy="2021870"/>
          </a:xfrm>
          <a:prstGeom prst="rect">
            <a:avLst/>
          </a:prstGeom>
        </p:spPr>
        <p:txBody>
          <a:bodyPr/>
          <a:lstStyle>
            <a:lvl1pPr>
              <a:lnSpc>
                <a:spcPct val="80000"/>
              </a:lnSpc>
              <a:defRPr sz="4800">
                <a:solidFill>
                  <a:schemeClr val="bg1"/>
                </a:solidFill>
              </a:defRPr>
            </a:lvl1pPr>
          </a:lstStyle>
          <a:p>
            <a:r>
              <a:rPr lang="en-US"/>
              <a:t>Picture and text</a:t>
            </a:r>
          </a:p>
        </p:txBody>
      </p:sp>
      <p:sp>
        <p:nvSpPr>
          <p:cNvPr id="8" name="Text Placeholder 7"/>
          <p:cNvSpPr>
            <a:spLocks noGrp="1"/>
          </p:cNvSpPr>
          <p:nvPr>
            <p:ph type="body" sz="quarter" idx="11"/>
          </p:nvPr>
        </p:nvSpPr>
        <p:spPr>
          <a:xfrm>
            <a:off x="405996" y="2616200"/>
            <a:ext cx="3149981" cy="476543"/>
          </a:xfrm>
          <a:prstGeom prst="rect">
            <a:avLst/>
          </a:prstGeom>
        </p:spPr>
        <p:txBody>
          <a:bodyPr/>
          <a:lstStyle>
            <a:lvl1pPr marL="0" indent="0">
              <a:buNone/>
              <a:defRPr sz="2133">
                <a:solidFill>
                  <a:schemeClr val="bg1"/>
                </a:solidFill>
              </a:defRPr>
            </a:lvl1pPr>
            <a:lvl2pPr marL="335428" indent="0">
              <a:buNone/>
              <a:defRPr>
                <a:solidFill>
                  <a:schemeClr val="bg1"/>
                </a:solidFill>
              </a:defRPr>
            </a:lvl2pPr>
            <a:lvl3pPr marL="559061" indent="0">
              <a:buNone/>
              <a:defRPr>
                <a:solidFill>
                  <a:schemeClr val="bg1"/>
                </a:solidFill>
              </a:defRPr>
            </a:lvl3pPr>
            <a:lvl4pPr marL="782673" indent="0">
              <a:buNone/>
              <a:defRPr>
                <a:solidFill>
                  <a:schemeClr val="bg1"/>
                </a:solidFill>
              </a:defRPr>
            </a:lvl4pPr>
            <a:lvl5pPr marL="1006303" indent="0">
              <a:buNone/>
              <a:defRPr>
                <a:solidFill>
                  <a:schemeClr val="bg1"/>
                </a:solidFill>
              </a:defRPr>
            </a:lvl5pPr>
          </a:lstStyle>
          <a:p>
            <a:pPr lvl="0"/>
            <a:r>
              <a:rPr lang="en-US"/>
              <a:t>Edit Master text styles</a:t>
            </a:r>
          </a:p>
        </p:txBody>
      </p:sp>
      <p:sp>
        <p:nvSpPr>
          <p:cNvPr id="7" name="TextBox 34">
            <a:extLst>
              <a:ext uri="{FF2B5EF4-FFF2-40B4-BE49-F238E27FC236}">
                <a16:creationId xmlns:a16="http://schemas.microsoft.com/office/drawing/2014/main" id="{738C5702-01F5-4B56-8636-78F51CC8F6EB}"/>
              </a:ext>
            </a:extLst>
          </p:cNvPr>
          <p:cNvSpPr txBox="1">
            <a:spLocks noChangeArrowheads="1"/>
          </p:cNvSpPr>
          <p:nvPr userDrawn="1"/>
        </p:nvSpPr>
        <p:spPr bwMode="auto">
          <a:xfrm>
            <a:off x="609600" y="6313261"/>
            <a:ext cx="2540000" cy="161134"/>
          </a:xfrm>
          <a:prstGeom prst="rect">
            <a:avLst/>
          </a:prstGeom>
          <a:noFill/>
          <a:ln>
            <a:noFill/>
          </a:ln>
          <a:extLst/>
        </p:spPr>
        <p:txBody>
          <a:bodyPr wrap="square" lIns="0" tIns="0" rIns="0" bIns="0" anchor="ctr">
            <a:spAutoFit/>
          </a:bodyPr>
          <a:lstStyle>
            <a:defPPr>
              <a:defRPr lang="en-US"/>
            </a:defPPr>
            <a:lvl1pPr>
              <a:lnSpc>
                <a:spcPct val="80000"/>
              </a:lnSpc>
              <a:spcAft>
                <a:spcPts val="441"/>
              </a:spcAft>
              <a:defRPr sz="4400">
                <a:solidFill>
                  <a:schemeClr val="bg1"/>
                </a:solidFill>
                <a:latin typeface="Segoe UI Light" panose="020B0502040204020203" pitchFamily="34" charset="0"/>
                <a:ea typeface="ＭＳ Ｐゴシック" charset="0"/>
                <a:cs typeface="Segoe UI Light" panose="020B0502040204020203" pitchFamily="34" charset="0"/>
              </a:defRPr>
            </a:lvl1pPr>
            <a:lvl2pPr marL="742950" indent="-285750">
              <a:defRPr>
                <a:latin typeface="Segoe UI" charset="0"/>
                <a:ea typeface="ＭＳ Ｐゴシック" charset="0"/>
              </a:defRPr>
            </a:lvl2pPr>
            <a:lvl3pPr marL="1143000" indent="-228600">
              <a:defRPr>
                <a:latin typeface="Segoe UI" charset="0"/>
                <a:ea typeface="ＭＳ Ｐゴシック" charset="0"/>
              </a:defRPr>
            </a:lvl3pPr>
            <a:lvl4pPr marL="1600200" indent="-228600">
              <a:defRPr>
                <a:latin typeface="Segoe UI" charset="0"/>
                <a:ea typeface="ＭＳ Ｐゴシック" charset="0"/>
              </a:defRPr>
            </a:lvl4pPr>
            <a:lvl5pPr marL="2057400" indent="-228600">
              <a:defRPr>
                <a:latin typeface="Segoe UI" charset="0"/>
                <a:ea typeface="ＭＳ Ｐゴシック" charset="0"/>
              </a:defRPr>
            </a:lvl5pPr>
            <a:lvl6pPr marL="2514600" indent="-228600" defTabSz="684213" fontAlgn="base">
              <a:spcBef>
                <a:spcPct val="0"/>
              </a:spcBef>
              <a:spcAft>
                <a:spcPct val="0"/>
              </a:spcAft>
              <a:defRPr>
                <a:latin typeface="Segoe UI" charset="0"/>
                <a:ea typeface="ＭＳ Ｐゴシック" charset="0"/>
              </a:defRPr>
            </a:lvl6pPr>
            <a:lvl7pPr marL="2971800" indent="-228600" defTabSz="684213" fontAlgn="base">
              <a:spcBef>
                <a:spcPct val="0"/>
              </a:spcBef>
              <a:spcAft>
                <a:spcPct val="0"/>
              </a:spcAft>
              <a:defRPr>
                <a:latin typeface="Segoe UI" charset="0"/>
                <a:ea typeface="ＭＳ Ｐゴシック" charset="0"/>
              </a:defRPr>
            </a:lvl7pPr>
            <a:lvl8pPr marL="3429000" indent="-228600" defTabSz="684213" fontAlgn="base">
              <a:spcBef>
                <a:spcPct val="0"/>
              </a:spcBef>
              <a:spcAft>
                <a:spcPct val="0"/>
              </a:spcAft>
              <a:defRPr>
                <a:latin typeface="Segoe UI" charset="0"/>
                <a:ea typeface="ＭＳ Ｐゴシック" charset="0"/>
              </a:defRPr>
            </a:lvl8pPr>
            <a:lvl9pPr marL="3886200" indent="-228600" defTabSz="684213" fontAlgn="base">
              <a:spcBef>
                <a:spcPct val="0"/>
              </a:spcBef>
              <a:spcAft>
                <a:spcPct val="0"/>
              </a:spcAft>
              <a:defRPr>
                <a:latin typeface="Segoe UI" charset="0"/>
                <a:ea typeface="ＭＳ Ｐゴシック" charset="0"/>
              </a:defRPr>
            </a:lvl9pPr>
          </a:lstStyle>
          <a:p>
            <a:pPr>
              <a:lnSpc>
                <a:spcPct val="70000"/>
              </a:lnSpc>
              <a:spcAft>
                <a:spcPts val="0"/>
              </a:spcAft>
            </a:pPr>
            <a:r>
              <a:rPr lang="en-US" sz="1467">
                <a:solidFill>
                  <a:schemeClr val="bg1"/>
                </a:solidFill>
                <a:latin typeface="Segoe UI" panose="020B0502040204020203" pitchFamily="34" charset="0"/>
                <a:ea typeface="Segoe UI" panose="020B0502040204020203" pitchFamily="34" charset="0"/>
                <a:cs typeface="Segoe UI" panose="020B0502040204020203" pitchFamily="34" charset="0"/>
              </a:rPr>
              <a:t>Microsoft Summit 2017</a:t>
            </a:r>
          </a:p>
        </p:txBody>
      </p:sp>
    </p:spTree>
    <p:extLst>
      <p:ext uri="{BB962C8B-B14F-4D97-AF65-F5344CB8AC3E}">
        <p14:creationId xmlns:p14="http://schemas.microsoft.com/office/powerpoint/2010/main" val="39169915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37001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912973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7194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565385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3918612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166858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4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225106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71091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2638847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t="15694"/>
          <a:stretch/>
        </p:blipFill>
        <p:spPr>
          <a:xfrm>
            <a:off x="16839" y="0"/>
            <a:ext cx="12191377" cy="6858000"/>
          </a:xfrm>
          <a:prstGeom prst="rect">
            <a:avLst/>
          </a:prstGeom>
        </p:spPr>
      </p:pic>
      <p:sp>
        <p:nvSpPr>
          <p:cNvPr id="10" name="Rectangle 9"/>
          <p:cNvSpPr/>
          <p:nvPr userDrawn="1"/>
        </p:nvSpPr>
        <p:spPr>
          <a:xfrm rot="16200000">
            <a:off x="612539" y="-612227"/>
            <a:ext cx="6858000" cy="808245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28678" tIns="215056" rIns="0" bIns="0">
            <a:noAutofit/>
          </a:bodyPr>
          <a:lstStyle/>
          <a:p>
            <a:pPr marL="0" marR="0" lvl="0" indent="0" defTabSz="672024" eaLnBrk="1" fontAlgn="auto" latinLnBrk="0" hangingPunct="1">
              <a:lnSpc>
                <a:spcPct val="100000"/>
              </a:lnSpc>
              <a:spcBef>
                <a:spcPts val="0"/>
              </a:spcBef>
              <a:spcAft>
                <a:spcPts val="0"/>
              </a:spcAft>
              <a:buClrTx/>
              <a:buSzTx/>
              <a:buFontTx/>
              <a:buNone/>
              <a:tabLst/>
              <a:defRPr/>
            </a:pPr>
            <a:endParaRPr kumimoji="0" lang="en-IN" sz="1322"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5">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358945" y="201450"/>
            <a:ext cx="2958170" cy="537925"/>
          </a:xfrm>
          <a:prstGeom prst="rect">
            <a:avLst/>
          </a:prstGeom>
        </p:spPr>
        <p:txBody>
          <a:bodyPr vert="horz" wrap="square" lIns="143371" tIns="107528" rIns="143371" bIns="1075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427237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40297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bg1"/>
                </a:solidFill>
              </a:defRPr>
            </a:lvl1pPr>
          </a:lstStyle>
          <a:p>
            <a:r>
              <a:rPr lang="en-US"/>
              <a:t>Presentation title</a:t>
            </a:r>
          </a:p>
        </p:txBody>
      </p:sp>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6554" y="5745094"/>
            <a:ext cx="2176057" cy="800562"/>
          </a:xfrm>
          <a:prstGeom prst="rect">
            <a:avLst/>
          </a:prstGeom>
        </p:spPr>
      </p:pic>
    </p:spTree>
    <p:extLst>
      <p:ext uri="{BB962C8B-B14F-4D97-AF65-F5344CB8AC3E}">
        <p14:creationId xmlns:p14="http://schemas.microsoft.com/office/powerpoint/2010/main" val="3286447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3381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accent2"/>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5409218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tx1"/>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1393292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2833158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6555915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772012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8935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4887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467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7554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36673966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457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4171708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062105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13773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309508"/>
            <a:ext cx="11653522" cy="176080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5157333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4548333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48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8868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losing slide_dark backgroun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374051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9289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270152" y="6417507"/>
            <a:ext cx="2742188" cy="301013"/>
          </a:xfrm>
          <a:prstGeom prst="rect">
            <a:avLst/>
          </a:prstGeom>
        </p:spPr>
        <p:txBody>
          <a:bodyPr/>
          <a:lstStyle>
            <a:lvl1pPr algn="r">
              <a:defRPr sz="1175"/>
            </a:lvl1pPr>
          </a:lstStyle>
          <a:p>
            <a:fld id="{028F1B25-87A0-481C-BD5E-5E094F80F3D5}" type="slidenum">
              <a:rPr lang="en-US" smtClean="0"/>
              <a:pPr/>
              <a:t>‹#›</a:t>
            </a:fld>
            <a:endParaRPr lang="en-US"/>
          </a:p>
        </p:txBody>
      </p:sp>
    </p:spTree>
    <p:extLst>
      <p:ext uri="{BB962C8B-B14F-4D97-AF65-F5344CB8AC3E}">
        <p14:creationId xmlns:p14="http://schemas.microsoft.com/office/powerpoint/2010/main" val="41531021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1692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defTabSz="913862"/>
            <a:fld id="{0A164282-434E-41D4-9582-783D542A7B68}" type="slidenum">
              <a:rPr lang="en-US" smtClean="0"/>
              <a:pPr defTabSz="913862"/>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a:t>Secondary refining headline</a:t>
            </a:r>
          </a:p>
        </p:txBody>
      </p:sp>
    </p:spTree>
    <p:extLst>
      <p:ext uri="{BB962C8B-B14F-4D97-AF65-F5344CB8AC3E}">
        <p14:creationId xmlns:p14="http://schemas.microsoft.com/office/powerpoint/2010/main" val="37743508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4" name="Slide Number Placeholder 3"/>
          <p:cNvSpPr>
            <a:spLocks noGrp="1"/>
          </p:cNvSpPr>
          <p:nvPr>
            <p:ph type="sldNum" sz="quarter" idx="11"/>
          </p:nvPr>
        </p:nvSpPr>
        <p:spPr>
          <a:xfrm>
            <a:off x="9042400" y="6356353"/>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pPr/>
              <a:t>‹#›</a:t>
            </a:fld>
            <a:endParaRPr lang="en-US"/>
          </a:p>
        </p:txBody>
      </p:sp>
      <p:sp>
        <p:nvSpPr>
          <p:cNvPr id="10" name="Text Placeholder 14"/>
          <p:cNvSpPr>
            <a:spLocks noGrp="1"/>
          </p:cNvSpPr>
          <p:nvPr>
            <p:ph type="body" sz="quarter" idx="12" hasCustomPrompt="1"/>
          </p:nvPr>
        </p:nvSpPr>
        <p:spPr>
          <a:xfrm>
            <a:off x="1" y="3657600"/>
            <a:ext cx="2438400" cy="2800418"/>
          </a:xfrm>
          <a:solidFill>
            <a:schemeClr val="bg2"/>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1" name="Text Placeholder 14"/>
          <p:cNvSpPr>
            <a:spLocks noGrp="1"/>
          </p:cNvSpPr>
          <p:nvPr>
            <p:ph type="body" sz="quarter" idx="13" hasCustomPrompt="1"/>
          </p:nvPr>
        </p:nvSpPr>
        <p:spPr>
          <a:xfrm>
            <a:off x="2438401" y="3657600"/>
            <a:ext cx="2438400" cy="2800418"/>
          </a:xfrm>
          <a:solidFill>
            <a:schemeClr val="accent3"/>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2" name="Text Placeholder 14"/>
          <p:cNvSpPr>
            <a:spLocks noGrp="1"/>
          </p:cNvSpPr>
          <p:nvPr>
            <p:ph type="body" sz="quarter" idx="14" hasCustomPrompt="1"/>
          </p:nvPr>
        </p:nvSpPr>
        <p:spPr>
          <a:xfrm>
            <a:off x="4876801" y="3657600"/>
            <a:ext cx="2438400" cy="2800418"/>
          </a:xfrm>
          <a:solidFill>
            <a:schemeClr val="accent4"/>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3" name="Text Placeholder 14"/>
          <p:cNvSpPr>
            <a:spLocks noGrp="1"/>
          </p:cNvSpPr>
          <p:nvPr>
            <p:ph type="body" sz="quarter" idx="15" hasCustomPrompt="1"/>
          </p:nvPr>
        </p:nvSpPr>
        <p:spPr>
          <a:xfrm>
            <a:off x="7315201" y="3657600"/>
            <a:ext cx="2438400" cy="2800418"/>
          </a:xfrm>
          <a:solidFill>
            <a:schemeClr val="accent5"/>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4" name="Text Placeholder 14"/>
          <p:cNvSpPr>
            <a:spLocks noGrp="1"/>
          </p:cNvSpPr>
          <p:nvPr>
            <p:ph type="body" sz="quarter" idx="16" hasCustomPrompt="1"/>
          </p:nvPr>
        </p:nvSpPr>
        <p:spPr>
          <a:xfrm>
            <a:off x="9753601" y="3657600"/>
            <a:ext cx="2438400" cy="2800418"/>
          </a:xfrm>
          <a:solidFill>
            <a:schemeClr val="accent6"/>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Tree>
    <p:extLst>
      <p:ext uri="{BB962C8B-B14F-4D97-AF65-F5344CB8AC3E}">
        <p14:creationId xmlns:p14="http://schemas.microsoft.com/office/powerpoint/2010/main" val="360943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19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6457"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12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52182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7463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02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0493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5731845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34376"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3265552"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196728"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3"/>
          </p:nvPr>
        </p:nvSpPr>
        <p:spPr>
          <a:xfrm>
            <a:off x="9127905"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190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05976" cy="899665"/>
          </a:xfrm>
        </p:spPr>
        <p:txBody>
          <a:bodyPr/>
          <a:lstStyle/>
          <a:p>
            <a:r>
              <a:rPr lang="en-US"/>
              <a:t>Click to edit Master title style</a:t>
            </a:r>
          </a:p>
        </p:txBody>
      </p:sp>
    </p:spTree>
    <p:extLst>
      <p:ext uri="{BB962C8B-B14F-4D97-AF65-F5344CB8AC3E}">
        <p14:creationId xmlns:p14="http://schemas.microsoft.com/office/powerpoint/2010/main" val="8439954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15403" cy="899665"/>
          </a:xfrm>
        </p:spPr>
        <p:txBody>
          <a:bodyPr/>
          <a:lstStyle/>
          <a:p>
            <a:r>
              <a:rPr lang="en-US"/>
              <a:t>Click to edit Master title style</a:t>
            </a:r>
          </a:p>
        </p:txBody>
      </p:sp>
      <p:sp>
        <p:nvSpPr>
          <p:cNvPr id="4" name="Text Placeholder 3"/>
          <p:cNvSpPr>
            <a:spLocks noGrp="1"/>
          </p:cNvSpPr>
          <p:nvPr>
            <p:ph type="body" sz="quarter" idx="10"/>
          </p:nvPr>
        </p:nvSpPr>
        <p:spPr>
          <a:xfrm>
            <a:off x="1168923"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67365"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765807"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47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4247296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2795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99968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31548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04325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248225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7580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32116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706580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8050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68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3377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8647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335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7592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9942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49610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AF68C56F-5DF9-4AE4-B252-E7EBACEAF68B}"/>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3388315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464247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740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97168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879D606E-8F49-4FB3-9851-D3F80D0523CA}"/>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082490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996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image" Target="../media/image1.emf"/><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1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image" Target="../media/image11.bin"/><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heme" Target="../theme/theme11.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theme" Target="../theme/theme12.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image" Target="../media/image26.png"/><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theme" Target="../theme/theme13.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theme" Target="../theme/theme14.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image" Target="../media/image11.bin"/><Relationship Id="rId5" Type="http://schemas.openxmlformats.org/officeDocument/2006/relationships/slideLayout" Target="../slideLayouts/slideLayout256.xml"/><Relationship Id="rId10" Type="http://schemas.openxmlformats.org/officeDocument/2006/relationships/theme" Target="../theme/theme15.xml"/><Relationship Id="rId4" Type="http://schemas.openxmlformats.org/officeDocument/2006/relationships/slideLayout" Target="../slideLayouts/slideLayout255.xml"/><Relationship Id="rId9" Type="http://schemas.openxmlformats.org/officeDocument/2006/relationships/slideLayout" Target="../slideLayouts/slideLayout26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image" Target="../media/image1.emf"/><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theme" Target="../theme/theme16.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3" Type="http://schemas.openxmlformats.org/officeDocument/2006/relationships/slideLayout" Target="../slideLayouts/slideLayout290.xml"/><Relationship Id="rId21" Type="http://schemas.openxmlformats.org/officeDocument/2006/relationships/image" Target="../media/image19.emf"/><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theme" Target="../theme/theme17.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3" Type="http://schemas.openxmlformats.org/officeDocument/2006/relationships/slideLayout" Target="../slideLayouts/slideLayout309.xml"/><Relationship Id="rId21" Type="http://schemas.openxmlformats.org/officeDocument/2006/relationships/image" Target="../media/image19.emf"/><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theme" Target="../theme/theme18.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3" Type="http://schemas.openxmlformats.org/officeDocument/2006/relationships/slideLayout" Target="../slideLayouts/slideLayout328.xml"/><Relationship Id="rId21" Type="http://schemas.openxmlformats.org/officeDocument/2006/relationships/slideLayout" Target="../slideLayouts/slideLayout346.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3" Type="http://schemas.openxmlformats.org/officeDocument/2006/relationships/slideLayout" Target="../slideLayouts/slideLayout354.xml"/><Relationship Id="rId21" Type="http://schemas.openxmlformats.org/officeDocument/2006/relationships/slideLayout" Target="../slideLayouts/slideLayout372.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24" Type="http://schemas.openxmlformats.org/officeDocument/2006/relationships/image" Target="../media/image19.emf"/><Relationship Id="rId5" Type="http://schemas.openxmlformats.org/officeDocument/2006/relationships/slideLayout" Target="../slideLayouts/slideLayout356.xml"/><Relationship Id="rId15" Type="http://schemas.openxmlformats.org/officeDocument/2006/relationships/slideLayout" Target="../slideLayouts/slideLayout366.xml"/><Relationship Id="rId23" Type="http://schemas.openxmlformats.org/officeDocument/2006/relationships/theme" Target="../theme/theme20.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 Id="rId22" Type="http://schemas.openxmlformats.org/officeDocument/2006/relationships/slideLayout" Target="../slideLayouts/slideLayout3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vmlDrawing" Target="../drawings/vmlDrawing1.v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image" Target="../media/image10.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oleObject" Target="../embeddings/oleObject1.bin"/><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tags" Target="../tags/tag1.xml"/><Relationship Id="rId30" Type="http://schemas.openxmlformats.org/officeDocument/2006/relationships/image" Target="../media/image1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11.bin"/><Relationship Id="rId5" Type="http://schemas.openxmlformats.org/officeDocument/2006/relationships/slideLayout" Target="../slideLayouts/slideLayout75.xml"/><Relationship Id="rId10" Type="http://schemas.openxmlformats.org/officeDocument/2006/relationships/theme" Target="../theme/theme4.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5" Type="http://schemas.openxmlformats.org/officeDocument/2006/relationships/image" Target="../media/image11.bin"/><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image" Target="../media/image17.png"/><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image" Target="../media/image19.emf"/><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theme" Target="../theme/theme7.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10" Type="http://schemas.openxmlformats.org/officeDocument/2006/relationships/image" Target="../media/image22.emf"/><Relationship Id="rId4" Type="http://schemas.openxmlformats.org/officeDocument/2006/relationships/slideLayout" Target="../slideLayouts/slideLayout13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image" Target="../media/image1.emf"/><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7972317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718642096"/>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3733536"/>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0" y="6589034"/>
            <a:ext cx="12192000" cy="268966"/>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9" y="291108"/>
            <a:ext cx="11655840" cy="599221"/>
          </a:xfrm>
          <a:prstGeom prst="rect">
            <a:avLst/>
          </a:prstGeom>
        </p:spPr>
        <p:txBody>
          <a:bodyPr vert="horz" wrap="square" lIns="146304" tIns="91440" rIns="146304" bIns="91440" rtlCol="0" anchor="b">
            <a:noAutofit/>
          </a:bodyPr>
          <a:lstStyle/>
          <a:p>
            <a:r>
              <a:rPr lang="en-US"/>
              <a:t>Click to edit Master title style</a:t>
            </a:r>
          </a:p>
        </p:txBody>
      </p:sp>
      <p:sp>
        <p:nvSpPr>
          <p:cNvPr id="4" name="Text Placeholder 3"/>
          <p:cNvSpPr>
            <a:spLocks noGrp="1"/>
          </p:cNvSpPr>
          <p:nvPr>
            <p:ph type="body" idx="1"/>
          </p:nvPr>
        </p:nvSpPr>
        <p:spPr>
          <a:xfrm>
            <a:off x="269244" y="1105611"/>
            <a:ext cx="11653521" cy="177742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txBox="1">
            <a:spLocks/>
          </p:cNvSpPr>
          <p:nvPr/>
        </p:nvSpPr>
        <p:spPr>
          <a:xfrm>
            <a:off x="4" y="6589034"/>
            <a:ext cx="1792850" cy="268966"/>
          </a:xfrm>
          <a:prstGeom prst="rect">
            <a:avLst/>
          </a:prstGeom>
        </p:spPr>
        <p:txBody>
          <a:bodyPr lIns="89630" tIns="44814" rIns="89630" bIns="4481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980">
                <a:solidFill>
                  <a:schemeClr val="tx1">
                    <a:lumMod val="50000"/>
                    <a:lumOff val="50000"/>
                  </a:schemeClr>
                </a:solidFill>
                <a:latin typeface="+mn-lt"/>
                <a:ea typeface="Segoe UI" pitchFamily="34" charset="0"/>
                <a:cs typeface="Segoe UI" pitchFamily="34" charset="0"/>
              </a:rPr>
              <a:t>C+E Business Development</a:t>
            </a:r>
          </a:p>
        </p:txBody>
      </p:sp>
      <p:sp>
        <p:nvSpPr>
          <p:cNvPr id="10" name="Slide Number Placeholder 9"/>
          <p:cNvSpPr>
            <a:spLocks noGrp="1"/>
          </p:cNvSpPr>
          <p:nvPr>
            <p:ph type="sldNum" sz="quarter" idx="4"/>
          </p:nvPr>
        </p:nvSpPr>
        <p:spPr>
          <a:xfrm>
            <a:off x="10399150" y="6589034"/>
            <a:ext cx="1792850" cy="268966"/>
          </a:xfrm>
          <a:prstGeom prst="rect">
            <a:avLst/>
          </a:prstGeom>
        </p:spPr>
        <p:txBody>
          <a:bodyPr vert="horz" lIns="91440" tIns="45720" rIns="91440" bIns="45720" rtlCol="0" anchor="ctr"/>
          <a:lstStyle>
            <a:lvl1pPr algn="r">
              <a:defRPr sz="980">
                <a:solidFill>
                  <a:schemeClr val="tx1">
                    <a:tint val="75000"/>
                  </a:schemeClr>
                </a:solidFill>
                <a:latin typeface="+mn-lt"/>
              </a:defRPr>
            </a:lvl1pPr>
          </a:lstStyle>
          <a:p>
            <a:fld id="{C69A5621-A4E1-4322-9D22-14AC39B4BE7D}" type="slidenum">
              <a:rPr lang="en-US" smtClean="0"/>
              <a:pPr/>
              <a:t>‹#›</a:t>
            </a:fld>
            <a:endParaRPr lang="en-US"/>
          </a:p>
        </p:txBody>
      </p:sp>
      <p:sp>
        <p:nvSpPr>
          <p:cNvPr id="8" name="Footer Placeholder 2"/>
          <p:cNvSpPr txBox="1">
            <a:spLocks/>
          </p:cNvSpPr>
          <p:nvPr/>
        </p:nvSpPr>
        <p:spPr>
          <a:xfrm>
            <a:off x="5352268" y="6589034"/>
            <a:ext cx="1487465" cy="268966"/>
          </a:xfrm>
          <a:prstGeom prst="rect">
            <a:avLst/>
          </a:prstGeom>
        </p:spPr>
        <p:txBody>
          <a:bodyPr lIns="89630" tIns="44814" rIns="89630" bIns="44814"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pPr algn="ctr"/>
            <a:r>
              <a:rPr lang="en-US" sz="980" kern="1200" baseline="0">
                <a:solidFill>
                  <a:schemeClr val="tx1">
                    <a:lumMod val="50000"/>
                    <a:lumOff val="50000"/>
                  </a:schemeClr>
                </a:solidFill>
                <a:latin typeface="+mn-lt"/>
                <a:ea typeface="Segoe UI" pitchFamily="34" charset="0"/>
                <a:cs typeface="Segoe UI" pitchFamily="34" charset="0"/>
              </a:rPr>
              <a:t>Microsoft</a:t>
            </a:r>
            <a:r>
              <a:rPr lang="en-US" sz="980">
                <a:latin typeface="+mn-lt"/>
                <a:ea typeface="Segoe UI" pitchFamily="34" charset="0"/>
                <a:cs typeface="Segoe UI" pitchFamily="34" charset="0"/>
              </a:rPr>
              <a:t> </a:t>
            </a:r>
            <a:r>
              <a:rPr lang="en-US" sz="980" kern="1200" baseline="0">
                <a:solidFill>
                  <a:schemeClr val="tx1">
                    <a:lumMod val="50000"/>
                    <a:lumOff val="50000"/>
                  </a:schemeClr>
                </a:solidFill>
                <a:latin typeface="+mn-lt"/>
                <a:ea typeface="Segoe UI" pitchFamily="34" charset="0"/>
                <a:cs typeface="Segoe UI" pitchFamily="34" charset="0"/>
              </a:rPr>
              <a:t>Confidential</a:t>
            </a:r>
          </a:p>
        </p:txBody>
      </p:sp>
      <p:sp>
        <p:nvSpPr>
          <p:cNvPr id="9" name="Rectangle 8"/>
          <p:cNvSpPr/>
          <p:nvPr/>
        </p:nvSpPr>
        <p:spPr>
          <a:xfrm>
            <a:off x="11250131" y="48569"/>
            <a:ext cx="896425" cy="261482"/>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4814" rIns="44814" rtlCol="0" anchor="ctr">
            <a:spAutoFit/>
          </a:bodyPr>
          <a:lstStyle/>
          <a:p>
            <a:pPr algn="ctr" fontAlgn="base">
              <a:spcBef>
                <a:spcPct val="0"/>
              </a:spcBef>
              <a:spcAft>
                <a:spcPct val="0"/>
              </a:spcAft>
            </a:pPr>
            <a:r>
              <a:rPr lang="en-US" sz="1077" b="1" i="1">
                <a:solidFill>
                  <a:schemeClr val="tx1"/>
                </a:solidFill>
              </a:rPr>
              <a:t>DRAFT</a:t>
            </a:r>
          </a:p>
        </p:txBody>
      </p:sp>
      <p:cxnSp>
        <p:nvCxnSpPr>
          <p:cNvPr id="11" name="Straight Connector 10"/>
          <p:cNvCxnSpPr/>
          <p:nvPr/>
        </p:nvCxnSpPr>
        <p:spPr>
          <a:xfrm>
            <a:off x="268930" y="890327"/>
            <a:ext cx="116538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78634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Lst>
  <p:transition>
    <p:fade/>
  </p:transition>
  <p:hf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tx2"/>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Arial" pitchFamily="34" charset="0"/>
        <a:buChar char="•"/>
        <a:tabLst/>
        <a:defRPr sz="3136" kern="1200" spc="0" baseline="0">
          <a:gradFill>
            <a:gsLst>
              <a:gs pos="1250">
                <a:schemeClr val="tx1"/>
              </a:gs>
              <a:gs pos="99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rgbClr val="404040"/>
              </a:gs>
              <a:gs pos="99000">
                <a:srgbClr val="404040"/>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rgbClr val="404040"/>
              </a:gs>
              <a:gs pos="99000">
                <a:srgbClr val="404040"/>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64677003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0" y="6589034"/>
            <a:ext cx="12192000" cy="268966"/>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9" y="291107"/>
            <a:ext cx="11655840" cy="599221"/>
          </a:xfrm>
          <a:prstGeom prst="rect">
            <a:avLst/>
          </a:prstGeom>
        </p:spPr>
        <p:txBody>
          <a:bodyPr vert="horz" wrap="square" lIns="146304" tIns="91440" rIns="146304" bIns="91440" rtlCol="0" anchor="b">
            <a:noAutofit/>
          </a:bodyPr>
          <a:lstStyle/>
          <a:p>
            <a:r>
              <a:rPr lang="en-US"/>
              <a:t>Click to edit Master title style</a:t>
            </a:r>
          </a:p>
        </p:txBody>
      </p:sp>
      <p:sp>
        <p:nvSpPr>
          <p:cNvPr id="4" name="Text Placeholder 3"/>
          <p:cNvSpPr>
            <a:spLocks noGrp="1"/>
          </p:cNvSpPr>
          <p:nvPr>
            <p:ph type="body" idx="1"/>
          </p:nvPr>
        </p:nvSpPr>
        <p:spPr>
          <a:xfrm>
            <a:off x="269243" y="1105611"/>
            <a:ext cx="11653521" cy="177742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txBox="1">
            <a:spLocks/>
          </p:cNvSpPr>
          <p:nvPr/>
        </p:nvSpPr>
        <p:spPr>
          <a:xfrm>
            <a:off x="4" y="6589034"/>
            <a:ext cx="1792850" cy="268966"/>
          </a:xfrm>
          <a:prstGeom prst="rect">
            <a:avLst/>
          </a:prstGeom>
        </p:spPr>
        <p:txBody>
          <a:bodyPr lIns="89642" tIns="44821" rIns="89642" bIns="44821"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980">
                <a:solidFill>
                  <a:schemeClr val="tx1">
                    <a:lumMod val="50000"/>
                    <a:lumOff val="50000"/>
                  </a:schemeClr>
                </a:solidFill>
                <a:latin typeface="+mn-lt"/>
                <a:ea typeface="Segoe UI" pitchFamily="34" charset="0"/>
                <a:cs typeface="Segoe UI" pitchFamily="34" charset="0"/>
              </a:rPr>
              <a:t>C+E Business Development</a:t>
            </a:r>
          </a:p>
        </p:txBody>
      </p:sp>
      <p:sp>
        <p:nvSpPr>
          <p:cNvPr id="10" name="Slide Number Placeholder 9"/>
          <p:cNvSpPr>
            <a:spLocks noGrp="1"/>
          </p:cNvSpPr>
          <p:nvPr>
            <p:ph type="sldNum" sz="quarter" idx="4"/>
          </p:nvPr>
        </p:nvSpPr>
        <p:spPr>
          <a:xfrm>
            <a:off x="10399150" y="6589034"/>
            <a:ext cx="1792850" cy="268966"/>
          </a:xfrm>
          <a:prstGeom prst="rect">
            <a:avLst/>
          </a:prstGeom>
        </p:spPr>
        <p:txBody>
          <a:bodyPr vert="horz" lIns="91440" tIns="45720" rIns="91440" bIns="45720" rtlCol="0" anchor="ctr"/>
          <a:lstStyle>
            <a:lvl1pPr algn="r">
              <a:defRPr sz="980">
                <a:solidFill>
                  <a:schemeClr val="tx1">
                    <a:tint val="75000"/>
                  </a:schemeClr>
                </a:solidFill>
                <a:latin typeface="+mn-lt"/>
              </a:defRPr>
            </a:lvl1pPr>
          </a:lstStyle>
          <a:p>
            <a:fld id="{C69A5621-A4E1-4322-9D22-14AC39B4BE7D}" type="slidenum">
              <a:rPr lang="en-US" smtClean="0"/>
              <a:pPr/>
              <a:t>‹#›</a:t>
            </a:fld>
            <a:endParaRPr lang="en-US"/>
          </a:p>
        </p:txBody>
      </p:sp>
      <p:sp>
        <p:nvSpPr>
          <p:cNvPr id="8" name="Footer Placeholder 2"/>
          <p:cNvSpPr txBox="1">
            <a:spLocks/>
          </p:cNvSpPr>
          <p:nvPr/>
        </p:nvSpPr>
        <p:spPr>
          <a:xfrm>
            <a:off x="5352267" y="6589034"/>
            <a:ext cx="1487465" cy="268966"/>
          </a:xfrm>
          <a:prstGeom prst="rect">
            <a:avLst/>
          </a:prstGeom>
        </p:spPr>
        <p:txBody>
          <a:bodyPr lIns="89642" tIns="44821" rIns="89642" bIns="44821"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pPr algn="ctr"/>
            <a:r>
              <a:rPr lang="en-US" sz="980" kern="1200" baseline="0">
                <a:solidFill>
                  <a:schemeClr val="tx1">
                    <a:lumMod val="50000"/>
                    <a:lumOff val="50000"/>
                  </a:schemeClr>
                </a:solidFill>
                <a:latin typeface="+mn-lt"/>
                <a:ea typeface="Segoe UI" pitchFamily="34" charset="0"/>
                <a:cs typeface="Segoe UI" pitchFamily="34" charset="0"/>
              </a:rPr>
              <a:t>Microsoft</a:t>
            </a:r>
            <a:r>
              <a:rPr lang="en-US" sz="980">
                <a:latin typeface="+mn-lt"/>
                <a:ea typeface="Segoe UI" pitchFamily="34" charset="0"/>
                <a:cs typeface="Segoe UI" pitchFamily="34" charset="0"/>
              </a:rPr>
              <a:t> </a:t>
            </a:r>
            <a:r>
              <a:rPr lang="en-US" sz="980" kern="1200" baseline="0">
                <a:solidFill>
                  <a:schemeClr val="tx1">
                    <a:lumMod val="50000"/>
                    <a:lumOff val="50000"/>
                  </a:schemeClr>
                </a:solidFill>
                <a:latin typeface="+mn-lt"/>
                <a:ea typeface="Segoe UI" pitchFamily="34" charset="0"/>
                <a:cs typeface="Segoe UI" pitchFamily="34" charset="0"/>
              </a:rPr>
              <a:t>Confidential</a:t>
            </a:r>
          </a:p>
        </p:txBody>
      </p:sp>
      <p:cxnSp>
        <p:nvCxnSpPr>
          <p:cNvPr id="11" name="Straight Connector 10"/>
          <p:cNvCxnSpPr/>
          <p:nvPr/>
        </p:nvCxnSpPr>
        <p:spPr>
          <a:xfrm>
            <a:off x="268930" y="890327"/>
            <a:ext cx="116538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497118"/>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Lst>
  <p:transition>
    <p:fade/>
  </p:transition>
  <p:hf hdr="0" ftr="0" dt="0"/>
  <p:txStyles>
    <p:titleStyle>
      <a:lvl1pPr algn="l" defTabSz="914367" rtl="0" eaLnBrk="1" latinLnBrk="0" hangingPunct="1">
        <a:lnSpc>
          <a:spcPct val="90000"/>
        </a:lnSpc>
        <a:spcBef>
          <a:spcPct val="0"/>
        </a:spcBef>
        <a:buNone/>
        <a:defRPr lang="en-US" sz="3529"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Arial" pitchFamily="34" charset="0"/>
        <a:buChar char="•"/>
        <a:tabLst/>
        <a:defRPr sz="3137" kern="1200" spc="0" baseline="0">
          <a:gradFill>
            <a:gsLst>
              <a:gs pos="1250">
                <a:schemeClr val="tx1"/>
              </a:gs>
              <a:gs pos="99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rgbClr val="404040"/>
              </a:gs>
              <a:gs pos="99000">
                <a:srgbClr val="404040"/>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rgbClr val="404040"/>
              </a:gs>
              <a:gs pos="99000">
                <a:srgbClr val="404040"/>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11203341"/>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70" r:id="rId7"/>
    <p:sldLayoutId id="2147483971" r:id="rId8"/>
    <p:sldLayoutId id="214748397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515630"/>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40173363"/>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20710157"/>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 id="2147484040" r:id="rId18"/>
    <p:sldLayoutId id="214748404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742420"/>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9" r:id="rId25"/>
    <p:sldLayoutId id="2147484070" r:id="rId26"/>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2309378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91200311"/>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7"/>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28" imgW="377" imgH="377" progId="TCLayout.ActiveDocument.1">
                  <p:embed/>
                </p:oleObj>
              </mc:Choice>
              <mc:Fallback>
                <p:oleObj name="think-cell Slide" r:id="rId28" imgW="377" imgH="377" progId="TCLayout.ActiveDocument.1">
                  <p:embed/>
                  <p:pic>
                    <p:nvPicPr>
                      <p:cNvPr id="3" name="Object 2" hidden="1"/>
                      <p:cNvPicPr/>
                      <p:nvPr/>
                    </p:nvPicPr>
                    <p:blipFill>
                      <a:blip r:embed="rId29"/>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97500"/>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9" y="2991034"/>
            <a:ext cx="6858623" cy="876557"/>
          </a:xfrm>
          <a:prstGeom prst="rect">
            <a:avLst/>
          </a:prstGeom>
        </p:spPr>
      </p:pic>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72485631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Lst>
  <p:transition>
    <p:fade/>
  </p:transition>
  <p:hf hdr="0" ftr="0" dt="0"/>
  <p:txStyles>
    <p:titleStyle>
      <a:lvl1pPr algn="l" defTabSz="914004" rtl="0" eaLnBrk="1" latinLnBrk="0" hangingPunct="1">
        <a:lnSpc>
          <a:spcPct val="90000"/>
        </a:lnSpc>
        <a:spcBef>
          <a:spcPct val="0"/>
        </a:spcBef>
        <a:buNone/>
        <a:defRPr lang="en-US" sz="352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004" rtl="0" eaLnBrk="1" fontAlgn="auto" latinLnBrk="0" hangingPunct="1">
        <a:lnSpc>
          <a:spcPct val="90000"/>
        </a:lnSpc>
        <a:spcBef>
          <a:spcPct val="20000"/>
        </a:spcBef>
        <a:spcAft>
          <a:spcPts val="0"/>
        </a:spcAft>
        <a:buClrTx/>
        <a:buSzPct val="90000"/>
        <a:buFont typeface="Arial" pitchFamily="34" charset="0"/>
        <a:buNone/>
        <a:tabLst/>
        <a:defRPr sz="2744" kern="1200" spc="0" baseline="0">
          <a:solidFill>
            <a:schemeClr val="accent2"/>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6652752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a:stretch>
            <a:fillRect/>
          </a:stretch>
        </p:blipFill>
        <p:spPr>
          <a:xfrm rot="5400000">
            <a:off x="9200967" y="2990410"/>
            <a:ext cx="6858623" cy="876557"/>
          </a:xfrm>
          <a:prstGeom prst="rect">
            <a:avLst/>
          </a:prstGeom>
        </p:spPr>
      </p:pic>
    </p:spTree>
    <p:extLst>
      <p:ext uri="{BB962C8B-B14F-4D97-AF65-F5344CB8AC3E}">
        <p14:creationId xmlns:p14="http://schemas.microsoft.com/office/powerpoint/2010/main" val="5953919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45857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7007818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6" r:id="rId21"/>
    <p:sldLayoutId id="214748383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NIST_Logo_3015_right_line.eps"/>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64800" y="6400801"/>
            <a:ext cx="1117600" cy="373101"/>
          </a:xfrm>
          <a:prstGeom prst="rect">
            <a:avLst/>
          </a:prstGeom>
        </p:spPr>
      </p:pic>
      <p:sp>
        <p:nvSpPr>
          <p:cNvPr id="20" name="Rectangle 19"/>
          <p:cNvSpPr/>
          <p:nvPr/>
        </p:nvSpPr>
        <p:spPr>
          <a:xfrm>
            <a:off x="0" y="0"/>
            <a:ext cx="12192000" cy="304800"/>
          </a:xfrm>
          <a:prstGeom prst="rect">
            <a:avLst/>
          </a:prstGeom>
          <a:solidFill>
            <a:srgbClr val="2083B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1" name="Straight Connector 20"/>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6"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Tree>
    <p:extLst>
      <p:ext uri="{BB962C8B-B14F-4D97-AF65-F5344CB8AC3E}">
        <p14:creationId xmlns:p14="http://schemas.microsoft.com/office/powerpoint/2010/main" val="21064427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Lst>
  <p:hf hdr="0" ftr="0" dt="0"/>
  <p:txStyles>
    <p:titleStyle>
      <a:lvl1pPr algn="l" defTabSz="457200" rtl="0" eaLnBrk="1" latinLnBrk="0" hangingPunct="1">
        <a:spcBef>
          <a:spcPct val="0"/>
        </a:spcBef>
        <a:buNone/>
        <a:defRPr sz="4400" kern="1200">
          <a:solidFill>
            <a:srgbClr val="2083B6"/>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rgbClr val="2083B6"/>
          </a:solidFill>
          <a:latin typeface="Calibri"/>
          <a:ea typeface="+mn-ea"/>
          <a:cs typeface="Calibri"/>
        </a:defRPr>
      </a:lvl1pPr>
      <a:lvl2pPr marL="742950" indent="-285750" algn="l" defTabSz="457200" rtl="0" eaLnBrk="1" latinLnBrk="0" hangingPunct="1">
        <a:spcBef>
          <a:spcPct val="20000"/>
        </a:spcBef>
        <a:buFont typeface="Arial"/>
        <a:buChar char="–"/>
        <a:defRPr sz="2800" kern="1200">
          <a:solidFill>
            <a:srgbClr val="58595B"/>
          </a:solidFill>
          <a:latin typeface="Calibri"/>
          <a:ea typeface="+mn-ea"/>
          <a:cs typeface="Calibri"/>
        </a:defRPr>
      </a:lvl2pPr>
      <a:lvl3pPr marL="1143000" indent="-228600" algn="l" defTabSz="457200" rtl="0" eaLnBrk="1" latinLnBrk="0" hangingPunct="1">
        <a:spcBef>
          <a:spcPct val="20000"/>
        </a:spcBef>
        <a:buFont typeface="Arial"/>
        <a:buChar char="•"/>
        <a:defRPr sz="2400" kern="1200">
          <a:solidFill>
            <a:srgbClr val="58595B"/>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3116587704"/>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7.svg"/></Relationships>
</file>

<file path=ppt/slides/_rels/slide1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8.png"/><Relationship Id="rId7"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hyperlink" Target="https://blogs.technet.microsoft.com/mmpc/2017/06/07/platinum-continues-to-evolve-find-ways-to-maintain-invisibility/"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jpg"/><Relationship Id="rId18" Type="http://schemas.openxmlformats.org/officeDocument/2006/relationships/image" Target="../media/image116.png"/><Relationship Id="rId3" Type="http://schemas.openxmlformats.org/officeDocument/2006/relationships/image" Target="../media/image101.png"/><Relationship Id="rId21" Type="http://schemas.openxmlformats.org/officeDocument/2006/relationships/image" Target="../media/image119.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16.xml"/><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99.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1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emf"/><Relationship Id="rId7"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2.xml"/></Relationships>
</file>

<file path=ppt/slides/_rels/slide19.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40.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154.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83.png"/><Relationship Id="rId32" Type="http://schemas.openxmlformats.org/officeDocument/2006/relationships/image" Target="../media/image135.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149.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90.png"/><Relationship Id="rId90" Type="http://schemas.openxmlformats.org/officeDocument/2006/relationships/image" Target="../media/image157.png"/><Relationship Id="rId95" Type="http://schemas.openxmlformats.org/officeDocument/2006/relationships/image" Target="../media/image159.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145.png"/><Relationship Id="rId69" Type="http://schemas.openxmlformats.org/officeDocument/2006/relationships/hyperlink" Target="http://aka.ms/pam"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155.png"/><Relationship Id="rId12" Type="http://schemas.openxmlformats.org/officeDocument/2006/relationships/image" Target="../media/image84.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36.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162.png"/><Relationship Id="rId108" Type="http://schemas.openxmlformats.org/officeDocument/2006/relationships/image" Target="../media/image75.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security-overview" TargetMode="External"/><Relationship Id="rId96" Type="http://schemas.openxmlformats.org/officeDocument/2006/relationships/image" Target="../media/image160.png"/><Relationship Id="rId1" Type="http://schemas.openxmlformats.org/officeDocument/2006/relationships/slideLayout" Target="../slideLayouts/slideLayout28.xml"/><Relationship Id="rId6" Type="http://schemas.openxmlformats.org/officeDocument/2006/relationships/image" Target="../media/image129.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131.png"/><Relationship Id="rId49" Type="http://schemas.openxmlformats.org/officeDocument/2006/relationships/image" Target="../media/image143.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141.png"/><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81" Type="http://schemas.openxmlformats.org/officeDocument/2006/relationships/image" Target="../media/image151.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85.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137.emf"/><Relationship Id="rId50" Type="http://schemas.openxmlformats.org/officeDocument/2006/relationships/image" Target="../media/image144.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92.png"/><Relationship Id="rId71" Type="http://schemas.openxmlformats.org/officeDocument/2006/relationships/image" Target="../media/image147.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19.xml"/><Relationship Id="rId29" Type="http://schemas.openxmlformats.org/officeDocument/2006/relationships/image" Target="../media/image132.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image" Target="../media/image156.png"/><Relationship Id="rId110" Type="http://schemas.openxmlformats.org/officeDocument/2006/relationships/image" Target="../media/image163.jpg"/><Relationship Id="rId115" Type="http://schemas.openxmlformats.org/officeDocument/2006/relationships/image" Target="../media/image164.png"/><Relationship Id="rId61" Type="http://schemas.openxmlformats.org/officeDocument/2006/relationships/hyperlink" Target="https://aka.ms/SIEMConnect" TargetMode="External"/><Relationship Id="rId82" Type="http://schemas.openxmlformats.org/officeDocument/2006/relationships/image" Target="../media/image152.png"/><Relationship Id="rId19" Type="http://schemas.openxmlformats.org/officeDocument/2006/relationships/hyperlink" Target="https://aka.ms/O365SecRoadmap" TargetMode="External"/><Relationship Id="rId14" Type="http://schemas.openxmlformats.org/officeDocument/2006/relationships/image" Target="../media/image86.png"/><Relationship Id="rId30" Type="http://schemas.openxmlformats.org/officeDocument/2006/relationships/image" Target="../media/image133.png"/><Relationship Id="rId35" Type="http://schemas.openxmlformats.org/officeDocument/2006/relationships/image" Target="../media/image138.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150.png"/><Relationship Id="rId100" Type="http://schemas.openxmlformats.org/officeDocument/2006/relationships/image" Target="../media/image161.png"/><Relationship Id="rId105" Type="http://schemas.openxmlformats.org/officeDocument/2006/relationships/image" Target="../media/image70.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130.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158.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165.png"/><Relationship Id="rId3" Type="http://schemas.openxmlformats.org/officeDocument/2006/relationships/image" Target="../media/image127.png"/><Relationship Id="rId25" Type="http://schemas.openxmlformats.org/officeDocument/2006/relationships/hyperlink" Target="https://aka.ms/ESAE" TargetMode="External"/><Relationship Id="rId46" Type="http://schemas.openxmlformats.org/officeDocument/2006/relationships/image" Target="../media/image142.png"/><Relationship Id="rId67" Type="http://schemas.openxmlformats.org/officeDocument/2006/relationships/image" Target="../media/image146.jpeg"/><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153.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87.png"/><Relationship Id="rId36" Type="http://schemas.openxmlformats.org/officeDocument/2006/relationships/image" Target="../media/image139.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166.png"/><Relationship Id="rId10" Type="http://schemas.openxmlformats.org/officeDocument/2006/relationships/image" Target="../media/image82.png"/><Relationship Id="rId31" Type="http://schemas.openxmlformats.org/officeDocument/2006/relationships/image" Target="../media/image134.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148.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128.svg"/><Relationship Id="rId9" Type="http://schemas.openxmlformats.org/officeDocument/2006/relationships/hyperlink" Target="https://docs.microsoft.com/en-us/sccm/" TargetMode="External"/></Relationships>
</file>

<file path=ppt/slides/_rels/slide190.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40.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154.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83.png"/><Relationship Id="rId32" Type="http://schemas.openxmlformats.org/officeDocument/2006/relationships/image" Target="../media/image135.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149.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90.png"/><Relationship Id="rId90" Type="http://schemas.openxmlformats.org/officeDocument/2006/relationships/image" Target="../media/image157.png"/><Relationship Id="rId95" Type="http://schemas.openxmlformats.org/officeDocument/2006/relationships/image" Target="../media/image159.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145.png"/><Relationship Id="rId69" Type="http://schemas.openxmlformats.org/officeDocument/2006/relationships/hyperlink" Target="http://aka.ms/pam"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155.png"/><Relationship Id="rId12" Type="http://schemas.openxmlformats.org/officeDocument/2006/relationships/image" Target="../media/image84.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36.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162.png"/><Relationship Id="rId108" Type="http://schemas.openxmlformats.org/officeDocument/2006/relationships/image" Target="../media/image75.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security-overview" TargetMode="External"/><Relationship Id="rId96" Type="http://schemas.openxmlformats.org/officeDocument/2006/relationships/image" Target="../media/image160.png"/><Relationship Id="rId1" Type="http://schemas.openxmlformats.org/officeDocument/2006/relationships/slideLayout" Target="../slideLayouts/slideLayout28.xml"/><Relationship Id="rId6" Type="http://schemas.openxmlformats.org/officeDocument/2006/relationships/image" Target="../media/image129.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131.png"/><Relationship Id="rId49" Type="http://schemas.openxmlformats.org/officeDocument/2006/relationships/image" Target="../media/image143.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141.png"/><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81" Type="http://schemas.openxmlformats.org/officeDocument/2006/relationships/image" Target="../media/image151.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85.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137.emf"/><Relationship Id="rId50" Type="http://schemas.openxmlformats.org/officeDocument/2006/relationships/image" Target="../media/image144.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92.png"/><Relationship Id="rId71" Type="http://schemas.openxmlformats.org/officeDocument/2006/relationships/image" Target="../media/image147.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190.xml"/><Relationship Id="rId29" Type="http://schemas.openxmlformats.org/officeDocument/2006/relationships/image" Target="../media/image132.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image" Target="../media/image156.png"/><Relationship Id="rId110" Type="http://schemas.openxmlformats.org/officeDocument/2006/relationships/image" Target="../media/image163.jpg"/><Relationship Id="rId115" Type="http://schemas.openxmlformats.org/officeDocument/2006/relationships/image" Target="../media/image164.png"/><Relationship Id="rId61" Type="http://schemas.openxmlformats.org/officeDocument/2006/relationships/hyperlink" Target="https://aka.ms/SIEMConnect" TargetMode="External"/><Relationship Id="rId82" Type="http://schemas.openxmlformats.org/officeDocument/2006/relationships/image" Target="../media/image152.png"/><Relationship Id="rId19" Type="http://schemas.openxmlformats.org/officeDocument/2006/relationships/hyperlink" Target="https://aka.ms/O365SecRoadmap" TargetMode="External"/><Relationship Id="rId14" Type="http://schemas.openxmlformats.org/officeDocument/2006/relationships/image" Target="../media/image86.png"/><Relationship Id="rId30" Type="http://schemas.openxmlformats.org/officeDocument/2006/relationships/image" Target="../media/image133.png"/><Relationship Id="rId35" Type="http://schemas.openxmlformats.org/officeDocument/2006/relationships/image" Target="../media/image138.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150.png"/><Relationship Id="rId100" Type="http://schemas.openxmlformats.org/officeDocument/2006/relationships/image" Target="../media/image161.png"/><Relationship Id="rId105" Type="http://schemas.openxmlformats.org/officeDocument/2006/relationships/image" Target="../media/image70.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130.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158.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165.png"/><Relationship Id="rId3" Type="http://schemas.openxmlformats.org/officeDocument/2006/relationships/image" Target="../media/image127.png"/><Relationship Id="rId25" Type="http://schemas.openxmlformats.org/officeDocument/2006/relationships/hyperlink" Target="https://aka.ms/ESAE" TargetMode="External"/><Relationship Id="rId46" Type="http://schemas.openxmlformats.org/officeDocument/2006/relationships/image" Target="../media/image142.png"/><Relationship Id="rId67" Type="http://schemas.openxmlformats.org/officeDocument/2006/relationships/image" Target="../media/image146.jpeg"/><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153.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87.png"/><Relationship Id="rId36" Type="http://schemas.openxmlformats.org/officeDocument/2006/relationships/image" Target="../media/image139.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166.png"/><Relationship Id="rId10" Type="http://schemas.openxmlformats.org/officeDocument/2006/relationships/image" Target="../media/image82.png"/><Relationship Id="rId31" Type="http://schemas.openxmlformats.org/officeDocument/2006/relationships/image" Target="../media/image134.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148.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128.svg"/><Relationship Id="rId9" Type="http://schemas.openxmlformats.org/officeDocument/2006/relationships/hyperlink" Target="https://docs.microsoft.com/en-us/sccm/"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40.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image" Target="../media/image146.jpeg"/><Relationship Id="rId84" Type="http://schemas.openxmlformats.org/officeDocument/2006/relationships/image" Target="../media/image154.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83.png"/><Relationship Id="rId32" Type="http://schemas.openxmlformats.org/officeDocument/2006/relationships/image" Target="../media/image135.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149.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90.png"/><Relationship Id="rId90" Type="http://schemas.openxmlformats.org/officeDocument/2006/relationships/image" Target="../media/image157.png"/><Relationship Id="rId95" Type="http://schemas.openxmlformats.org/officeDocument/2006/relationships/image" Target="../media/image159.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145.png"/><Relationship Id="rId69" Type="http://schemas.openxmlformats.org/officeDocument/2006/relationships/hyperlink" Target="https://docs.microsoft.com/en-us/azure/active-directory/active-directory-identityprotection"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155.png"/><Relationship Id="rId12" Type="http://schemas.openxmlformats.org/officeDocument/2006/relationships/image" Target="../media/image84.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36.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162.png"/><Relationship Id="rId108" Type="http://schemas.openxmlformats.org/officeDocument/2006/relationships/image" Target="../media/image75.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security-overview" TargetMode="External"/><Relationship Id="rId96" Type="http://schemas.openxmlformats.org/officeDocument/2006/relationships/image" Target="../media/image160.png"/><Relationship Id="rId1" Type="http://schemas.openxmlformats.org/officeDocument/2006/relationships/slideLayout" Target="../slideLayouts/slideLayout28.xml"/><Relationship Id="rId6" Type="http://schemas.openxmlformats.org/officeDocument/2006/relationships/image" Target="../media/image129.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131.png"/><Relationship Id="rId49" Type="http://schemas.openxmlformats.org/officeDocument/2006/relationships/image" Target="../media/image143.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141.png"/><Relationship Id="rId60" Type="http://schemas.openxmlformats.org/officeDocument/2006/relationships/hyperlink" Target="https://www.microsoft.com/en-us/security/threat-protection" TargetMode="External"/><Relationship Id="rId65" Type="http://schemas.openxmlformats.org/officeDocument/2006/relationships/hyperlink" Target="http://aka.ms/pam" TargetMode="External"/><Relationship Id="rId81" Type="http://schemas.openxmlformats.org/officeDocument/2006/relationships/image" Target="../media/image151.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85.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137.emf"/><Relationship Id="rId50" Type="http://schemas.openxmlformats.org/officeDocument/2006/relationships/image" Target="../media/image144.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92.png"/><Relationship Id="rId71" Type="http://schemas.openxmlformats.org/officeDocument/2006/relationships/image" Target="../media/image147.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20.xml"/><Relationship Id="rId29" Type="http://schemas.openxmlformats.org/officeDocument/2006/relationships/image" Target="../media/image132.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azure/active-directory/active-directory-privileged-identity-management-configure" TargetMode="External"/><Relationship Id="rId87" Type="http://schemas.openxmlformats.org/officeDocument/2006/relationships/image" Target="../media/image156.png"/><Relationship Id="rId110" Type="http://schemas.openxmlformats.org/officeDocument/2006/relationships/image" Target="../media/image163.jpg"/><Relationship Id="rId115" Type="http://schemas.openxmlformats.org/officeDocument/2006/relationships/image" Target="../media/image164.png"/><Relationship Id="rId61" Type="http://schemas.openxmlformats.org/officeDocument/2006/relationships/hyperlink" Target="https://aka.ms/SIEMConnect" TargetMode="External"/><Relationship Id="rId82" Type="http://schemas.openxmlformats.org/officeDocument/2006/relationships/image" Target="../media/image152.png"/><Relationship Id="rId19" Type="http://schemas.openxmlformats.org/officeDocument/2006/relationships/hyperlink" Target="https://aka.ms/O365SecRoadmap" TargetMode="External"/><Relationship Id="rId14" Type="http://schemas.openxmlformats.org/officeDocument/2006/relationships/image" Target="../media/image86.png"/><Relationship Id="rId30" Type="http://schemas.openxmlformats.org/officeDocument/2006/relationships/image" Target="../media/image133.png"/><Relationship Id="rId35" Type="http://schemas.openxmlformats.org/officeDocument/2006/relationships/image" Target="../media/image138.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150.png"/><Relationship Id="rId100" Type="http://schemas.openxmlformats.org/officeDocument/2006/relationships/image" Target="../media/image161.png"/><Relationship Id="rId105" Type="http://schemas.openxmlformats.org/officeDocument/2006/relationships/image" Target="../media/image70.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130.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158.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165.png"/><Relationship Id="rId3" Type="http://schemas.openxmlformats.org/officeDocument/2006/relationships/image" Target="../media/image127.png"/><Relationship Id="rId25" Type="http://schemas.openxmlformats.org/officeDocument/2006/relationships/hyperlink" Target="https://aka.ms/ESAE" TargetMode="External"/><Relationship Id="rId46" Type="http://schemas.openxmlformats.org/officeDocument/2006/relationships/image" Target="../media/image142.png"/><Relationship Id="rId67" Type="http://schemas.openxmlformats.org/officeDocument/2006/relationships/hyperlink" Target="https://docs.microsoft.com/en-us/windows/security/identity-protection/hello-for-business/hello-identity-verification" TargetMode="External"/><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153.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87.png"/><Relationship Id="rId36" Type="http://schemas.openxmlformats.org/officeDocument/2006/relationships/image" Target="../media/image139.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166.png"/><Relationship Id="rId10" Type="http://schemas.openxmlformats.org/officeDocument/2006/relationships/image" Target="../media/image82.png"/><Relationship Id="rId31" Type="http://schemas.openxmlformats.org/officeDocument/2006/relationships/image" Target="../media/image134.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148.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128.svg"/><Relationship Id="rId9" Type="http://schemas.openxmlformats.org/officeDocument/2006/relationships/hyperlink" Target="https://docs.microsoft.com/en-us/sccm/" TargetMode="External"/></Relationships>
</file>

<file path=ppt/slides/_rels/slide21.xml.rels><?xml version="1.0" encoding="UTF-8" standalone="yes"?>
<Relationships xmlns="http://schemas.openxmlformats.org/package/2006/relationships"><Relationship Id="rId13" Type="http://schemas.openxmlformats.org/officeDocument/2006/relationships/hyperlink" Target="https://docs.microsoft.com/en-us/azure/active-directory/active-directory-identityprotection" TargetMode="External"/><Relationship Id="rId18" Type="http://schemas.openxmlformats.org/officeDocument/2006/relationships/hyperlink" Target="http://aka.ms/cyberpaw" TargetMode="External"/><Relationship Id="rId26" Type="http://schemas.openxmlformats.org/officeDocument/2006/relationships/image" Target="../media/image169.png"/><Relationship Id="rId21" Type="http://schemas.openxmlformats.org/officeDocument/2006/relationships/hyperlink" Target="http://aka.ms/rapidattack" TargetMode="External"/><Relationship Id="rId34" Type="http://schemas.openxmlformats.org/officeDocument/2006/relationships/image" Target="../media/image175.png"/><Relationship Id="rId7" Type="http://schemas.openxmlformats.org/officeDocument/2006/relationships/hyperlink" Target="http://aka.ms/pam" TargetMode="External"/><Relationship Id="rId12" Type="http://schemas.openxmlformats.org/officeDocument/2006/relationships/image" Target="../media/image165.png"/><Relationship Id="rId17" Type="http://schemas.openxmlformats.org/officeDocument/2006/relationships/hyperlink" Target="https://www.microsoft.com/en-us/microsoftservices/campaigns/cybersecurity-protection.aspx#stage-1" TargetMode="External"/><Relationship Id="rId25" Type="http://schemas.openxmlformats.org/officeDocument/2006/relationships/image" Target="../media/image75.png"/><Relationship Id="rId33" Type="http://schemas.openxmlformats.org/officeDocument/2006/relationships/image" Target="../media/image174.png"/><Relationship Id="rId2" Type="http://schemas.openxmlformats.org/officeDocument/2006/relationships/notesSlide" Target="../notesSlides/notesSlide21.xml"/><Relationship Id="rId16" Type="http://schemas.openxmlformats.org/officeDocument/2006/relationships/image" Target="../media/image144.png"/><Relationship Id="rId20" Type="http://schemas.openxmlformats.org/officeDocument/2006/relationships/hyperlink" Target="https://aka.ms/O365SecRoadmap" TargetMode="External"/><Relationship Id="rId29" Type="http://schemas.openxmlformats.org/officeDocument/2006/relationships/hyperlink" Target="https://www.microsoft.com/security/intelligence" TargetMode="External"/><Relationship Id="rId1" Type="http://schemas.openxmlformats.org/officeDocument/2006/relationships/slideLayout" Target="../slideLayouts/slideLayout12.xml"/><Relationship Id="rId6" Type="http://schemas.openxmlformats.org/officeDocument/2006/relationships/image" Target="../media/image145.png"/><Relationship Id="rId11" Type="http://schemas.openxmlformats.org/officeDocument/2006/relationships/hyperlink" Target="https://azure.microsoft.com/en-us/documentation/articles/active-directory-conditional-access/" TargetMode="External"/><Relationship Id="rId24" Type="http://schemas.openxmlformats.org/officeDocument/2006/relationships/image" Target="../media/image137.emf"/><Relationship Id="rId32" Type="http://schemas.openxmlformats.org/officeDocument/2006/relationships/image" Target="../media/image173.png"/><Relationship Id="rId37" Type="http://schemas.openxmlformats.org/officeDocument/2006/relationships/image" Target="../media/image178.png"/><Relationship Id="rId5" Type="http://schemas.openxmlformats.org/officeDocument/2006/relationships/hyperlink" Target="https://azure.microsoft.com/en-us/documentation/articles/multi-factor-authentication/" TargetMode="External"/><Relationship Id="rId15" Type="http://schemas.openxmlformats.org/officeDocument/2006/relationships/hyperlink" Target="http://www.microsoft.com/ata" TargetMode="External"/><Relationship Id="rId23" Type="http://schemas.openxmlformats.org/officeDocument/2006/relationships/image" Target="../media/image136.png"/><Relationship Id="rId28" Type="http://schemas.openxmlformats.org/officeDocument/2006/relationships/image" Target="../media/image171.png"/><Relationship Id="rId36" Type="http://schemas.openxmlformats.org/officeDocument/2006/relationships/image" Target="../media/image177.png"/><Relationship Id="rId10" Type="http://schemas.openxmlformats.org/officeDocument/2006/relationships/image" Target="../media/image146.jpeg"/><Relationship Id="rId19" Type="http://schemas.openxmlformats.org/officeDocument/2006/relationships/hyperlink" Target="https://aka.ms/sparoadmap" TargetMode="External"/><Relationship Id="rId31" Type="http://schemas.openxmlformats.org/officeDocument/2006/relationships/image" Target="../media/image172.png"/><Relationship Id="rId4" Type="http://schemas.openxmlformats.org/officeDocument/2006/relationships/image" Target="../media/image140.png"/><Relationship Id="rId9" Type="http://schemas.openxmlformats.org/officeDocument/2006/relationships/hyperlink" Target="https://technet.microsoft.com/en-us/itpro/windows/keep-secure/manage-identity-verification-using-microsoft-passport" TargetMode="External"/><Relationship Id="rId14" Type="http://schemas.openxmlformats.org/officeDocument/2006/relationships/image" Target="../media/image143.emf"/><Relationship Id="rId22" Type="http://schemas.openxmlformats.org/officeDocument/2006/relationships/image" Target="../media/image168.png"/><Relationship Id="rId27" Type="http://schemas.openxmlformats.org/officeDocument/2006/relationships/image" Target="../media/image170.png"/><Relationship Id="rId30" Type="http://schemas.openxmlformats.org/officeDocument/2006/relationships/image" Target="../media/image147.png"/><Relationship Id="rId35" Type="http://schemas.openxmlformats.org/officeDocument/2006/relationships/image" Target="../media/image176.png"/><Relationship Id="rId8" Type="http://schemas.openxmlformats.org/officeDocument/2006/relationships/hyperlink" Target="https://azure.microsoft.com/en-us/documentation/articles/active-directory-privileged-identity-management-configure/" TargetMode="External"/><Relationship Id="rId3" Type="http://schemas.openxmlformats.org/officeDocument/2006/relationships/image" Target="../media/image167.png"/></Relationships>
</file>

<file path=ppt/slides/_rels/slide22.xml.rels><?xml version="1.0" encoding="UTF-8" standalone="yes"?>
<Relationships xmlns="http://schemas.openxmlformats.org/package/2006/relationships"><Relationship Id="rId8" Type="http://schemas.openxmlformats.org/officeDocument/2006/relationships/hyperlink" Target="https://www.microsoft.com/en-us/cloud-platform/cloud-app-security" TargetMode="External"/><Relationship Id="rId13" Type="http://schemas.openxmlformats.org/officeDocument/2006/relationships/image" Target="../media/image140.png"/><Relationship Id="rId3" Type="http://schemas.openxmlformats.org/officeDocument/2006/relationships/hyperlink" Target="http://download.microsoft.com/download/5/0/8/50856745-C5AE-451A-80DC-47A920B9D545/AFCEA_PADS_Datasheet.pdf" TargetMode="External"/><Relationship Id="rId7" Type="http://schemas.openxmlformats.org/officeDocument/2006/relationships/hyperlink" Target="https://support.office.com/en-us/article/Office-365-Security-Compliance-Center-7e696a40-b86b-4a20-afcc-559218b7b1b8?ui=en-US&amp;rs=en-US&amp;ad=US" TargetMode="External"/><Relationship Id="rId12" Type="http://schemas.openxmlformats.org/officeDocument/2006/relationships/image" Target="../media/image179.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www.microsoft.com/en-us/WindowsForBusiness/Windows-security" TargetMode="External"/><Relationship Id="rId11" Type="http://schemas.openxmlformats.org/officeDocument/2006/relationships/image" Target="../media/image144.png"/><Relationship Id="rId5" Type="http://schemas.openxmlformats.org/officeDocument/2006/relationships/hyperlink" Target="https://docs.microsoft.com/en-us/azure/security-center/security-center-intro" TargetMode="External"/><Relationship Id="rId10" Type="http://schemas.openxmlformats.org/officeDocument/2006/relationships/hyperlink" Target="https://blogs.msdn.microsoft.com/azuresecurity/2016/08/23/azure-log-siem-configuration-steps/" TargetMode="External"/><Relationship Id="rId4" Type="http://schemas.openxmlformats.org/officeDocument/2006/relationships/hyperlink" Target="https://www.microsoft.com/en-us/microsoftservices/campaigns/cybersecurity-protection.aspx#stage-3" TargetMode="External"/><Relationship Id="rId9" Type="http://schemas.openxmlformats.org/officeDocument/2006/relationships/image" Target="../media/image141.png"/><Relationship Id="rId14" Type="http://schemas.openxmlformats.org/officeDocument/2006/relationships/hyperlink" Target="https://www.microsoft.com/security/intelligenc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microsoft.com/en-us/cloud-platform/microsoft-intune" TargetMode="External"/><Relationship Id="rId13" Type="http://schemas.openxmlformats.org/officeDocument/2006/relationships/hyperlink" Target="https://docs.microsoft.com/en-us/windows/deployment/windows-10-pro-in-s-mode" TargetMode="External"/><Relationship Id="rId18" Type="http://schemas.openxmlformats.org/officeDocument/2006/relationships/hyperlink" Target="https://docs.microsoft.com/en-us/windows/security/threat-protection/windows-defender-atp/secure-score-dashboard-windows-defender-advanced-threat-protection" TargetMode="External"/><Relationship Id="rId3" Type="http://schemas.openxmlformats.org/officeDocument/2006/relationships/image" Target="../media/image179.png"/><Relationship Id="rId7" Type="http://schemas.openxmlformats.org/officeDocument/2006/relationships/image" Target="../media/image165.png"/><Relationship Id="rId12" Type="http://schemas.openxmlformats.org/officeDocument/2006/relationships/hyperlink" Target="https://www.microsoft.com/en-us/WindowsForBusiness/Windows-security" TargetMode="External"/><Relationship Id="rId17" Type="http://schemas.openxmlformats.org/officeDocument/2006/relationships/image" Target="../media/image137.emf"/><Relationship Id="rId2" Type="http://schemas.openxmlformats.org/officeDocument/2006/relationships/notesSlide" Target="../notesSlides/notesSlide23.xml"/><Relationship Id="rId16" Type="http://schemas.openxmlformats.org/officeDocument/2006/relationships/image" Target="../media/image136.png"/><Relationship Id="rId1" Type="http://schemas.openxmlformats.org/officeDocument/2006/relationships/slideLayout" Target="../slideLayouts/slideLayout12.xml"/><Relationship Id="rId6" Type="http://schemas.openxmlformats.org/officeDocument/2006/relationships/hyperlink" Target="https://azure.microsoft.com/en-us/documentation/articles/active-directory-conditional-access/" TargetMode="External"/><Relationship Id="rId11" Type="http://schemas.openxmlformats.org/officeDocument/2006/relationships/image" Target="../media/image70.emf"/><Relationship Id="rId5" Type="http://schemas.openxmlformats.org/officeDocument/2006/relationships/image" Target="../media/image75.png"/><Relationship Id="rId15" Type="http://schemas.openxmlformats.org/officeDocument/2006/relationships/image" Target="../media/image163.jpg"/><Relationship Id="rId10" Type="http://schemas.openxmlformats.org/officeDocument/2006/relationships/hyperlink" Target="https://technet.microsoft.com/en-us/itpro/windows/keep-secure/windows-10-security-guide" TargetMode="External"/><Relationship Id="rId19" Type="http://schemas.openxmlformats.org/officeDocument/2006/relationships/hyperlink" Target="https://docs.microsoft.com/en-us/windows/security/threat-protection/windows-defender-atp/threat-analytics-dashboard-windows-defender-advanced-threat-protection" TargetMode="External"/><Relationship Id="rId4" Type="http://schemas.openxmlformats.org/officeDocument/2006/relationships/hyperlink" Target="https://blogs.technet.microsoft.com/cbernier/2015/12/02/microsoft-intune-and-apple-mac-management/" TargetMode="External"/><Relationship Id="rId9" Type="http://schemas.openxmlformats.org/officeDocument/2006/relationships/image" Target="../media/image140.png"/><Relationship Id="rId14" Type="http://schemas.openxmlformats.org/officeDocument/2006/relationships/hyperlink" Target="https://www.microsoft.com/en-us/WindowsForBusiness/windows-atp" TargetMode="External"/></Relationships>
</file>

<file path=ppt/slides/_rels/slide24.xml.rels><?xml version="1.0" encoding="UTF-8" standalone="yes"?>
<Relationships xmlns="http://schemas.openxmlformats.org/package/2006/relationships"><Relationship Id="rId13" Type="http://schemas.openxmlformats.org/officeDocument/2006/relationships/image" Target="../media/image135.png"/><Relationship Id="rId18" Type="http://schemas.openxmlformats.org/officeDocument/2006/relationships/hyperlink" Target="https://docs.microsoft.com/en-us/azure/key-vault/key-vault-overview" TargetMode="External"/><Relationship Id="rId26" Type="http://schemas.openxmlformats.org/officeDocument/2006/relationships/hyperlink" Target="https://docs.microsoft.com/en-us/azure/security/azure-security-disk-encryption" TargetMode="External"/><Relationship Id="rId39" Type="http://schemas.openxmlformats.org/officeDocument/2006/relationships/image" Target="../media/image136.png"/><Relationship Id="rId21" Type="http://schemas.openxmlformats.org/officeDocument/2006/relationships/hyperlink" Target="https://docs.microsoft.com/en-us/azure/application-gateway/application-gateway-web-application-firewall-overview" TargetMode="External"/><Relationship Id="rId34" Type="http://schemas.openxmlformats.org/officeDocument/2006/relationships/image" Target="../media/image128.svg"/><Relationship Id="rId42" Type="http://schemas.openxmlformats.org/officeDocument/2006/relationships/image" Target="../media/image139.svg"/><Relationship Id="rId47" Type="http://schemas.openxmlformats.org/officeDocument/2006/relationships/hyperlink" Target="https://azure.microsoft.com/en-us/blog/security-and-compliance-in-azure-stack/" TargetMode="External"/><Relationship Id="rId7" Type="http://schemas.openxmlformats.org/officeDocument/2006/relationships/hyperlink" Target="http://aka.ms/cyberpaw" TargetMode="External"/><Relationship Id="rId2" Type="http://schemas.openxmlformats.org/officeDocument/2006/relationships/notesSlide" Target="../notesSlides/notesSlide24.xml"/><Relationship Id="rId16" Type="http://schemas.openxmlformats.org/officeDocument/2006/relationships/hyperlink" Target="https://msdn.microsoft.com/en-us/library/dn948096.aspx" TargetMode="External"/><Relationship Id="rId29" Type="http://schemas.openxmlformats.org/officeDocument/2006/relationships/image" Target="../media/image161.png"/><Relationship Id="rId1" Type="http://schemas.openxmlformats.org/officeDocument/2006/relationships/slideLayout" Target="../slideLayouts/slideLayout12.xml"/><Relationship Id="rId6" Type="http://schemas.openxmlformats.org/officeDocument/2006/relationships/hyperlink" Target="https://azure.microsoft.com/en-us/services/security-center/" TargetMode="External"/><Relationship Id="rId11" Type="http://schemas.openxmlformats.org/officeDocument/2006/relationships/image" Target="../media/image133.png"/><Relationship Id="rId24" Type="http://schemas.openxmlformats.org/officeDocument/2006/relationships/image" Target="../media/image159.png"/><Relationship Id="rId32" Type="http://schemas.openxmlformats.org/officeDocument/2006/relationships/image" Target="../media/image162.png"/><Relationship Id="rId37" Type="http://schemas.openxmlformats.org/officeDocument/2006/relationships/image" Target="../media/image92.png"/><Relationship Id="rId40" Type="http://schemas.openxmlformats.org/officeDocument/2006/relationships/image" Target="../media/image137.emf"/><Relationship Id="rId45" Type="http://schemas.openxmlformats.org/officeDocument/2006/relationships/image" Target="../media/image164.png"/><Relationship Id="rId5" Type="http://schemas.openxmlformats.org/officeDocument/2006/relationships/hyperlink" Target="http://www.microsoft.com/SDL" TargetMode="External"/><Relationship Id="rId15" Type="http://schemas.openxmlformats.org/officeDocument/2006/relationships/hyperlink" Target="https://azure.microsoft.com/en-us/services/key-vault/" TargetMode="External"/><Relationship Id="rId23" Type="http://schemas.openxmlformats.org/officeDocument/2006/relationships/hyperlink" Target="https://docs.microsoft.com/en-us/azure/security/azure-security-antimalware" TargetMode="External"/><Relationship Id="rId28" Type="http://schemas.openxmlformats.org/officeDocument/2006/relationships/hyperlink" Target="https://azure.microsoft.com/en-us/services/site-recovery/" TargetMode="External"/><Relationship Id="rId36" Type="http://schemas.openxmlformats.org/officeDocument/2006/relationships/image" Target="../media/image129.svg"/><Relationship Id="rId10" Type="http://schemas.openxmlformats.org/officeDocument/2006/relationships/image" Target="../media/image132.png"/><Relationship Id="rId19" Type="http://schemas.openxmlformats.org/officeDocument/2006/relationships/image" Target="../media/image157.png"/><Relationship Id="rId31" Type="http://schemas.openxmlformats.org/officeDocument/2006/relationships/hyperlink" Target="https://azure.microsoft.com/en-us/blog/azure-confidential-computing/" TargetMode="External"/><Relationship Id="rId44" Type="http://schemas.openxmlformats.org/officeDocument/2006/relationships/hyperlink" Target="https://azure.microsoft.com/en-us/services/expressroute/" TargetMode="External"/><Relationship Id="rId4" Type="http://schemas.openxmlformats.org/officeDocument/2006/relationships/hyperlink" Target="https://www.microsoft.com/en-us/microsoftservices/campaigns/cybersecurity-protection.aspx#stage-1" TargetMode="External"/><Relationship Id="rId9" Type="http://schemas.openxmlformats.org/officeDocument/2006/relationships/image" Target="../media/image131.png"/><Relationship Id="rId14" Type="http://schemas.openxmlformats.org/officeDocument/2006/relationships/hyperlink" Target="https://www.microsoft.com/en-us/TrustCenter/Security/default.aspx" TargetMode="External"/><Relationship Id="rId22" Type="http://schemas.openxmlformats.org/officeDocument/2006/relationships/image" Target="../media/image158.png"/><Relationship Id="rId27" Type="http://schemas.openxmlformats.org/officeDocument/2006/relationships/hyperlink" Target="https://docs.microsoft.com/en-us/azure/virtual-network/ddos-protection-overview" TargetMode="External"/><Relationship Id="rId30" Type="http://schemas.openxmlformats.org/officeDocument/2006/relationships/hyperlink" Target="https://docs.microsoft.com/en-us/azure/azure-policy/azure-policy-introduction" TargetMode="External"/><Relationship Id="rId35" Type="http://schemas.openxmlformats.org/officeDocument/2006/relationships/image" Target="../media/image90.png"/><Relationship Id="rId43" Type="http://schemas.openxmlformats.org/officeDocument/2006/relationships/hyperlink" Target="https://www.microsoft.com/en-us/cloud-platform/windows-server-security" TargetMode="External"/><Relationship Id="rId8" Type="http://schemas.openxmlformats.org/officeDocument/2006/relationships/hyperlink" Target="https://azure.microsoft.com/en-us/marketplace/" TargetMode="External"/><Relationship Id="rId3" Type="http://schemas.openxmlformats.org/officeDocument/2006/relationships/image" Target="../media/image179.png"/><Relationship Id="rId12" Type="http://schemas.openxmlformats.org/officeDocument/2006/relationships/image" Target="../media/image134.png"/><Relationship Id="rId17" Type="http://schemas.openxmlformats.org/officeDocument/2006/relationships/hyperlink" Target="https://blogs.technet.microsoft.com/cbernier/2015/12/02/microsoft-intune-and-apple-mac-management/" TargetMode="External"/><Relationship Id="rId25" Type="http://schemas.openxmlformats.org/officeDocument/2006/relationships/image" Target="../media/image160.png"/><Relationship Id="rId33" Type="http://schemas.openxmlformats.org/officeDocument/2006/relationships/image" Target="../media/image127.png"/><Relationship Id="rId38" Type="http://schemas.openxmlformats.org/officeDocument/2006/relationships/image" Target="../media/image130.svg"/><Relationship Id="rId46" Type="http://schemas.openxmlformats.org/officeDocument/2006/relationships/hyperlink" Target="https://technet.microsoft.com/en-us/windows-server-docs/security/guarded-fabric-shielded-vm/guarded-fabric-and-shielded-vms" TargetMode="External"/><Relationship Id="rId20" Type="http://schemas.openxmlformats.org/officeDocument/2006/relationships/hyperlink" Target="https://docs.microsoft.com/en-us/azure/virtual-network/security-overview" TargetMode="External"/><Relationship Id="rId41" Type="http://schemas.openxmlformats.org/officeDocument/2006/relationships/image" Target="../media/image138.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support.office.com/en-us/article/Office-365-Security-Compliance-Center-7e696a40-b86b-4a20-afcc-559218b7b1b8?ui=en-US&amp;rs=en-US&amp;ad=US" TargetMode="External"/><Relationship Id="rId18" Type="http://schemas.openxmlformats.org/officeDocument/2006/relationships/hyperlink" Target="https://aka.ms/O365SecRoadmap" TargetMode="External"/><Relationship Id="rId3" Type="http://schemas.openxmlformats.org/officeDocument/2006/relationships/image" Target="../media/image140.png"/><Relationship Id="rId21" Type="http://schemas.openxmlformats.org/officeDocument/2006/relationships/comments" Target="../comments/comment1.xml"/><Relationship Id="rId7" Type="http://schemas.openxmlformats.org/officeDocument/2006/relationships/image" Target="../media/image85.png"/><Relationship Id="rId12" Type="http://schemas.openxmlformats.org/officeDocument/2006/relationships/image" Target="../media/image141.png"/><Relationship Id="rId17" Type="http://schemas.openxmlformats.org/officeDocument/2006/relationships/hyperlink" Target="https://aka.ms/sparoadmap" TargetMode="External"/><Relationship Id="rId2" Type="http://schemas.openxmlformats.org/officeDocument/2006/relationships/notesSlide" Target="../notesSlides/notesSlide25.xml"/><Relationship Id="rId16" Type="http://schemas.openxmlformats.org/officeDocument/2006/relationships/hyperlink" Target="https://blogs.technet.microsoft.com/cbernier/2015/12/02/microsoft-intune-and-apple-mac-management/" TargetMode="External"/><Relationship Id="rId20" Type="http://schemas.openxmlformats.org/officeDocument/2006/relationships/image" Target="../media/image167.png"/><Relationship Id="rId1" Type="http://schemas.openxmlformats.org/officeDocument/2006/relationships/slideLayout" Target="../slideLayouts/slideLayout12.xml"/><Relationship Id="rId6" Type="http://schemas.openxmlformats.org/officeDocument/2006/relationships/image" Target="../media/image84.png"/><Relationship Id="rId11" Type="http://schemas.openxmlformats.org/officeDocument/2006/relationships/hyperlink" Target="https://www.microsoft.com/en-us/cloud-platform/cloud-app-security" TargetMode="External"/><Relationship Id="rId5" Type="http://schemas.openxmlformats.org/officeDocument/2006/relationships/image" Target="../media/image83.png"/><Relationship Id="rId15" Type="http://schemas.openxmlformats.org/officeDocument/2006/relationships/hyperlink" Target="https://blogs.office.com/2016/06/01/gain-enhanced-visibility-and-control-with-office-365-advanced-security-management/" TargetMode="External"/><Relationship Id="rId10" Type="http://schemas.openxmlformats.org/officeDocument/2006/relationships/image" Target="../media/image179.png"/><Relationship Id="rId19" Type="http://schemas.openxmlformats.org/officeDocument/2006/relationships/hyperlink" Target="http://aka.ms/rapidattack" TargetMode="External"/><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hyperlink" Target="https://blogs.office.com/2015/04/21/announcing-customer-lockbox-for-office-365/"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140.png"/><Relationship Id="rId3" Type="http://schemas.openxmlformats.org/officeDocument/2006/relationships/image" Target="../media/image179.png"/><Relationship Id="rId7" Type="http://schemas.openxmlformats.org/officeDocument/2006/relationships/image" Target="../media/image148.png"/><Relationship Id="rId12" Type="http://schemas.openxmlformats.org/officeDocument/2006/relationships/hyperlink" Target="http://www.microsoft.com/SDL"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hyperlink" Target="https://docs.microsoft.com/en-us/azure/iot-hub/iot-hub-security-architecture" TargetMode="External"/><Relationship Id="rId11" Type="http://schemas.openxmlformats.org/officeDocument/2006/relationships/image" Target="../media/image150.png"/><Relationship Id="rId5" Type="http://schemas.openxmlformats.org/officeDocument/2006/relationships/hyperlink" Target="https://www.microsoft.com/en-us/internet-of-things/security" TargetMode="External"/><Relationship Id="rId10"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developer.microsoft.com/en-us/windows/iot" TargetMode="External"/><Relationship Id="rId9" Type="http://schemas.openxmlformats.org/officeDocument/2006/relationships/hyperlink" Target="http://www.iiconsortium.org/pdf/SMM_Description_and_Intended_Use_2018-04-09.pdf"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msdn.microsoft.com/en-us/library/dn948096.aspx" TargetMode="External"/><Relationship Id="rId13" Type="http://schemas.openxmlformats.org/officeDocument/2006/relationships/image" Target="../media/image152.png"/><Relationship Id="rId18" Type="http://schemas.openxmlformats.org/officeDocument/2006/relationships/image" Target="../media/image156.png"/><Relationship Id="rId3" Type="http://schemas.openxmlformats.org/officeDocument/2006/relationships/image" Target="../media/image179.png"/><Relationship Id="rId21" Type="http://schemas.openxmlformats.org/officeDocument/2006/relationships/hyperlink" Target="https://azure.microsoft.com/en-us/documentation/articles/active-directory-conditional-access/" TargetMode="External"/><Relationship Id="rId7" Type="http://schemas.openxmlformats.org/officeDocument/2006/relationships/image" Target="../media/image142.png"/><Relationship Id="rId12" Type="http://schemas.openxmlformats.org/officeDocument/2006/relationships/image" Target="../media/image151.jpg"/><Relationship Id="rId17" Type="http://schemas.openxmlformats.org/officeDocument/2006/relationships/hyperlink" Target="https://blogs.technet.microsoft.com/enterprisemobility/2015/09/08/sealpath-brings-rms-protection-to-autocad/" TargetMode="External"/><Relationship Id="rId2" Type="http://schemas.openxmlformats.org/officeDocument/2006/relationships/notesSlide" Target="../notesSlides/notesSlide27.xml"/><Relationship Id="rId16" Type="http://schemas.openxmlformats.org/officeDocument/2006/relationships/image" Target="../media/image155.png"/><Relationship Id="rId20" Type="http://schemas.openxmlformats.org/officeDocument/2006/relationships/image" Target="../media/image141.png"/><Relationship Id="rId1" Type="http://schemas.openxmlformats.org/officeDocument/2006/relationships/slideLayout" Target="../slideLayouts/slideLayout12.xml"/><Relationship Id="rId6" Type="http://schemas.openxmlformats.org/officeDocument/2006/relationships/hyperlink" Target="https://azure.microsoft.com/en-us/services/application-gateway/" TargetMode="External"/><Relationship Id="rId11" Type="http://schemas.openxmlformats.org/officeDocument/2006/relationships/hyperlink" Target="https://docs.microsoft.com/en-us/information-protection/get-started/requirements-applications" TargetMode="External"/><Relationship Id="rId5" Type="http://schemas.openxmlformats.org/officeDocument/2006/relationships/hyperlink" Target="https://blogs.technet.microsoft.com/enterprisemobility/2016/08/10/azure-information-protection-with-hyok-hold-your-own-key/" TargetMode="External"/><Relationship Id="rId15" Type="http://schemas.openxmlformats.org/officeDocument/2006/relationships/image" Target="../media/image154.png"/><Relationship Id="rId23" Type="http://schemas.openxmlformats.org/officeDocument/2006/relationships/image" Target="../media/image140.png"/><Relationship Id="rId10" Type="http://schemas.openxmlformats.org/officeDocument/2006/relationships/image" Target="../media/image166.png"/><Relationship Id="rId19" Type="http://schemas.openxmlformats.org/officeDocument/2006/relationships/hyperlink" Target="https://www.microsoft.com/en-us/cloud-platform/cloud-app-security" TargetMode="External"/><Relationship Id="rId4" Type="http://schemas.openxmlformats.org/officeDocument/2006/relationships/hyperlink" Target="https://www.microsoft.com/en-us/cloud-platform/azure-information-protection" TargetMode="External"/><Relationship Id="rId9" Type="http://schemas.openxmlformats.org/officeDocument/2006/relationships/hyperlink" Target="https://blogs.office.com/2013/10/28/office-365-compliance-controls-data-loss-prevention/" TargetMode="External"/><Relationship Id="rId14" Type="http://schemas.openxmlformats.org/officeDocument/2006/relationships/image" Target="../media/image153.png"/><Relationship Id="rId22" Type="http://schemas.openxmlformats.org/officeDocument/2006/relationships/image" Target="../media/image165.png"/></Relationships>
</file>

<file path=ppt/slides/_rels/slide2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80.png"/><Relationship Id="rId7" Type="http://schemas.openxmlformats.org/officeDocument/2006/relationships/slide" Target="slide30.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bin"/><Relationship Id="rId2" Type="http://schemas.openxmlformats.org/officeDocument/2006/relationships/notesSlide" Target="../notesSlides/notesSlide31.xml"/><Relationship Id="rId1" Type="http://schemas.openxmlformats.org/officeDocument/2006/relationships/slideLayout" Target="../slideLayouts/slideLayout1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5.xml"/></Relationships>
</file>

<file path=ppt/slides/_rels/slide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147.xml"/><Relationship Id="rId5" Type="http://schemas.openxmlformats.org/officeDocument/2006/relationships/image" Target="../media/image182.png"/><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0.xml"/><Relationship Id="rId1" Type="http://schemas.openxmlformats.org/officeDocument/2006/relationships/slideLayout" Target="../slideLayouts/slideLayout147.xml"/><Relationship Id="rId4" Type="http://schemas.openxmlformats.org/officeDocument/2006/relationships/image" Target="../media/image184.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7.xml"/></Relationships>
</file>

<file path=ppt/slides/_rels/slide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3.xml"/><Relationship Id="rId1" Type="http://schemas.openxmlformats.org/officeDocument/2006/relationships/slideLayout" Target="../slideLayouts/slideLayout147.xml"/><Relationship Id="rId4" Type="http://schemas.openxmlformats.org/officeDocument/2006/relationships/image" Target="../media/image186.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166.xml"/><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88.svg"/></Relationships>
</file>

<file path=ppt/slides/_rels/slide47.xml.rels><?xml version="1.0" encoding="UTF-8" standalone="yes"?>
<Relationships xmlns="http://schemas.openxmlformats.org/package/2006/relationships"><Relationship Id="rId13" Type="http://schemas.openxmlformats.org/officeDocument/2006/relationships/image" Target="../media/image70.emf"/><Relationship Id="rId18" Type="http://schemas.openxmlformats.org/officeDocument/2006/relationships/image" Target="../media/image75.png"/><Relationship Id="rId26" Type="http://schemas.openxmlformats.org/officeDocument/2006/relationships/hyperlink" Target="https://blogs.office.com/2013/10/28/office-365-compliance-controls-data-loss-prevention/" TargetMode="External"/><Relationship Id="rId3" Type="http://schemas.openxmlformats.org/officeDocument/2006/relationships/image" Target="../media/image60.emf"/><Relationship Id="rId21" Type="http://schemas.openxmlformats.org/officeDocument/2006/relationships/image" Target="../media/image78.png"/><Relationship Id="rId34" Type="http://schemas.openxmlformats.org/officeDocument/2006/relationships/image" Target="../media/image89.svg"/><Relationship Id="rId7" Type="http://schemas.openxmlformats.org/officeDocument/2006/relationships/image" Target="../media/image64.png"/><Relationship Id="rId12" Type="http://schemas.openxmlformats.org/officeDocument/2006/relationships/image" Target="../media/image69.emf"/><Relationship Id="rId17" Type="http://schemas.openxmlformats.org/officeDocument/2006/relationships/image" Target="../media/image74.emf"/><Relationship Id="rId25" Type="http://schemas.openxmlformats.org/officeDocument/2006/relationships/image" Target="../media/image81.png"/><Relationship Id="rId33" Type="http://schemas.openxmlformats.org/officeDocument/2006/relationships/image" Target="../media/image88.png"/><Relationship Id="rId2" Type="http://schemas.openxmlformats.org/officeDocument/2006/relationships/notesSlide" Target="../notesSlides/notesSlide46.xml"/><Relationship Id="rId16" Type="http://schemas.openxmlformats.org/officeDocument/2006/relationships/image" Target="../media/image73.emf"/><Relationship Id="rId20" Type="http://schemas.openxmlformats.org/officeDocument/2006/relationships/image" Target="../media/image77.png"/><Relationship Id="rId29" Type="http://schemas.openxmlformats.org/officeDocument/2006/relationships/image" Target="../media/image84.png"/><Relationship Id="rId1" Type="http://schemas.openxmlformats.org/officeDocument/2006/relationships/slideLayout" Target="../slideLayouts/slideLayout147.xml"/><Relationship Id="rId6" Type="http://schemas.openxmlformats.org/officeDocument/2006/relationships/image" Target="../media/image63.png"/><Relationship Id="rId11" Type="http://schemas.openxmlformats.org/officeDocument/2006/relationships/image" Target="../media/image68.emf"/><Relationship Id="rId24" Type="http://schemas.microsoft.com/office/2007/relationships/hdphoto" Target="../media/hdphoto2.wdp"/><Relationship Id="rId32" Type="http://schemas.openxmlformats.org/officeDocument/2006/relationships/image" Target="../media/image87.png"/><Relationship Id="rId5" Type="http://schemas.openxmlformats.org/officeDocument/2006/relationships/image" Target="../media/image62.png"/><Relationship Id="rId15" Type="http://schemas.openxmlformats.org/officeDocument/2006/relationships/image" Target="../media/image72.emf"/><Relationship Id="rId23" Type="http://schemas.openxmlformats.org/officeDocument/2006/relationships/image" Target="../media/image80.png"/><Relationship Id="rId28" Type="http://schemas.openxmlformats.org/officeDocument/2006/relationships/image" Target="../media/image83.png"/><Relationship Id="rId10" Type="http://schemas.openxmlformats.org/officeDocument/2006/relationships/image" Target="../media/image67.emf"/><Relationship Id="rId19" Type="http://schemas.openxmlformats.org/officeDocument/2006/relationships/image" Target="../media/image76.png"/><Relationship Id="rId31" Type="http://schemas.openxmlformats.org/officeDocument/2006/relationships/image" Target="../media/image86.png"/><Relationship Id="rId4" Type="http://schemas.openxmlformats.org/officeDocument/2006/relationships/image" Target="../media/image61.emf"/><Relationship Id="rId9" Type="http://schemas.openxmlformats.org/officeDocument/2006/relationships/image" Target="../media/image66.emf"/><Relationship Id="rId14" Type="http://schemas.openxmlformats.org/officeDocument/2006/relationships/image" Target="../media/image71.emf"/><Relationship Id="rId22" Type="http://schemas.openxmlformats.org/officeDocument/2006/relationships/image" Target="../media/image79.png"/><Relationship Id="rId27" Type="http://schemas.openxmlformats.org/officeDocument/2006/relationships/image" Target="../media/image82.png"/><Relationship Id="rId30" Type="http://schemas.openxmlformats.org/officeDocument/2006/relationships/image" Target="../media/image85.png"/><Relationship Id="rId8"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7.xml"/><Relationship Id="rId1" Type="http://schemas.openxmlformats.org/officeDocument/2006/relationships/slideLayout" Target="../slideLayouts/slideLayout147.xml"/><Relationship Id="rId4" Type="http://schemas.openxmlformats.org/officeDocument/2006/relationships/image" Target="../media/image143.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0.xml"/></Relationships>
</file>

<file path=ppt/slides/_rels/slide5.xml.rels><?xml version="1.0" encoding="UTF-8" standalone="yes"?>
<Relationships xmlns="http://schemas.openxmlformats.org/package/2006/relationships"><Relationship Id="rId13" Type="http://schemas.openxmlformats.org/officeDocument/2006/relationships/slide" Target="slide14.xml"/><Relationship Id="rId18" Type="http://schemas.openxmlformats.org/officeDocument/2006/relationships/image" Target="../media/image45.png"/><Relationship Id="rId26" Type="http://schemas.openxmlformats.org/officeDocument/2006/relationships/image" Target="../media/image47.png"/><Relationship Id="rId39" Type="http://schemas.openxmlformats.org/officeDocument/2006/relationships/image" Target="../media/image52.png"/><Relationship Id="rId21" Type="http://schemas.openxmlformats.org/officeDocument/2006/relationships/image" Target="../media/image46.png"/><Relationship Id="rId34" Type="http://schemas.openxmlformats.org/officeDocument/2006/relationships/slide" Target="slide190.xml"/><Relationship Id="rId42" Type="http://schemas.openxmlformats.org/officeDocument/2006/relationships/image" Target="../media/image53.png"/><Relationship Id="rId47" Type="http://schemas.openxmlformats.org/officeDocument/2006/relationships/image" Target="../media/image54.png"/><Relationship Id="rId50" Type="http://schemas.openxmlformats.org/officeDocument/2006/relationships/image" Target="../media/image55.png"/><Relationship Id="rId55" Type="http://schemas.openxmlformats.org/officeDocument/2006/relationships/slide" Target="slide25.xml"/><Relationship Id="rId7" Type="http://schemas.openxmlformats.org/officeDocument/2006/relationships/slide" Target="slide15.xml"/><Relationship Id="rId2" Type="http://schemas.openxmlformats.org/officeDocument/2006/relationships/notesSlide" Target="../notesSlides/notesSlide5.xml"/><Relationship Id="rId16" Type="http://schemas.openxmlformats.org/officeDocument/2006/relationships/slide" Target="slide6.xml"/><Relationship Id="rId29" Type="http://schemas.openxmlformats.org/officeDocument/2006/relationships/image" Target="../media/image48.png"/><Relationship Id="rId11" Type="http://schemas.openxmlformats.org/officeDocument/2006/relationships/image" Target="../media/image42.png"/><Relationship Id="rId24" Type="http://schemas.openxmlformats.org/officeDocument/2006/relationships/image" Target="../media/image47.png"/><Relationship Id="rId32" Type="http://schemas.openxmlformats.org/officeDocument/2006/relationships/image" Target="../media/image49.png"/><Relationship Id="rId37" Type="http://schemas.openxmlformats.org/officeDocument/2006/relationships/slide" Target="slide32.xml"/><Relationship Id="rId40" Type="http://schemas.openxmlformats.org/officeDocument/2006/relationships/slide" Target="slide23.xml"/><Relationship Id="rId45" Type="http://schemas.openxmlformats.org/officeDocument/2006/relationships/image" Target="../media/image54.png"/><Relationship Id="rId53" Type="http://schemas.openxmlformats.org/officeDocument/2006/relationships/image" Target="../media/image56.png"/><Relationship Id="rId58" Type="http://schemas.openxmlformats.org/officeDocument/2006/relationships/slide" Target="slide26.xml"/><Relationship Id="rId5" Type="http://schemas.openxmlformats.org/officeDocument/2006/relationships/image" Target="../media/image400.png"/><Relationship Id="rId61" Type="http://schemas.openxmlformats.org/officeDocument/2006/relationships/slide" Target="slide27.xml"/><Relationship Id="rId19" Type="http://schemas.openxmlformats.org/officeDocument/2006/relationships/slide" Target="slide7.xml"/><Relationship Id="rId14" Type="http://schemas.openxmlformats.org/officeDocument/2006/relationships/image" Target="../media/image43.png"/><Relationship Id="rId22" Type="http://schemas.openxmlformats.org/officeDocument/2006/relationships/slide" Target="slide22.xml"/><Relationship Id="rId27" Type="http://schemas.openxmlformats.org/officeDocument/2006/relationships/image" Target="../media/image48.png"/><Relationship Id="rId30" Type="http://schemas.openxmlformats.org/officeDocument/2006/relationships/image" Target="../media/image49.png"/><Relationship Id="rId35" Type="http://schemas.openxmlformats.org/officeDocument/2006/relationships/image" Target="../media/image500.png"/><Relationship Id="rId43" Type="http://schemas.openxmlformats.org/officeDocument/2006/relationships/slide" Target="slide64.xml"/><Relationship Id="rId48" Type="http://schemas.openxmlformats.org/officeDocument/2006/relationships/image" Target="../media/image55.png"/><Relationship Id="rId56" Type="http://schemas.openxmlformats.org/officeDocument/2006/relationships/image" Target="../media/image57.png"/><Relationship Id="rId8" Type="http://schemas.openxmlformats.org/officeDocument/2006/relationships/image" Target="../media/image41.png"/><Relationship Id="rId51" Type="http://schemas.openxmlformats.org/officeDocument/2006/relationships/image" Target="../media/image56.png"/><Relationship Id="rId3" Type="http://schemas.openxmlformats.org/officeDocument/2006/relationships/image" Target="../media/image40.png"/><Relationship Id="rId12" Type="http://schemas.openxmlformats.org/officeDocument/2006/relationships/image" Target="../media/image43.png"/><Relationship Id="rId17" Type="http://schemas.openxmlformats.org/officeDocument/2006/relationships/image" Target="../media/image44.png"/><Relationship Id="rId25" Type="http://schemas.openxmlformats.org/officeDocument/2006/relationships/slide" Target="slide8.xml"/><Relationship Id="rId33" Type="http://schemas.openxmlformats.org/officeDocument/2006/relationships/image" Target="../media/image50.png"/><Relationship Id="rId38" Type="http://schemas.openxmlformats.org/officeDocument/2006/relationships/image" Target="../media/image51.png"/><Relationship Id="rId46" Type="http://schemas.openxmlformats.org/officeDocument/2006/relationships/slide" Target="slide61.xml"/><Relationship Id="rId59" Type="http://schemas.openxmlformats.org/officeDocument/2006/relationships/image" Target="../media/image58.png"/><Relationship Id="rId20" Type="http://schemas.openxmlformats.org/officeDocument/2006/relationships/image" Target="../media/image45.png"/><Relationship Id="rId41" Type="http://schemas.openxmlformats.org/officeDocument/2006/relationships/image" Target="../media/image52.png"/><Relationship Id="rId54" Type="http://schemas.openxmlformats.org/officeDocument/2006/relationships/image" Target="../media/image57.png"/><Relationship Id="rId6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41.png"/><Relationship Id="rId15" Type="http://schemas.openxmlformats.org/officeDocument/2006/relationships/image" Target="../media/image44.png"/><Relationship Id="rId23" Type="http://schemas.openxmlformats.org/officeDocument/2006/relationships/image" Target="../media/image460.png"/><Relationship Id="rId28" Type="http://schemas.openxmlformats.org/officeDocument/2006/relationships/slide" Target="slide16.xml"/><Relationship Id="rId36" Type="http://schemas.openxmlformats.org/officeDocument/2006/relationships/image" Target="../media/image51.png"/><Relationship Id="rId49" Type="http://schemas.openxmlformats.org/officeDocument/2006/relationships/slide" Target="slide21.xml"/><Relationship Id="rId57" Type="http://schemas.openxmlformats.org/officeDocument/2006/relationships/image" Target="../media/image58.png"/><Relationship Id="rId10" Type="http://schemas.openxmlformats.org/officeDocument/2006/relationships/slide" Target="slide18.xml"/><Relationship Id="rId31" Type="http://schemas.openxmlformats.org/officeDocument/2006/relationships/slide" Target="slide20.xml"/><Relationship Id="rId44" Type="http://schemas.openxmlformats.org/officeDocument/2006/relationships/image" Target="../media/image53.png"/><Relationship Id="rId52" Type="http://schemas.openxmlformats.org/officeDocument/2006/relationships/slide" Target="slide24.xml"/><Relationship Id="rId60" Type="http://schemas.openxmlformats.org/officeDocument/2006/relationships/image" Target="../media/image59.png"/><Relationship Id="rId4" Type="http://schemas.openxmlformats.org/officeDocument/2006/relationships/slide" Target="slide28.xml"/><Relationship Id="rId9" Type="http://schemas.openxmlformats.org/officeDocument/2006/relationships/image" Target="../media/image4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0.xml"/></Relationships>
</file>

<file path=ppt/slides/_rels/slide52.xml.rels><?xml version="1.0" encoding="UTF-8" standalone="yes"?>
<Relationships xmlns="http://schemas.openxmlformats.org/package/2006/relationships"><Relationship Id="rId8" Type="http://schemas.openxmlformats.org/officeDocument/2006/relationships/hyperlink" Target="http://aka.ms/dofoil"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0.xml"/><Relationship Id="rId1" Type="http://schemas.openxmlformats.org/officeDocument/2006/relationships/slideLayout" Target="../slideLayouts/slideLayout170.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hyperlink" Target="https://cloudblogs.microsoft.com/microsoftsecure/2017/12/11/detonating-a-bad-rabbit-windows-defender-antivirus-and-layered-machine-learning-defenses/" TargetMode="External"/><Relationship Id="rId4" Type="http://schemas.openxmlformats.org/officeDocument/2006/relationships/diagramLayout" Target="../diagrams/layout2.xml"/><Relationship Id="rId9" Type="http://schemas.openxmlformats.org/officeDocument/2006/relationships/hyperlink" Target="https://cloudblogs.microsoft.com/microsoftsecure/2018/02/14/how-artificial-intelligence-stopped-an-emotet-outbreak/"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1.xml"/></Relationships>
</file>

<file path=ppt/slides/_rels/slide54.xml.rels><?xml version="1.0" encoding="UTF-8" standalone="yes"?>
<Relationships xmlns="http://schemas.openxmlformats.org/package/2006/relationships"><Relationship Id="rId3" Type="http://schemas.openxmlformats.org/officeDocument/2006/relationships/hyperlink" Target="https://aka.ms/CyberHygiene" TargetMode="External"/><Relationship Id="rId2" Type="http://schemas.openxmlformats.org/officeDocument/2006/relationships/notesSlide" Target="../notesSlides/notesSlide52.xml"/><Relationship Id="rId1" Type="http://schemas.openxmlformats.org/officeDocument/2006/relationships/slideLayout" Target="../slideLayouts/slideLayout166.xml"/><Relationship Id="rId6" Type="http://schemas.openxmlformats.org/officeDocument/2006/relationships/image" Target="../media/image192.png"/><Relationship Id="rId5" Type="http://schemas.openxmlformats.org/officeDocument/2006/relationships/slide" Target="slide55.xml"/><Relationship Id="rId4" Type="http://schemas.openxmlformats.org/officeDocument/2006/relationships/image" Target="../media/image192.png"/></Relationships>
</file>

<file path=ppt/slides/_rels/slide55.xml.rels><?xml version="1.0" encoding="UTF-8" standalone="yes"?>
<Relationships xmlns="http://schemas.openxmlformats.org/package/2006/relationships"><Relationship Id="rId3" Type="http://schemas.openxmlformats.org/officeDocument/2006/relationships/hyperlink" Target="https://aka.ms/CyberHygiene" TargetMode="External"/><Relationship Id="rId2" Type="http://schemas.openxmlformats.org/officeDocument/2006/relationships/notesSlide" Target="../notesSlides/notesSlide53.xml"/><Relationship Id="rId1" Type="http://schemas.openxmlformats.org/officeDocument/2006/relationships/slideLayout" Target="../slideLayouts/slideLayout17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57.xml.rels><?xml version="1.0" encoding="UTF-8" standalone="yes"?>
<Relationships xmlns="http://schemas.openxmlformats.org/package/2006/relationships"><Relationship Id="rId3" Type="http://schemas.openxmlformats.org/officeDocument/2006/relationships/image" Target="../media/image194.svg"/><Relationship Id="rId2" Type="http://schemas.openxmlformats.org/officeDocument/2006/relationships/image" Target="../media/image193.png"/><Relationship Id="rId1" Type="http://schemas.openxmlformats.org/officeDocument/2006/relationships/slideLayout" Target="../slideLayouts/slideLayout167.xml"/><Relationship Id="rId6" Type="http://schemas.openxmlformats.org/officeDocument/2006/relationships/hyperlink" Target="https://youtu.be/maQh35MdFKY" TargetMode="External"/><Relationship Id="rId5" Type="http://schemas.openxmlformats.org/officeDocument/2006/relationships/hyperlink" Target="http://aka.ms/IRRG" TargetMode="External"/><Relationship Id="rId4" Type="http://schemas.openxmlformats.org/officeDocument/2006/relationships/hyperlink" Target="https://aka.ms/CyberHygien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hyperlink" Target="https://github.com/azsk/DevOpsKit-docs" TargetMode="External"/><Relationship Id="rId3" Type="http://schemas.openxmlformats.org/officeDocument/2006/relationships/hyperlink" Target="http://www.microsoft.com/sir" TargetMode="External"/><Relationship Id="rId7" Type="http://schemas.openxmlformats.org/officeDocument/2006/relationships/hyperlink" Target="https://aka.ms/ComplianceManager" TargetMode="External"/><Relationship Id="rId2" Type="http://schemas.openxmlformats.org/officeDocument/2006/relationships/hyperlink" Target="https://cloudblogs.microsoft.com/microsoftsecure/" TargetMode="External"/><Relationship Id="rId1" Type="http://schemas.openxmlformats.org/officeDocument/2006/relationships/slideLayout" Target="../slideLayouts/slideLayout8.xml"/><Relationship Id="rId6" Type="http://schemas.openxmlformats.org/officeDocument/2006/relationships/hyperlink" Target="https://www.cisecurity.org/benchmark/azure/" TargetMode="External"/><Relationship Id="rId5" Type="http://schemas.openxmlformats.org/officeDocument/2006/relationships/hyperlink" Target="https://buildazure.com/2018/02/16/microsoft-virtual-security-summit-2018/" TargetMode="External"/><Relationship Id="rId4" Type="http://schemas.openxmlformats.org/officeDocument/2006/relationships/hyperlink" Target="https://info.microsoft.com/MicrosoftasaTrustedAdvisorandPartneronCyberResilience-Registration.html" TargetMode="External"/><Relationship Id="rId9" Type="http://schemas.openxmlformats.org/officeDocument/2006/relationships/hyperlink" Target="https://github.com/azsk/DevOpsKi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s://www.microsoft.com/itshowcase/Article/Content/933/Microsoft-reinvents-sales-processing-and-financial-reporting-with-Azure" TargetMode="External"/><Relationship Id="rId2" Type="http://schemas.openxmlformats.org/officeDocument/2006/relationships/hyperlink" Target="https://www.microsoft.com/itshowcase/Article/Content/895/Redesigning-our-revenue-reporting-system-for-cloud-architecture" TargetMode="External"/><Relationship Id="rId1" Type="http://schemas.openxmlformats.org/officeDocument/2006/relationships/slideLayout" Target="../slideLayouts/slideLayout166.xml"/><Relationship Id="rId6" Type="http://schemas.openxmlformats.org/officeDocument/2006/relationships/hyperlink" Target="https://www.microsoft.com/itshowcase/Article/Content/770/Predictive-analytics-improves-the-accuracy-of-forecasted-sales-revenue" TargetMode="External"/><Relationship Id="rId5" Type="http://schemas.openxmlformats.org/officeDocument/2006/relationships/hyperlink" Target="https://www.microsoft.com/itshowcase/Article/Content/771/Using-predictive-analytics-to-improve-financial-forecasting" TargetMode="External"/><Relationship Id="rId4" Type="http://schemas.openxmlformats.org/officeDocument/2006/relationships/hyperlink" Target="https://www.microsoft.com/itshowcase/Article/Content/759/Microsoft-IT-builds-a-big-data-tax-solution-for-Finance-with-Azure"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6.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17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6.xml"/></Relationships>
</file>

<file path=ppt/slides/_rels/slide65.xml.rels><?xml version="1.0" encoding="UTF-8" standalone="yes"?>
<Relationships xmlns="http://schemas.openxmlformats.org/package/2006/relationships"><Relationship Id="rId8" Type="http://schemas.openxmlformats.org/officeDocument/2006/relationships/image" Target="../media/image1960.png"/><Relationship Id="rId3" Type="http://schemas.openxmlformats.org/officeDocument/2006/relationships/image" Target="../media/image195.png"/><Relationship Id="rId7" Type="http://schemas.openxmlformats.org/officeDocument/2006/relationships/slide" Target="slide66.xml"/><Relationship Id="rId2" Type="http://schemas.openxmlformats.org/officeDocument/2006/relationships/notesSlide" Target="../notesSlides/notesSlide59.xml"/><Relationship Id="rId1" Type="http://schemas.openxmlformats.org/officeDocument/2006/relationships/slideLayout" Target="../slideLayouts/slideLayout166.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slide" Target="slide68.xml"/></Relationships>
</file>

<file path=ppt/slides/_rels/slide66.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hyperlink" Target="https://www.microsoft.com/SDL" TargetMode="External"/><Relationship Id="rId7" Type="http://schemas.openxmlformats.org/officeDocument/2006/relationships/slide" Target="slide67.xml"/><Relationship Id="rId2" Type="http://schemas.openxmlformats.org/officeDocument/2006/relationships/notesSlide" Target="../notesSlides/notesSlide60.xml"/><Relationship Id="rId1" Type="http://schemas.openxmlformats.org/officeDocument/2006/relationships/slideLayout" Target="../slideLayouts/slideLayout170.xml"/><Relationship Id="rId6" Type="http://schemas.openxmlformats.org/officeDocument/2006/relationships/image" Target="../media/image197.png"/><Relationship Id="rId5" Type="http://schemas.openxmlformats.org/officeDocument/2006/relationships/hyperlink" Target="https://technet.microsoft.com/en-us/security/dn440717.aspx" TargetMode="External"/><Relationship Id="rId4" Type="http://schemas.openxmlformats.org/officeDocument/2006/relationships/hyperlink" Target="http://www.iso.org/iso/home/store/catalogue_tc/catalogue_detail.htm?csnumber=44378" TargetMode="External"/></Relationships>
</file>

<file path=ppt/slides/_rels/slide6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1.xml"/><Relationship Id="rId1" Type="http://schemas.openxmlformats.org/officeDocument/2006/relationships/slideLayout" Target="../slideLayouts/slideLayout170.xml"/><Relationship Id="rId4" Type="http://schemas.openxmlformats.org/officeDocument/2006/relationships/hyperlink" Target="https://blogs.windows.com/msedgedev/2017/02/23/mitigating-arbitrary-native-code-execution/#u3KRkxycFBKlFYxy.97"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2.xml"/></Relationships>
</file>

<file path=ppt/slides/_rels/slide69.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63.xml"/><Relationship Id="rId1" Type="http://schemas.openxmlformats.org/officeDocument/2006/relationships/slideLayout" Target="../slideLayouts/slideLayout131.xml"/><Relationship Id="rId4" Type="http://schemas.openxmlformats.org/officeDocument/2006/relationships/hyperlink" Target="https://upload.wikimedia.org/wikipedia/it/0/04/30-31_Cygni.jpg" TargetMode="External"/></Relationships>
</file>

<file path=ppt/slides/_rels/slide7.xml.rels><?xml version="1.0" encoding="UTF-8" standalone="yes"?>
<Relationships xmlns="http://schemas.openxmlformats.org/package/2006/relationships"><Relationship Id="rId13" Type="http://schemas.openxmlformats.org/officeDocument/2006/relationships/image" Target="../media/image70.emf"/><Relationship Id="rId18" Type="http://schemas.openxmlformats.org/officeDocument/2006/relationships/image" Target="../media/image75.png"/><Relationship Id="rId26" Type="http://schemas.openxmlformats.org/officeDocument/2006/relationships/hyperlink" Target="https://blogs.office.com/2013/10/28/office-365-compliance-controls-data-loss-prevention/" TargetMode="External"/><Relationship Id="rId3" Type="http://schemas.openxmlformats.org/officeDocument/2006/relationships/image" Target="../media/image60.emf"/><Relationship Id="rId21" Type="http://schemas.openxmlformats.org/officeDocument/2006/relationships/image" Target="../media/image78.png"/><Relationship Id="rId34" Type="http://schemas.openxmlformats.org/officeDocument/2006/relationships/image" Target="../media/image89.svg"/><Relationship Id="rId7" Type="http://schemas.openxmlformats.org/officeDocument/2006/relationships/image" Target="../media/image64.png"/><Relationship Id="rId12" Type="http://schemas.openxmlformats.org/officeDocument/2006/relationships/image" Target="../media/image69.emf"/><Relationship Id="rId17" Type="http://schemas.openxmlformats.org/officeDocument/2006/relationships/image" Target="../media/image74.emf"/><Relationship Id="rId25" Type="http://schemas.openxmlformats.org/officeDocument/2006/relationships/image" Target="../media/image81.png"/><Relationship Id="rId33" Type="http://schemas.openxmlformats.org/officeDocument/2006/relationships/image" Target="../media/image88.png"/><Relationship Id="rId2" Type="http://schemas.openxmlformats.org/officeDocument/2006/relationships/notesSlide" Target="../notesSlides/notesSlide7.xml"/><Relationship Id="rId16" Type="http://schemas.openxmlformats.org/officeDocument/2006/relationships/image" Target="../media/image73.emf"/><Relationship Id="rId20" Type="http://schemas.openxmlformats.org/officeDocument/2006/relationships/image" Target="../media/image77.png"/><Relationship Id="rId29"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emf"/><Relationship Id="rId24" Type="http://schemas.microsoft.com/office/2007/relationships/hdphoto" Target="../media/hdphoto2.wdp"/><Relationship Id="rId32" Type="http://schemas.openxmlformats.org/officeDocument/2006/relationships/image" Target="../media/image87.png"/><Relationship Id="rId5" Type="http://schemas.openxmlformats.org/officeDocument/2006/relationships/image" Target="../media/image62.png"/><Relationship Id="rId15" Type="http://schemas.openxmlformats.org/officeDocument/2006/relationships/image" Target="../media/image72.emf"/><Relationship Id="rId23" Type="http://schemas.openxmlformats.org/officeDocument/2006/relationships/image" Target="../media/image80.png"/><Relationship Id="rId28" Type="http://schemas.openxmlformats.org/officeDocument/2006/relationships/image" Target="../media/image83.png"/><Relationship Id="rId10" Type="http://schemas.openxmlformats.org/officeDocument/2006/relationships/image" Target="../media/image67.emf"/><Relationship Id="rId19" Type="http://schemas.openxmlformats.org/officeDocument/2006/relationships/image" Target="../media/image76.png"/><Relationship Id="rId31" Type="http://schemas.openxmlformats.org/officeDocument/2006/relationships/image" Target="../media/image86.png"/><Relationship Id="rId4" Type="http://schemas.openxmlformats.org/officeDocument/2006/relationships/image" Target="../media/image61.emf"/><Relationship Id="rId9" Type="http://schemas.openxmlformats.org/officeDocument/2006/relationships/image" Target="../media/image66.emf"/><Relationship Id="rId14" Type="http://schemas.openxmlformats.org/officeDocument/2006/relationships/image" Target="../media/image71.emf"/><Relationship Id="rId22" Type="http://schemas.openxmlformats.org/officeDocument/2006/relationships/image" Target="../media/image79.png"/><Relationship Id="rId27" Type="http://schemas.openxmlformats.org/officeDocument/2006/relationships/image" Target="../media/image82.png"/><Relationship Id="rId30" Type="http://schemas.openxmlformats.org/officeDocument/2006/relationships/image" Target="../media/image85.png"/><Relationship Id="rId8" Type="http://schemas.openxmlformats.org/officeDocument/2006/relationships/image" Target="../media/image6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3.xml"/></Relationships>
</file>

<file path=ppt/slides/_rels/slide71.xml.rels><?xml version="1.0" encoding="UTF-8" standalone="yes"?>
<Relationships xmlns="http://schemas.openxmlformats.org/package/2006/relationships"><Relationship Id="rId3" Type="http://schemas.openxmlformats.org/officeDocument/2006/relationships/image" Target="../media/image15.bin"/><Relationship Id="rId2" Type="http://schemas.openxmlformats.org/officeDocument/2006/relationships/notesSlide" Target="../notesSlides/notesSlide65.xml"/><Relationship Id="rId1" Type="http://schemas.openxmlformats.org/officeDocument/2006/relationships/slideLayout" Target="../slideLayouts/slideLayout133.xml"/><Relationship Id="rId5" Type="http://schemas.openxmlformats.org/officeDocument/2006/relationships/image" Target="../media/image200.png"/><Relationship Id="rId4" Type="http://schemas.openxmlformats.org/officeDocument/2006/relationships/image" Target="../media/image199.png"/></Relationships>
</file>

<file path=ppt/slides/_rels/slide72.xml.rels><?xml version="1.0" encoding="UTF-8" standalone="yes"?>
<Relationships xmlns="http://schemas.openxmlformats.org/package/2006/relationships"><Relationship Id="rId8" Type="http://schemas.openxmlformats.org/officeDocument/2006/relationships/hyperlink" Target="http://aka.ms/RAPIDATTACK" TargetMode="External"/><Relationship Id="rId3" Type="http://schemas.openxmlformats.org/officeDocument/2006/relationships/slide" Target="slide73.xml"/><Relationship Id="rId7"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33.xml"/><Relationship Id="rId6" Type="http://schemas.openxmlformats.org/officeDocument/2006/relationships/slide" Target="slide74.xml"/><Relationship Id="rId5" Type="http://schemas.openxmlformats.org/officeDocument/2006/relationships/image" Target="../media/image202.png"/><Relationship Id="rId4" Type="http://schemas.openxmlformats.org/officeDocument/2006/relationships/image" Target="../media/image20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3.xml"/></Relationships>
</file>

<file path=ppt/slides/_rels/slide74.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67.xml"/><Relationship Id="rId1" Type="http://schemas.openxmlformats.org/officeDocument/2006/relationships/slideLayout" Target="../slideLayouts/slideLayout1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4.xml"/></Relationships>
</file>

<file path=ppt/slides/_rels/slide76.xml.rels><?xml version="1.0" encoding="UTF-8" standalone="yes"?>
<Relationships xmlns="http://schemas.openxmlformats.org/package/2006/relationships"><Relationship Id="rId2" Type="http://schemas.openxmlformats.org/officeDocument/2006/relationships/hyperlink" Target="mailto:CyberHygiene@NIST.gov" TargetMode="External"/><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000" b="0">
                <a:latin typeface="+mn-lt"/>
              </a:rPr>
              <a:t>Microsoft CISO Workshop</a:t>
            </a:r>
            <a:br>
              <a:rPr lang="en-US">
                <a:gradFill>
                  <a:gsLst>
                    <a:gs pos="3030">
                      <a:srgbClr val="505050"/>
                    </a:gs>
                    <a:gs pos="23000">
                      <a:srgbClr val="505050"/>
                    </a:gs>
                  </a:gsLst>
                  <a:lin ang="5400000" scaled="0"/>
                </a:gradFill>
              </a:rPr>
            </a:br>
            <a:r>
              <a:rPr lang="en-US" sz="4000"/>
              <a:t>1 – Cybersecurity Briefing</a:t>
            </a:r>
          </a:p>
        </p:txBody>
      </p:sp>
      <p:sp>
        <p:nvSpPr>
          <p:cNvPr id="5" name="Text Placeholder 4"/>
          <p:cNvSpPr>
            <a:spLocks noGrp="1"/>
          </p:cNvSpPr>
          <p:nvPr>
            <p:ph type="body" sz="quarter" idx="12"/>
          </p:nvPr>
        </p:nvSpPr>
        <p:spPr>
          <a:xfrm>
            <a:off x="584200" y="3962401"/>
            <a:ext cx="9144000" cy="615553"/>
          </a:xfrm>
        </p:spPr>
        <p:txBody>
          <a:bodyPr/>
          <a:lstStyle/>
          <a:p>
            <a:endParaRPr lang="en-US"/>
          </a:p>
          <a:p>
            <a:r>
              <a:rPr lang="en-US"/>
              <a:t>Microsoft Cybersecurity Solutions Group</a:t>
            </a:r>
          </a:p>
        </p:txBody>
      </p:sp>
      <p:sp>
        <p:nvSpPr>
          <p:cNvPr id="6" name="Shield_EA18" title="Icon of a shield">
            <a:extLst>
              <a:ext uri="{FF2B5EF4-FFF2-40B4-BE49-F238E27FC236}">
                <a16:creationId xmlns:a16="http://schemas.microsoft.com/office/drawing/2014/main" id="{02CF596A-BC0E-4E26-A6DC-B9803BBC025F}"/>
              </a:ext>
            </a:extLst>
          </p:cNvPr>
          <p:cNvSpPr>
            <a:spLocks noChangeAspect="1"/>
          </p:cNvSpPr>
          <p:nvPr/>
        </p:nvSpPr>
        <p:spPr bwMode="auto">
          <a:xfrm>
            <a:off x="8363007" y="1975524"/>
            <a:ext cx="2730385" cy="290695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BulletedList_E8FD">
            <a:extLst>
              <a:ext uri="{FF2B5EF4-FFF2-40B4-BE49-F238E27FC236}">
                <a16:creationId xmlns:a16="http://schemas.microsoft.com/office/drawing/2014/main" id="{C9D3F124-2BA5-4E05-A6EE-7A673258E73B}"/>
              </a:ext>
            </a:extLst>
          </p:cNvPr>
          <p:cNvSpPr>
            <a:spLocks noChangeAspect="1" noEditPoints="1"/>
          </p:cNvSpPr>
          <p:nvPr/>
        </p:nvSpPr>
        <p:spPr bwMode="auto">
          <a:xfrm>
            <a:off x="8919532" y="2850202"/>
            <a:ext cx="1617336" cy="91044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05880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7C20618-6754-4064-82DD-8E5B4940E52A}"/>
              </a:ext>
            </a:extLst>
          </p:cNvPr>
          <p:cNvGrpSpPr/>
          <p:nvPr/>
        </p:nvGrpSpPr>
        <p:grpSpPr>
          <a:xfrm>
            <a:off x="2779672" y="1301397"/>
            <a:ext cx="6632656" cy="1141439"/>
            <a:chOff x="617447" y="3362184"/>
            <a:chExt cx="10092706" cy="2135680"/>
          </a:xfrm>
        </p:grpSpPr>
        <p:grpSp>
          <p:nvGrpSpPr>
            <p:cNvPr id="52" name="Group 51">
              <a:extLst>
                <a:ext uri="{FF2B5EF4-FFF2-40B4-BE49-F238E27FC236}">
                  <a16:creationId xmlns:a16="http://schemas.microsoft.com/office/drawing/2014/main" id="{0D07E07C-6D14-4BF5-9782-48D981BE50B3}"/>
                </a:ext>
              </a:extLst>
            </p:cNvPr>
            <p:cNvGrpSpPr/>
            <p:nvPr/>
          </p:nvGrpSpPr>
          <p:grpSpPr>
            <a:xfrm>
              <a:off x="617447" y="3362184"/>
              <a:ext cx="10092706" cy="1983280"/>
              <a:chOff x="1208284" y="3799271"/>
              <a:chExt cx="9754591" cy="1983280"/>
            </a:xfrm>
          </p:grpSpPr>
          <p:sp>
            <p:nvSpPr>
              <p:cNvPr id="59" name="Freeform: Shape 58">
                <a:extLst>
                  <a:ext uri="{FF2B5EF4-FFF2-40B4-BE49-F238E27FC236}">
                    <a16:creationId xmlns:a16="http://schemas.microsoft.com/office/drawing/2014/main" id="{FA71B697-71B3-436D-BEB7-F56DE25A6A6F}"/>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sp>
            <p:nvSpPr>
              <p:cNvPr id="60" name="Freeform: Shape 59">
                <a:extLst>
                  <a:ext uri="{FF2B5EF4-FFF2-40B4-BE49-F238E27FC236}">
                    <a16:creationId xmlns:a16="http://schemas.microsoft.com/office/drawing/2014/main" id="{85B82752-5DF6-431B-AD0F-E3407FCAE167}"/>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sp>
          <p:nvSpPr>
            <p:cNvPr id="53" name="TextBox 52">
              <a:extLst>
                <a:ext uri="{FF2B5EF4-FFF2-40B4-BE49-F238E27FC236}">
                  <a16:creationId xmlns:a16="http://schemas.microsoft.com/office/drawing/2014/main" id="{FF3955E0-3A90-4489-AC78-107A0B60CA35}"/>
                </a:ext>
              </a:extLst>
            </p:cNvPr>
            <p:cNvSpPr txBox="1"/>
            <p:nvPr/>
          </p:nvSpPr>
          <p:spPr>
            <a:xfrm>
              <a:off x="5904915" y="3455845"/>
              <a:ext cx="4190999" cy="1186278"/>
            </a:xfrm>
            <a:prstGeom prst="rect">
              <a:avLst/>
            </a:prstGeom>
            <a:noFill/>
            <a:effectLst/>
          </p:spPr>
          <p:txBody>
            <a:bodyPr wrap="square" lIns="182880" tIns="146304" rIns="182880" bIns="146304" rtlCol="0" anchor="ctr">
              <a:spAutoFit/>
            </a:body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MODERN PERIMETER</a:t>
              </a:r>
              <a:b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br>
              <a: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(Identity Controls)</a:t>
              </a:r>
            </a:p>
          </p:txBody>
        </p:sp>
        <p:grpSp>
          <p:nvGrpSpPr>
            <p:cNvPr id="54" name="Group 53">
              <a:extLst>
                <a:ext uri="{FF2B5EF4-FFF2-40B4-BE49-F238E27FC236}">
                  <a16:creationId xmlns:a16="http://schemas.microsoft.com/office/drawing/2014/main" id="{F0CA7F5F-3C96-4971-9B44-78D6A0EA70EC}"/>
                </a:ext>
              </a:extLst>
            </p:cNvPr>
            <p:cNvGrpSpPr/>
            <p:nvPr/>
          </p:nvGrpSpPr>
          <p:grpSpPr>
            <a:xfrm>
              <a:off x="617447" y="3514584"/>
              <a:ext cx="10092706" cy="1983280"/>
              <a:chOff x="1208284" y="3951671"/>
              <a:chExt cx="9754591" cy="1983280"/>
            </a:xfrm>
          </p:grpSpPr>
          <p:grpSp>
            <p:nvGrpSpPr>
              <p:cNvPr id="55" name="Group 54">
                <a:extLst>
                  <a:ext uri="{FF2B5EF4-FFF2-40B4-BE49-F238E27FC236}">
                    <a16:creationId xmlns:a16="http://schemas.microsoft.com/office/drawing/2014/main" id="{C7D3FD70-ED91-4279-A048-181F2CAE3509}"/>
                  </a:ext>
                </a:extLst>
              </p:cNvPr>
              <p:cNvGrpSpPr/>
              <p:nvPr/>
            </p:nvGrpSpPr>
            <p:grpSpPr>
              <a:xfrm flipH="1" flipV="1">
                <a:off x="1208284" y="3951671"/>
                <a:ext cx="9754591" cy="1983280"/>
                <a:chOff x="1208284" y="3799271"/>
                <a:chExt cx="9754591" cy="1983280"/>
              </a:xfrm>
            </p:grpSpPr>
            <p:sp>
              <p:nvSpPr>
                <p:cNvPr id="57" name="Freeform: Shape 56">
                  <a:extLst>
                    <a:ext uri="{FF2B5EF4-FFF2-40B4-BE49-F238E27FC236}">
                      <a16:creationId xmlns:a16="http://schemas.microsoft.com/office/drawing/2014/main" id="{C2FF80C8-0A53-4B46-B60D-8ED03FCC9714}"/>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sp>
              <p:nvSpPr>
                <p:cNvPr id="58" name="Freeform: Shape 57">
                  <a:extLst>
                    <a:ext uri="{FF2B5EF4-FFF2-40B4-BE49-F238E27FC236}">
                      <a16:creationId xmlns:a16="http://schemas.microsoft.com/office/drawing/2014/main" id="{674D3C3D-1041-4145-B3F2-1567F897079F}"/>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1905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sp>
            <p:nvSpPr>
              <p:cNvPr id="56" name="TextBox 55">
                <a:extLst>
                  <a:ext uri="{FF2B5EF4-FFF2-40B4-BE49-F238E27FC236}">
                    <a16:creationId xmlns:a16="http://schemas.microsoft.com/office/drawing/2014/main" id="{A5ED326C-3122-4E54-8826-18CD5EFD11F4}"/>
                  </a:ext>
                </a:extLst>
              </p:cNvPr>
              <p:cNvSpPr txBox="1"/>
              <p:nvPr/>
            </p:nvSpPr>
            <p:spPr>
              <a:xfrm>
                <a:off x="1353855" y="4630103"/>
                <a:ext cx="4190999" cy="1186278"/>
              </a:xfrm>
              <a:prstGeom prst="rect">
                <a:avLst/>
              </a:prstGeom>
              <a:noFill/>
              <a:effectLst/>
            </p:spPr>
            <p:txBody>
              <a:bodyPr wrap="square" lIns="182880" tIns="146304" rIns="182880" bIns="146304" rtlCol="0" anchor="ctr">
                <a:spAutoFit/>
              </a:body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CLASSIC PERIMETER</a:t>
                </a:r>
                <a:b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br>
                <a:r>
                  <a:rPr kumimoji="0" lang="en-US" sz="105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(Network Controls)</a:t>
                </a:r>
              </a:p>
            </p:txBody>
          </p:sp>
        </p:grpSp>
      </p:grpSp>
      <p:sp>
        <p:nvSpPr>
          <p:cNvPr id="62" name="Rectangle 61">
            <a:extLst>
              <a:ext uri="{FF2B5EF4-FFF2-40B4-BE49-F238E27FC236}">
                <a16:creationId xmlns:a16="http://schemas.microsoft.com/office/drawing/2014/main" id="{8D31871B-AD5A-47E3-A48F-221E3554745E}"/>
              </a:ext>
            </a:extLst>
          </p:cNvPr>
          <p:cNvSpPr/>
          <p:nvPr/>
        </p:nvSpPr>
        <p:spPr bwMode="auto">
          <a:xfrm>
            <a:off x="2844353" y="1804184"/>
            <a:ext cx="2143362" cy="457200"/>
          </a:xfrm>
          <a:prstGeom prst="rect">
            <a:avLst/>
          </a:prstGeom>
          <a:solidFill>
            <a:srgbClr val="E5E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Legacy Architectures</a:t>
            </a:r>
          </a:p>
        </p:txBody>
      </p:sp>
      <p:sp>
        <p:nvSpPr>
          <p:cNvPr id="63" name="Rectangle 62">
            <a:extLst>
              <a:ext uri="{FF2B5EF4-FFF2-40B4-BE49-F238E27FC236}">
                <a16:creationId xmlns:a16="http://schemas.microsoft.com/office/drawing/2014/main" id="{194E2EA9-7113-4299-8C14-98C2FB748ECD}"/>
              </a:ext>
            </a:extLst>
          </p:cNvPr>
          <p:cNvSpPr/>
          <p:nvPr/>
        </p:nvSpPr>
        <p:spPr bwMode="auto">
          <a:xfrm>
            <a:off x="7110676" y="1402646"/>
            <a:ext cx="2267352" cy="457200"/>
          </a:xfrm>
          <a:prstGeom prst="rect">
            <a:avLst/>
          </a:prstGeom>
          <a:solidFill>
            <a:srgbClr val="E7F2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Modern Architectures</a:t>
            </a:r>
          </a:p>
        </p:txBody>
      </p:sp>
      <p:sp>
        <p:nvSpPr>
          <p:cNvPr id="2" name="Title 1">
            <a:extLst>
              <a:ext uri="{FF2B5EF4-FFF2-40B4-BE49-F238E27FC236}">
                <a16:creationId xmlns:a16="http://schemas.microsoft.com/office/drawing/2014/main" id="{E3B053C8-A573-4FB8-800C-A5FEFFB24A03}"/>
              </a:ext>
            </a:extLst>
          </p:cNvPr>
          <p:cNvSpPr>
            <a:spLocks noGrp="1"/>
          </p:cNvSpPr>
          <p:nvPr>
            <p:ph type="title"/>
          </p:nvPr>
        </p:nvSpPr>
        <p:spPr/>
        <p:txBody>
          <a:bodyPr/>
          <a:lstStyle/>
          <a:p>
            <a:r>
              <a:rPr lang="en-US"/>
              <a:t>Evolution of Roles and Responsibilities</a:t>
            </a:r>
          </a:p>
        </p:txBody>
      </p:sp>
      <p:sp>
        <p:nvSpPr>
          <p:cNvPr id="61" name="TextBox 60">
            <a:extLst>
              <a:ext uri="{FF2B5EF4-FFF2-40B4-BE49-F238E27FC236}">
                <a16:creationId xmlns:a16="http://schemas.microsoft.com/office/drawing/2014/main" id="{56A06176-06C5-47DF-8694-92D93B3BA643}"/>
              </a:ext>
            </a:extLst>
          </p:cNvPr>
          <p:cNvSpPr txBox="1"/>
          <p:nvPr/>
        </p:nvSpPr>
        <p:spPr>
          <a:xfrm>
            <a:off x="2595153" y="3321253"/>
            <a:ext cx="7001725"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Security roles will change with architectural/operational</a:t>
            </a:r>
            <a:r>
              <a:rPr kumimoji="0" lang="en-US" sz="1800" b="1"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models</a:t>
            </a:r>
            <a:endPar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0A120EDB-1956-413F-9332-C96746EB35D2}"/>
              </a:ext>
            </a:extLst>
          </p:cNvPr>
          <p:cNvSpPr txBox="1"/>
          <p:nvPr/>
        </p:nvSpPr>
        <p:spPr>
          <a:xfrm>
            <a:off x="1335897" y="2847326"/>
            <a:ext cx="210352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mn-cs"/>
              </a:rPr>
              <a:t>“STOP THE PRESSES!”</a:t>
            </a:r>
          </a:p>
        </p:txBody>
      </p:sp>
      <p:sp>
        <p:nvSpPr>
          <p:cNvPr id="65" name="Rectangle 64">
            <a:extLst>
              <a:ext uri="{FF2B5EF4-FFF2-40B4-BE49-F238E27FC236}">
                <a16:creationId xmlns:a16="http://schemas.microsoft.com/office/drawing/2014/main" id="{09F2C230-EC68-4CDA-859D-ACB71139B551}"/>
              </a:ext>
            </a:extLst>
          </p:cNvPr>
          <p:cNvSpPr/>
          <p:nvPr/>
        </p:nvSpPr>
        <p:spPr>
          <a:xfrm>
            <a:off x="6550630" y="2801159"/>
            <a:ext cx="4230163"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a:ea typeface="+mn-ea"/>
                <a:cs typeface="+mn-cs"/>
              </a:rPr>
              <a:t>CONTINUOUS VALIDATION</a:t>
            </a:r>
          </a:p>
        </p:txBody>
      </p:sp>
      <p:cxnSp>
        <p:nvCxnSpPr>
          <p:cNvPr id="66" name="Straight Arrow Connector 65">
            <a:extLst>
              <a:ext uri="{FF2B5EF4-FFF2-40B4-BE49-F238E27FC236}">
                <a16:creationId xmlns:a16="http://schemas.microsoft.com/office/drawing/2014/main" id="{432846C8-9A49-4913-95FC-FFAC1E5BA381}"/>
              </a:ext>
            </a:extLst>
          </p:cNvPr>
          <p:cNvCxnSpPr>
            <a:cxnSpLocks/>
          </p:cNvCxnSpPr>
          <p:nvPr/>
        </p:nvCxnSpPr>
        <p:spPr>
          <a:xfrm>
            <a:off x="3528508" y="2970437"/>
            <a:ext cx="4464424"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6F69C158-ADA0-4224-9572-A2C7E669C56F}"/>
              </a:ext>
            </a:extLst>
          </p:cNvPr>
          <p:cNvGrpSpPr/>
          <p:nvPr/>
        </p:nvGrpSpPr>
        <p:grpSpPr>
          <a:xfrm>
            <a:off x="588264" y="3791989"/>
            <a:ext cx="10972800" cy="548640"/>
            <a:chOff x="588264" y="3583454"/>
            <a:chExt cx="10972800" cy="548640"/>
          </a:xfrm>
        </p:grpSpPr>
        <p:sp>
          <p:nvSpPr>
            <p:cNvPr id="68" name="Rectangle 67">
              <a:extLst>
                <a:ext uri="{FF2B5EF4-FFF2-40B4-BE49-F238E27FC236}">
                  <a16:creationId xmlns:a16="http://schemas.microsoft.com/office/drawing/2014/main" id="{360CCE64-A99A-4402-9334-7570ABA33172}"/>
                </a:ext>
              </a:extLst>
            </p:cNvPr>
            <p:cNvSpPr/>
            <p:nvPr/>
          </p:nvSpPr>
          <p:spPr bwMode="auto">
            <a:xfrm>
              <a:off x="588264" y="3583454"/>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Administration</a:t>
              </a:r>
            </a:p>
          </p:txBody>
        </p:sp>
        <p:sp>
          <p:nvSpPr>
            <p:cNvPr id="69" name="TextBox 68">
              <a:extLst>
                <a:ext uri="{FF2B5EF4-FFF2-40B4-BE49-F238E27FC236}">
                  <a16:creationId xmlns:a16="http://schemas.microsoft.com/office/drawing/2014/main" id="{16E73B45-B8D7-4C16-8C27-F26BA22F1E19}"/>
                </a:ext>
              </a:extLst>
            </p:cNvPr>
            <p:cNvSpPr txBox="1"/>
            <p:nvPr/>
          </p:nvSpPr>
          <p:spPr>
            <a:xfrm>
              <a:off x="8083892" y="3750052"/>
              <a:ext cx="3176468" cy="215444"/>
            </a:xfrm>
            <a:prstGeom prst="rect">
              <a:avLst/>
            </a:prstGeom>
            <a:noFill/>
          </p:spPr>
          <p:txBody>
            <a:bodyPr wrap="square" lIns="0" tIns="0" rIns="0" bIns="0" rtlCol="0">
              <a:spAutoFit/>
            </a:bodyPr>
            <a:lstStyle>
              <a:defPPr>
                <a:defRPr lang="en-US"/>
              </a:defPPr>
              <a:lvl1pPr>
                <a:defRPr b="1">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Author &amp; Govern Automation</a:t>
              </a:r>
            </a:p>
          </p:txBody>
        </p:sp>
        <p:sp>
          <p:nvSpPr>
            <p:cNvPr id="70" name="TextBox 69">
              <a:extLst>
                <a:ext uri="{FF2B5EF4-FFF2-40B4-BE49-F238E27FC236}">
                  <a16:creationId xmlns:a16="http://schemas.microsoft.com/office/drawing/2014/main" id="{7504077B-7873-43D2-BFD4-5E66DB37D1B5}"/>
                </a:ext>
              </a:extLst>
            </p:cNvPr>
            <p:cNvSpPr txBox="1"/>
            <p:nvPr/>
          </p:nvSpPr>
          <p:spPr>
            <a:xfrm>
              <a:off x="894832" y="3750052"/>
              <a:ext cx="333764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Manual Resource Administration</a:t>
              </a:r>
            </a:p>
          </p:txBody>
        </p:sp>
        <p:cxnSp>
          <p:nvCxnSpPr>
            <p:cNvPr id="71" name="Straight Arrow Connector 70">
              <a:extLst>
                <a:ext uri="{FF2B5EF4-FFF2-40B4-BE49-F238E27FC236}">
                  <a16:creationId xmlns:a16="http://schemas.microsoft.com/office/drawing/2014/main" id="{89BD076F-5D90-48D6-B8D7-310D89E7D107}"/>
                </a:ext>
              </a:extLst>
            </p:cNvPr>
            <p:cNvCxnSpPr>
              <a:cxnSpLocks/>
            </p:cNvCxnSpPr>
            <p:nvPr/>
          </p:nvCxnSpPr>
          <p:spPr>
            <a:xfrm>
              <a:off x="7067006" y="3857774"/>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E0B333-1D8E-4433-924F-E17AC38FE4E0}"/>
                </a:ext>
              </a:extLst>
            </p:cNvPr>
            <p:cNvCxnSpPr>
              <a:cxnSpLocks/>
            </p:cNvCxnSpPr>
            <p:nvPr/>
          </p:nvCxnSpPr>
          <p:spPr>
            <a:xfrm>
              <a:off x="4061792" y="3857774"/>
              <a:ext cx="1058847"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7905AFCE-547B-4327-85CB-B94B71A37F8B}"/>
              </a:ext>
            </a:extLst>
          </p:cNvPr>
          <p:cNvGrpSpPr/>
          <p:nvPr/>
        </p:nvGrpSpPr>
        <p:grpSpPr>
          <a:xfrm>
            <a:off x="588263" y="4398158"/>
            <a:ext cx="10972800" cy="640080"/>
            <a:chOff x="588263" y="4287970"/>
            <a:chExt cx="10972800" cy="640080"/>
          </a:xfrm>
        </p:grpSpPr>
        <p:sp>
          <p:nvSpPr>
            <p:cNvPr id="74" name="Rectangle 73">
              <a:extLst>
                <a:ext uri="{FF2B5EF4-FFF2-40B4-BE49-F238E27FC236}">
                  <a16:creationId xmlns:a16="http://schemas.microsoft.com/office/drawing/2014/main" id="{3EA2B455-F64F-4D32-BA7E-8703722A4A3B}"/>
                </a:ext>
              </a:extLst>
            </p:cNvPr>
            <p:cNvSpPr/>
            <p:nvPr/>
          </p:nvSpPr>
          <p:spPr bwMode="auto">
            <a:xfrm>
              <a:off x="588263" y="4287970"/>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lumMod val="50000"/>
                      <a:lumOff val="50000"/>
                    </a:schemeClr>
                  </a:solidFill>
                  <a:effectLst/>
                  <a:uLnTx/>
                  <a:uFillTx/>
                  <a:latin typeface="Segoe UI"/>
                  <a:ea typeface="+mn-ea"/>
                  <a:cs typeface="Segoe UI" pitchFamily="34" charset="0"/>
                </a:rPr>
                <a:t>Network </a:t>
              </a:r>
              <a:r>
                <a:rPr kumimoji="0" lang="en-US" sz="1600" b="1" i="0" u="none" strike="noStrike" kern="1200" cap="none" spc="0" normalizeH="0" baseline="0" noProof="0">
                  <a:ln>
                    <a:noFill/>
                  </a:ln>
                  <a:solidFill>
                    <a:schemeClr val="tx1">
                      <a:lumMod val="50000"/>
                      <a:lumOff val="50000"/>
                    </a:schemeClr>
                  </a:solidFill>
                  <a:effectLst/>
                  <a:uLnTx/>
                  <a:uFillTx/>
                  <a:latin typeface="Segoe UI"/>
                  <a:ea typeface="+mn-ea"/>
                  <a:cs typeface="Segoe UI" pitchFamily="34" charset="0"/>
                  <a:sym typeface="Wingdings" panose="05000000000000000000" pitchFamily="2" charset="2"/>
                </a:rPr>
                <a:t></a:t>
              </a: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sym typeface="Wingdings" panose="05000000000000000000" pitchFamily="2" charset="2"/>
                </a:rPr>
                <a:t> Containment</a:t>
              </a:r>
              <a:endPar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75" name="TextBox 74">
              <a:extLst>
                <a:ext uri="{FF2B5EF4-FFF2-40B4-BE49-F238E27FC236}">
                  <a16:creationId xmlns:a16="http://schemas.microsoft.com/office/drawing/2014/main" id="{33FB9EC2-039C-4947-9FC3-E77AD948289C}"/>
                </a:ext>
              </a:extLst>
            </p:cNvPr>
            <p:cNvSpPr txBox="1"/>
            <p:nvPr/>
          </p:nvSpPr>
          <p:spPr>
            <a:xfrm>
              <a:off x="8371632" y="4392567"/>
              <a:ext cx="2888728" cy="430887"/>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Containment at all layers </a:t>
              </a:r>
              <a:b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b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(Net, App, ID, Data, etc.)</a:t>
              </a:r>
            </a:p>
          </p:txBody>
        </p:sp>
        <p:sp>
          <p:nvSpPr>
            <p:cNvPr id="76" name="TextBox 75">
              <a:extLst>
                <a:ext uri="{FF2B5EF4-FFF2-40B4-BE49-F238E27FC236}">
                  <a16:creationId xmlns:a16="http://schemas.microsoft.com/office/drawing/2014/main" id="{33C1EB8E-06B2-49C2-A794-6AB9080D2655}"/>
                </a:ext>
              </a:extLst>
            </p:cNvPr>
            <p:cNvSpPr txBox="1"/>
            <p:nvPr/>
          </p:nvSpPr>
          <p:spPr>
            <a:xfrm>
              <a:off x="894832" y="4500288"/>
              <a:ext cx="2436197"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Containment with Network</a:t>
              </a:r>
            </a:p>
          </p:txBody>
        </p:sp>
        <p:cxnSp>
          <p:nvCxnSpPr>
            <p:cNvPr id="77" name="Straight Arrow Connector 76">
              <a:extLst>
                <a:ext uri="{FF2B5EF4-FFF2-40B4-BE49-F238E27FC236}">
                  <a16:creationId xmlns:a16="http://schemas.microsoft.com/office/drawing/2014/main" id="{7FDAB0F8-1362-459D-9FEC-1F13F49CE5B9}"/>
                </a:ext>
              </a:extLst>
            </p:cNvPr>
            <p:cNvCxnSpPr>
              <a:cxnSpLocks/>
            </p:cNvCxnSpPr>
            <p:nvPr/>
          </p:nvCxnSpPr>
          <p:spPr>
            <a:xfrm>
              <a:off x="7610719" y="4608010"/>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C01C06D-B98C-4532-90A3-B83C0098F152}"/>
                </a:ext>
              </a:extLst>
            </p:cNvPr>
            <p:cNvCxnSpPr>
              <a:cxnSpLocks/>
            </p:cNvCxnSpPr>
            <p:nvPr/>
          </p:nvCxnSpPr>
          <p:spPr>
            <a:xfrm>
              <a:off x="3173946" y="4608010"/>
              <a:ext cx="1432429"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BD349D08-F3A6-45BF-AD4C-B2D2B2FC7FAB}"/>
              </a:ext>
            </a:extLst>
          </p:cNvPr>
          <p:cNvGrpSpPr/>
          <p:nvPr/>
        </p:nvGrpSpPr>
        <p:grpSpPr>
          <a:xfrm>
            <a:off x="588263" y="5095767"/>
            <a:ext cx="10972800" cy="640080"/>
            <a:chOff x="588263" y="5068855"/>
            <a:chExt cx="10972800" cy="640080"/>
          </a:xfrm>
        </p:grpSpPr>
        <p:sp>
          <p:nvSpPr>
            <p:cNvPr id="80" name="Rectangle 79">
              <a:extLst>
                <a:ext uri="{FF2B5EF4-FFF2-40B4-BE49-F238E27FC236}">
                  <a16:creationId xmlns:a16="http://schemas.microsoft.com/office/drawing/2014/main" id="{C8E15930-06CA-4F24-B0CC-9BD066CC38B1}"/>
                </a:ext>
              </a:extLst>
            </p:cNvPr>
            <p:cNvSpPr/>
            <p:nvPr/>
          </p:nvSpPr>
          <p:spPr bwMode="auto">
            <a:xfrm>
              <a:off x="588263" y="5068855"/>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Development</a:t>
              </a:r>
            </a:p>
          </p:txBody>
        </p:sp>
        <p:sp>
          <p:nvSpPr>
            <p:cNvPr id="81" name="TextBox 80">
              <a:extLst>
                <a:ext uri="{FF2B5EF4-FFF2-40B4-BE49-F238E27FC236}">
                  <a16:creationId xmlns:a16="http://schemas.microsoft.com/office/drawing/2014/main" id="{FCBB5F0F-259D-4FE1-8393-2E68502840BD}"/>
                </a:ext>
              </a:extLst>
            </p:cNvPr>
            <p:cNvSpPr txBox="1"/>
            <p:nvPr/>
          </p:nvSpPr>
          <p:spPr>
            <a:xfrm>
              <a:off x="7973865" y="5264189"/>
              <a:ext cx="3396521"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Security SME in DevOps process</a:t>
              </a:r>
            </a:p>
          </p:txBody>
        </p:sp>
        <p:sp>
          <p:nvSpPr>
            <p:cNvPr id="82" name="TextBox 81">
              <a:extLst>
                <a:ext uri="{FF2B5EF4-FFF2-40B4-BE49-F238E27FC236}">
                  <a16:creationId xmlns:a16="http://schemas.microsoft.com/office/drawing/2014/main" id="{A64BC33F-35B5-43DF-8DFC-7E6FFAB3EC6A}"/>
                </a:ext>
              </a:extLst>
            </p:cNvPr>
            <p:cNvSpPr txBox="1"/>
            <p:nvPr/>
          </p:nvSpPr>
          <p:spPr>
            <a:xfrm>
              <a:off x="894832" y="5281173"/>
              <a:ext cx="3166960"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Quality Check Before Release</a:t>
              </a:r>
            </a:p>
          </p:txBody>
        </p:sp>
        <p:cxnSp>
          <p:nvCxnSpPr>
            <p:cNvPr id="83" name="Straight Arrow Connector 82">
              <a:extLst>
                <a:ext uri="{FF2B5EF4-FFF2-40B4-BE49-F238E27FC236}">
                  <a16:creationId xmlns:a16="http://schemas.microsoft.com/office/drawing/2014/main" id="{3F9BF8E8-30AA-4A56-8877-73A075EFE8EF}"/>
                </a:ext>
              </a:extLst>
            </p:cNvPr>
            <p:cNvCxnSpPr>
              <a:cxnSpLocks/>
            </p:cNvCxnSpPr>
            <p:nvPr/>
          </p:nvCxnSpPr>
          <p:spPr>
            <a:xfrm>
              <a:off x="6958467" y="5388895"/>
              <a:ext cx="162004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2021564-677B-4768-8BD6-BE476AB41CAA}"/>
                </a:ext>
              </a:extLst>
            </p:cNvPr>
            <p:cNvCxnSpPr>
              <a:cxnSpLocks/>
            </p:cNvCxnSpPr>
            <p:nvPr/>
          </p:nvCxnSpPr>
          <p:spPr>
            <a:xfrm>
              <a:off x="3661724" y="5388895"/>
              <a:ext cx="1458915"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D2C65BF7-1ADB-4D9C-9B14-AA115E6A312A}"/>
              </a:ext>
            </a:extLst>
          </p:cNvPr>
          <p:cNvGrpSpPr/>
          <p:nvPr/>
        </p:nvGrpSpPr>
        <p:grpSpPr>
          <a:xfrm>
            <a:off x="588263" y="5793376"/>
            <a:ext cx="10972800" cy="548640"/>
            <a:chOff x="588263" y="5793376"/>
            <a:chExt cx="10972800" cy="548640"/>
          </a:xfrm>
        </p:grpSpPr>
        <p:sp>
          <p:nvSpPr>
            <p:cNvPr id="86" name="Rectangle 85">
              <a:extLst>
                <a:ext uri="{FF2B5EF4-FFF2-40B4-BE49-F238E27FC236}">
                  <a16:creationId xmlns:a16="http://schemas.microsoft.com/office/drawing/2014/main" id="{EE65B6C7-93C5-4DB0-8C11-9DE44C5F92CB}"/>
                </a:ext>
              </a:extLst>
            </p:cNvPr>
            <p:cNvSpPr/>
            <p:nvPr/>
          </p:nvSpPr>
          <p:spPr bwMode="auto">
            <a:xfrm>
              <a:off x="588263" y="5793376"/>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Architecture</a:t>
              </a:r>
            </a:p>
          </p:txBody>
        </p:sp>
        <p:sp>
          <p:nvSpPr>
            <p:cNvPr id="87" name="TextBox 86">
              <a:extLst>
                <a:ext uri="{FF2B5EF4-FFF2-40B4-BE49-F238E27FC236}">
                  <a16:creationId xmlns:a16="http://schemas.microsoft.com/office/drawing/2014/main" id="{356FAF3D-8C6A-4C75-BE2F-33714AF47F6D}"/>
                </a:ext>
              </a:extLst>
            </p:cNvPr>
            <p:cNvSpPr txBox="1"/>
            <p:nvPr/>
          </p:nvSpPr>
          <p:spPr>
            <a:xfrm>
              <a:off x="7558467" y="5959974"/>
              <a:ext cx="3701893"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Continuous Engagement &amp; Improvement</a:t>
              </a:r>
            </a:p>
          </p:txBody>
        </p:sp>
        <p:sp>
          <p:nvSpPr>
            <p:cNvPr id="88" name="TextBox 87">
              <a:extLst>
                <a:ext uri="{FF2B5EF4-FFF2-40B4-BE49-F238E27FC236}">
                  <a16:creationId xmlns:a16="http://schemas.microsoft.com/office/drawing/2014/main" id="{7EF19290-49F6-4BA2-9631-4CC5579743E2}"/>
                </a:ext>
              </a:extLst>
            </p:cNvPr>
            <p:cNvSpPr txBox="1"/>
            <p:nvPr/>
          </p:nvSpPr>
          <p:spPr>
            <a:xfrm>
              <a:off x="894832" y="5959974"/>
              <a:ext cx="2736642"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Project based Engagement</a:t>
              </a:r>
            </a:p>
          </p:txBody>
        </p:sp>
        <p:cxnSp>
          <p:nvCxnSpPr>
            <p:cNvPr id="89" name="Straight Arrow Connector 88">
              <a:extLst>
                <a:ext uri="{FF2B5EF4-FFF2-40B4-BE49-F238E27FC236}">
                  <a16:creationId xmlns:a16="http://schemas.microsoft.com/office/drawing/2014/main" id="{6BF010F3-C134-4636-BEE9-325765C614BA}"/>
                </a:ext>
              </a:extLst>
            </p:cNvPr>
            <p:cNvCxnSpPr>
              <a:cxnSpLocks/>
            </p:cNvCxnSpPr>
            <p:nvPr/>
          </p:nvCxnSpPr>
          <p:spPr>
            <a:xfrm>
              <a:off x="6819856" y="6067696"/>
              <a:ext cx="9794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C9364B-B4BC-4070-A139-8D6411A1E516}"/>
                </a:ext>
              </a:extLst>
            </p:cNvPr>
            <p:cNvCxnSpPr>
              <a:cxnSpLocks/>
            </p:cNvCxnSpPr>
            <p:nvPr/>
          </p:nvCxnSpPr>
          <p:spPr>
            <a:xfrm>
              <a:off x="3331029" y="6067696"/>
              <a:ext cx="1969150"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3" name="&quot;Not Allowed&quot; Symbol 2">
            <a:extLst>
              <a:ext uri="{FF2B5EF4-FFF2-40B4-BE49-F238E27FC236}">
                <a16:creationId xmlns:a16="http://schemas.microsoft.com/office/drawing/2014/main" id="{DDF15E7F-08D3-4B32-95F3-B268FDEE71EB}"/>
              </a:ext>
            </a:extLst>
          </p:cNvPr>
          <p:cNvSpPr/>
          <p:nvPr/>
        </p:nvSpPr>
        <p:spPr bwMode="auto">
          <a:xfrm>
            <a:off x="1035765" y="2864887"/>
            <a:ext cx="246222" cy="246222"/>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Repeat">
            <a:extLst>
              <a:ext uri="{FF2B5EF4-FFF2-40B4-BE49-F238E27FC236}">
                <a16:creationId xmlns:a16="http://schemas.microsoft.com/office/drawing/2014/main" id="{9FE07C5C-FD61-40D0-9C80-8A472BCC0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43985" y="2772257"/>
            <a:ext cx="396357" cy="396357"/>
          </a:xfrm>
          <a:prstGeom prst="rect">
            <a:avLst/>
          </a:prstGeom>
        </p:spPr>
      </p:pic>
    </p:spTree>
    <p:extLst>
      <p:ext uri="{BB962C8B-B14F-4D97-AF65-F5344CB8AC3E}">
        <p14:creationId xmlns:p14="http://schemas.microsoft.com/office/powerpoint/2010/main" val="2115565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1" grpId="0"/>
      <p:bldP spid="64" grpId="0"/>
      <p:bldP spid="65"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3C81F2-9330-42FD-AEB3-53E6AC738A00}"/>
              </a:ext>
            </a:extLst>
          </p:cNvPr>
          <p:cNvSpPr/>
          <p:nvPr/>
        </p:nvSpPr>
        <p:spPr bwMode="auto">
          <a:xfrm>
            <a:off x="0" y="3915784"/>
            <a:ext cx="12192000" cy="2942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p:nvPr>
        </p:nvSpPr>
        <p:spPr>
          <a:xfrm>
            <a:off x="588263" y="457201"/>
            <a:ext cx="11018520" cy="603370"/>
          </a:xfrm>
        </p:spPr>
        <p:txBody>
          <a:bodyPr/>
          <a:lstStyle/>
          <a:p>
            <a:r>
              <a:rPr lang="en-US" sz="3921"/>
              <a:t>Imperatives and Opportunities</a:t>
            </a:r>
          </a:p>
        </p:txBody>
      </p:sp>
      <p:grpSp>
        <p:nvGrpSpPr>
          <p:cNvPr id="4" name="Group 3">
            <a:extLst>
              <a:ext uri="{FF2B5EF4-FFF2-40B4-BE49-F238E27FC236}">
                <a16:creationId xmlns:a16="http://schemas.microsoft.com/office/drawing/2014/main" id="{28C93976-7AE4-4101-B1EC-EDCDD92E949C}"/>
              </a:ext>
            </a:extLst>
          </p:cNvPr>
          <p:cNvGrpSpPr/>
          <p:nvPr/>
        </p:nvGrpSpPr>
        <p:grpSpPr>
          <a:xfrm>
            <a:off x="436231" y="4729003"/>
            <a:ext cx="11269560" cy="1771149"/>
            <a:chOff x="436231" y="4729003"/>
            <a:chExt cx="11269560" cy="1771149"/>
          </a:xfrm>
        </p:grpSpPr>
        <p:sp>
          <p:nvSpPr>
            <p:cNvPr id="93" name="Identity Text">
              <a:extLst>
                <a:ext uri="{FF2B5EF4-FFF2-40B4-BE49-F238E27FC236}">
                  <a16:creationId xmlns:a16="http://schemas.microsoft.com/office/drawing/2014/main" id="{EC13A5A2-C518-46D9-BEE0-EAFA9BDE6BE4}"/>
                </a:ext>
              </a:extLst>
            </p:cNvPr>
            <p:cNvSpPr/>
            <p:nvPr/>
          </p:nvSpPr>
          <p:spPr>
            <a:xfrm>
              <a:off x="436232" y="4729003"/>
              <a:ext cx="2994050"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Security &amp; Compliance</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95" name="Device Text">
              <a:extLst>
                <a:ext uri="{FF2B5EF4-FFF2-40B4-BE49-F238E27FC236}">
                  <a16:creationId xmlns:a16="http://schemas.microsoft.com/office/drawing/2014/main" id="{D06A8C67-3BFB-4C61-A464-1A9672D3D317}"/>
                </a:ext>
              </a:extLst>
            </p:cNvPr>
            <p:cNvSpPr/>
            <p:nvPr/>
          </p:nvSpPr>
          <p:spPr>
            <a:xfrm>
              <a:off x="6368726" y="4729003"/>
              <a:ext cx="2309195"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Protection</a:t>
              </a:r>
            </a:p>
          </p:txBody>
        </p:sp>
        <p:sp>
          <p:nvSpPr>
            <p:cNvPr id="96" name="Apps Text">
              <a:extLst>
                <a:ext uri="{FF2B5EF4-FFF2-40B4-BE49-F238E27FC236}">
                  <a16:creationId xmlns:a16="http://schemas.microsoft.com/office/drawing/2014/main" id="{9014C76C-933D-4D28-843B-DD2F059C96B5}"/>
                </a:ext>
              </a:extLst>
            </p:cNvPr>
            <p:cNvSpPr/>
            <p:nvPr/>
          </p:nvSpPr>
          <p:spPr>
            <a:xfrm>
              <a:off x="3493597" y="4729003"/>
              <a:ext cx="2617036"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Identity and Access Management </a:t>
              </a:r>
            </a:p>
          </p:txBody>
        </p:sp>
        <p:sp>
          <p:nvSpPr>
            <p:cNvPr id="97" name="Data Text">
              <a:extLst>
                <a:ext uri="{FF2B5EF4-FFF2-40B4-BE49-F238E27FC236}">
                  <a16:creationId xmlns:a16="http://schemas.microsoft.com/office/drawing/2014/main" id="{AA160375-A337-49B2-B99C-AA923E0B7DB5}"/>
                </a:ext>
              </a:extLst>
            </p:cNvPr>
            <p:cNvSpPr/>
            <p:nvPr/>
          </p:nvSpPr>
          <p:spPr>
            <a:xfrm>
              <a:off x="9088367" y="4729003"/>
              <a:ext cx="2486235" cy="679633"/>
            </a:xfrm>
            <a:prstGeom prst="rect">
              <a:avLst/>
            </a:prstGeom>
          </p:spPr>
          <p:txBody>
            <a:bodyPr wrap="square" lIns="179285" tIns="89642" rIns="179285" bIns="89642">
              <a:spAutoFit/>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Threat </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Protection</a:t>
              </a:r>
            </a:p>
          </p:txBody>
        </p:sp>
        <p:sp>
          <p:nvSpPr>
            <p:cNvPr id="94" name="TextBox 93">
              <a:extLst>
                <a:ext uri="{FF2B5EF4-FFF2-40B4-BE49-F238E27FC236}">
                  <a16:creationId xmlns:a16="http://schemas.microsoft.com/office/drawing/2014/main" id="{D421F701-55F7-4515-AB45-BBD8F65911E0}"/>
                </a:ext>
              </a:extLst>
            </p:cNvPr>
            <p:cNvSpPr txBox="1"/>
            <p:nvPr/>
          </p:nvSpPr>
          <p:spPr>
            <a:xfrm>
              <a:off x="436231" y="5395787"/>
              <a:ext cx="2897896" cy="1104365"/>
            </a:xfrm>
            <a:prstGeom prst="rect">
              <a:avLst/>
            </a:prstGeom>
          </p:spPr>
          <p:txBody>
            <a:bodyPr wrap="square" lIns="179285" tIns="89642" rIns="179285" bIns="89642"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Gain end-to-end visibility </a:t>
              </a:r>
              <a:b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into your organization’s </a:t>
              </a:r>
              <a:b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security and compliance + manage policy centrally</a:t>
              </a:r>
            </a:p>
          </p:txBody>
        </p:sp>
        <p:sp>
          <p:nvSpPr>
            <p:cNvPr id="98" name="TextBox 97">
              <a:extLst>
                <a:ext uri="{FF2B5EF4-FFF2-40B4-BE49-F238E27FC236}">
                  <a16:creationId xmlns:a16="http://schemas.microsoft.com/office/drawing/2014/main" id="{938B79DE-7D03-48E0-8A68-3450A68C7A91}"/>
                </a:ext>
              </a:extLst>
            </p:cNvPr>
            <p:cNvSpPr txBox="1"/>
            <p:nvPr/>
          </p:nvSpPr>
          <p:spPr>
            <a:xfrm>
              <a:off x="3493597" y="5395787"/>
              <a:ext cx="2715659" cy="873532"/>
            </a:xfrm>
            <a:prstGeom prst="rect">
              <a:avLst/>
            </a:prstGeom>
          </p:spPr>
          <p:txBody>
            <a:bodyPr wrap="square" lIns="179285" tIns="89642" rIns="179285" bIns="89642" rtlCol="0">
              <a:spAutoFit/>
            </a:bodyPr>
            <a:lstStyle>
              <a:defPPr>
                <a:defRPr lang="en-US"/>
              </a:defPPr>
              <a:lvl1pPr defTabSz="914192">
                <a:defRPr sz="1400">
                  <a:gradFill>
                    <a:gsLst>
                      <a:gs pos="1250">
                        <a:srgbClr val="1A1A1A"/>
                      </a:gs>
                      <a:gs pos="100000">
                        <a:srgbClr val="1A1A1A"/>
                      </a:gs>
                    </a:gsLst>
                    <a:lin ang="5400000" scaled="0"/>
                  </a:gradFill>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Ensure only the right people have access to your organizational systems</a:t>
              </a:r>
            </a:p>
          </p:txBody>
        </p:sp>
        <p:sp>
          <p:nvSpPr>
            <p:cNvPr id="99" name="TextBox 98">
              <a:extLst>
                <a:ext uri="{FF2B5EF4-FFF2-40B4-BE49-F238E27FC236}">
                  <a16:creationId xmlns:a16="http://schemas.microsoft.com/office/drawing/2014/main" id="{A6A0AD28-3061-4A03-B045-9B4A59A69CEC}"/>
                </a:ext>
              </a:extLst>
            </p:cNvPr>
            <p:cNvSpPr txBox="1"/>
            <p:nvPr/>
          </p:nvSpPr>
          <p:spPr>
            <a:xfrm>
              <a:off x="6368726" y="5395787"/>
              <a:ext cx="2560171" cy="1104365"/>
            </a:xfrm>
            <a:prstGeom prst="rect">
              <a:avLst/>
            </a:prstGeom>
          </p:spPr>
          <p:txBody>
            <a:bodyPr wrap="square" lIns="179285" tIns="89642" rIns="179285" bIns="89642" rtlCol="0">
              <a:spAutoFit/>
            </a:bodyPr>
            <a:lstStyle>
              <a:defPPr>
                <a:defRPr lang="en-US"/>
              </a:defPPr>
              <a:lvl1pPr defTabSz="914192">
                <a:defRPr sz="1400">
                  <a:gradFill>
                    <a:gsLst>
                      <a:gs pos="1250">
                        <a:srgbClr val="1A1A1A"/>
                      </a:gs>
                      <a:gs pos="100000">
                        <a:srgbClr val="1A1A1A"/>
                      </a:gs>
                    </a:gsLst>
                    <a:lin ang="5400000" scaled="0"/>
                  </a:gradFill>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Protect documents, databases, and emails against leaks, tampering, and destruction</a:t>
              </a:r>
            </a:p>
          </p:txBody>
        </p:sp>
        <p:sp>
          <p:nvSpPr>
            <p:cNvPr id="100" name="TextBox 99">
              <a:extLst>
                <a:ext uri="{FF2B5EF4-FFF2-40B4-BE49-F238E27FC236}">
                  <a16:creationId xmlns:a16="http://schemas.microsoft.com/office/drawing/2014/main" id="{94EEEE58-42F6-4469-861E-D7F733F8F4EF}"/>
                </a:ext>
              </a:extLst>
            </p:cNvPr>
            <p:cNvSpPr txBox="1"/>
            <p:nvPr/>
          </p:nvSpPr>
          <p:spPr>
            <a:xfrm>
              <a:off x="9088367" y="5395787"/>
              <a:ext cx="2617424" cy="642700"/>
            </a:xfrm>
            <a:prstGeom prst="rect">
              <a:avLst/>
            </a:prstGeom>
          </p:spPr>
          <p:txBody>
            <a:bodyPr wrap="square" lIns="179285" tIns="89642" rIns="179285" bIns="89642" rtlCol="0">
              <a:spAutoFit/>
            </a:bodyPr>
            <a:lstStyle>
              <a:defPPr>
                <a:defRPr lang="en-US"/>
              </a:defPPr>
              <a:lvl1pPr defTabSz="914192">
                <a:defRPr sz="1400">
                  <a:gradFill>
                    <a:gsLst>
                      <a:gs pos="1250">
                        <a:srgbClr val="1A1A1A"/>
                      </a:gs>
                      <a:gs pos="100000">
                        <a:srgbClr val="1A1A1A"/>
                      </a:gs>
                    </a:gsLst>
                    <a:lin ang="5400000" scaled="0"/>
                  </a:gradFill>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Thwart hackers and recover quickly if attacked</a:t>
              </a:r>
            </a:p>
          </p:txBody>
        </p:sp>
      </p:grpSp>
      <p:sp>
        <p:nvSpPr>
          <p:cNvPr id="2" name="Rectangle 1">
            <a:extLst>
              <a:ext uri="{FF2B5EF4-FFF2-40B4-BE49-F238E27FC236}">
                <a16:creationId xmlns:a16="http://schemas.microsoft.com/office/drawing/2014/main" id="{86CAEDDB-86F3-42A5-85DD-4EA616311A33}"/>
              </a:ext>
            </a:extLst>
          </p:cNvPr>
          <p:cNvSpPr/>
          <p:nvPr/>
        </p:nvSpPr>
        <p:spPr>
          <a:xfrm>
            <a:off x="4945728" y="4533840"/>
            <a:ext cx="362135" cy="452590"/>
          </a:xfrm>
          <a:prstGeom prst="rect">
            <a:avLst/>
          </a:prstGeom>
        </p:spPr>
        <p:txBody>
          <a:bodyPr wrap="none" lIns="179285" tIns="89642" rIns="179285" bIns="89642">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49" normalizeH="0" baseline="0" noProof="0">
              <a:ln>
                <a:noFill/>
              </a:ln>
              <a:gradFill>
                <a:gsLst>
                  <a:gs pos="79500">
                    <a:srgbClr val="0078D7"/>
                  </a:gs>
                  <a:gs pos="6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p:cNvGrpSpPr/>
          <p:nvPr/>
        </p:nvGrpSpPr>
        <p:grpSpPr>
          <a:xfrm>
            <a:off x="3276765" y="4635534"/>
            <a:ext cx="5638471" cy="1779506"/>
            <a:chOff x="3529790" y="2309135"/>
            <a:chExt cx="5751536" cy="1538189"/>
          </a:xfrm>
        </p:grpSpPr>
        <p:cxnSp>
          <p:nvCxnSpPr>
            <p:cNvPr id="25" name="Straight Connector 24"/>
            <p:cNvCxnSpPr/>
            <p:nvPr/>
          </p:nvCxnSpPr>
          <p:spPr>
            <a:xfrm>
              <a:off x="3529790"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434814"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281326"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3F1ED046-1C6F-42D2-A416-61270FC74199}"/>
              </a:ext>
            </a:extLst>
          </p:cNvPr>
          <p:cNvSpPr txBox="1"/>
          <p:nvPr/>
        </p:nvSpPr>
        <p:spPr>
          <a:xfrm>
            <a:off x="505595" y="3009936"/>
            <a:ext cx="5720277" cy="1034129"/>
          </a:xfrm>
          <a:prstGeom prst="rect">
            <a:avLst/>
          </a:prstGeom>
        </p:spPr>
        <p:txBody>
          <a:bodyPr anchor="ctr"/>
          <a:lstStyle>
            <a:defPPr>
              <a:defRPr lang="en-US"/>
            </a:defPPr>
            <a:lvl1pPr defTabSz="932719">
              <a:lnSpc>
                <a:spcPct val="100000"/>
              </a:lnSpc>
              <a:spcBef>
                <a:spcPct val="20000"/>
              </a:spcBef>
              <a:buSzPct val="90000"/>
              <a:buNone/>
              <a:defRPr sz="2000" b="1" cap="none" spc="0" baseline="0">
                <a:ln w="3175">
                  <a:noFill/>
                </a:ln>
                <a:gradFill>
                  <a:gsLst>
                    <a:gs pos="1250">
                      <a:schemeClr val="accent1"/>
                    </a:gs>
                    <a:gs pos="100000">
                      <a:schemeClr val="accent1"/>
                    </a:gs>
                  </a:gsLst>
                  <a:lin ang="5400000" scaled="0"/>
                </a:gradFill>
                <a:effectLst/>
                <a:latin typeface="Segoe UI" panose="020B0502040204020203" pitchFamily="34" charset="0"/>
                <a:cs typeface="Segoe UI" pitchFamily="34" charset="0"/>
              </a:defRPr>
            </a:lvl1pP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Recognize Fundamental Transformations</a:t>
            </a:r>
          </a:p>
        </p:txBody>
      </p:sp>
      <p:sp>
        <p:nvSpPr>
          <p:cNvPr id="21" name="TextBox 20">
            <a:extLst>
              <a:ext uri="{FF2B5EF4-FFF2-40B4-BE49-F238E27FC236}">
                <a16:creationId xmlns:a16="http://schemas.microsoft.com/office/drawing/2014/main" id="{3D181450-A924-440D-A69A-31745782971E}"/>
              </a:ext>
            </a:extLst>
          </p:cNvPr>
          <p:cNvSpPr txBox="1"/>
          <p:nvPr/>
        </p:nvSpPr>
        <p:spPr>
          <a:xfrm>
            <a:off x="6731467" y="2886825"/>
            <a:ext cx="5101631" cy="1280351"/>
          </a:xfrm>
          <a:prstGeom prst="rect">
            <a:avLst/>
          </a:prstGeom>
        </p:spPr>
        <p:txBody>
          <a:bodyPr anchor="ctr"/>
          <a:lstStyle>
            <a:defPPr>
              <a:defRPr lang="en-US"/>
            </a:defPPr>
            <a:lvl1pPr defTabSz="932719">
              <a:lnSpc>
                <a:spcPct val="100000"/>
              </a:lnSpc>
              <a:spcBef>
                <a:spcPct val="20000"/>
              </a:spcBef>
              <a:buSzPct val="90000"/>
              <a:buNone/>
              <a:defRPr sz="2000" b="1" cap="none" spc="0" baseline="0">
                <a:ln w="3175">
                  <a:noFill/>
                </a:ln>
                <a:gradFill>
                  <a:gsLst>
                    <a:gs pos="1250">
                      <a:schemeClr val="accent1"/>
                    </a:gs>
                    <a:gs pos="100000">
                      <a:schemeClr val="accent1"/>
                    </a:gs>
                  </a:gsLst>
                  <a:lin ang="5400000" scaled="0"/>
                </a:gradFill>
                <a:effectLst/>
                <a:latin typeface="Segoe UI" panose="020B0502040204020203" pitchFamily="34" charset="0"/>
                <a:cs typeface="Segoe UI" pitchFamily="34" charset="0"/>
              </a:defRPr>
            </a:lvl1p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Meet Challenges + </a:t>
            </a:r>
            <a:r>
              <a:rPr kumimoji="0" lang="en-US" sz="1800" b="1" i="1"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Embrace Opportunities</a:t>
            </a:r>
          </a:p>
        </p:txBody>
      </p:sp>
      <p:sp>
        <p:nvSpPr>
          <p:cNvPr id="3" name="Rectangle 2">
            <a:extLst>
              <a:ext uri="{FF2B5EF4-FFF2-40B4-BE49-F238E27FC236}">
                <a16:creationId xmlns:a16="http://schemas.microsoft.com/office/drawing/2014/main" id="{AAE32090-D821-4554-A0FF-D93B1245E025}"/>
              </a:ext>
            </a:extLst>
          </p:cNvPr>
          <p:cNvSpPr/>
          <p:nvPr/>
        </p:nvSpPr>
        <p:spPr>
          <a:xfrm>
            <a:off x="4111214" y="4036028"/>
            <a:ext cx="3969572" cy="400110"/>
          </a:xfrm>
          <a:prstGeom prst="rect">
            <a:avLst/>
          </a:prstGeom>
        </p:spPr>
        <p:txBody>
          <a:bodyPr anchor="ct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itchFamily="34" charset="0"/>
              </a:rPr>
              <a:t>DRIVE STRATEGIC OUTCOMES</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CA3FC54-08E9-4E62-B21D-49E7E6F1E40A}"/>
                  </a:ext>
                </a:extLst>
              </p:cNvPr>
              <p:cNvGraphicFramePr>
                <a:graphicFrameLocks noChangeAspect="1"/>
              </p:cNvGraphicFramePr>
              <p:nvPr>
                <p:extLst>
                  <p:ext uri="{D42A27DB-BD31-4B8C-83A1-F6EECF244321}">
                    <p14:modId xmlns:p14="http://schemas.microsoft.com/office/powerpoint/2010/main" val="4105578954"/>
                  </p:ext>
                </p:extLst>
              </p:nvPr>
            </p:nvGraphicFramePr>
            <p:xfrm>
              <a:off x="1810127" y="1536178"/>
              <a:ext cx="3048000" cy="1714500"/>
            </p:xfrm>
            <a:graphic>
              <a:graphicData uri="http://schemas.microsoft.com/office/powerpoint/2016/slidezoom">
                <pslz:sldZm>
                  <pslz:sldZmObj sldId="871" cId="3340500881">
                    <pslz:zmPr id="{FC71C885-B265-4BA2-86AD-2E6B69B2B726}"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a:effectLst>
                          <a:outerShdw blurRad="254000" dist="38100" dir="2700000" algn="tl" rotWithShape="0">
                            <a:prstClr val="black">
                              <a:alpha val="40000"/>
                            </a:prstClr>
                          </a:outerShdw>
                        </a:effectLst>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5CA3FC54-08E9-4E62-B21D-49E7E6F1E40A}"/>
                  </a:ext>
                </a:extLst>
              </p:cNvPr>
              <p:cNvPicPr>
                <a:picLocks noGrp="1" noRot="1" noChangeAspect="1" noMove="1" noResize="1" noEditPoints="1" noAdjustHandles="1" noChangeArrowheads="1" noChangeShapeType="1"/>
              </p:cNvPicPr>
              <p:nvPr/>
            </p:nvPicPr>
            <p:blipFill>
              <a:blip r:embed="rId5"/>
              <a:stretch>
                <a:fillRect/>
              </a:stretch>
            </p:blipFill>
            <p:spPr>
              <a:xfrm>
                <a:off x="1810127" y="1536178"/>
                <a:ext cx="3048000" cy="1714500"/>
              </a:xfrm>
              <a:prstGeom prst="rect">
                <a:avLst/>
              </a:prstGeom>
              <a:ln w="3175">
                <a:solidFill>
                  <a:prstClr val="ltGray"/>
                </a:solidFill>
              </a:ln>
              <a:effectLst>
                <a:outerShdw blurRad="2540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2F61974B-0E53-4D27-B66B-565AD10AC174}"/>
                  </a:ext>
                </a:extLst>
              </p:cNvPr>
              <p:cNvGraphicFramePr>
                <a:graphicFrameLocks noChangeAspect="1"/>
              </p:cNvGraphicFramePr>
              <p:nvPr>
                <p:extLst>
                  <p:ext uri="{D42A27DB-BD31-4B8C-83A1-F6EECF244321}">
                    <p14:modId xmlns:p14="http://schemas.microsoft.com/office/powerpoint/2010/main" val="4017079577"/>
                  </p:ext>
                </p:extLst>
              </p:nvPr>
            </p:nvGraphicFramePr>
            <p:xfrm>
              <a:off x="7509212" y="1515011"/>
              <a:ext cx="3048000" cy="1714500"/>
            </p:xfrm>
            <a:graphic>
              <a:graphicData uri="http://schemas.microsoft.com/office/powerpoint/2016/slidezoom">
                <pslz:sldZm>
                  <pslz:sldZmObj sldId="872" cId="2427881713">
                    <pslz:zmPr id="{0A1D0A72-732D-453A-B520-EEF1CEE59D0D}"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a:effectLst>
                          <a:outerShdw blurRad="254000" dist="38100" dir="2700000" algn="tl" rotWithShape="0">
                            <a:prstClr val="black">
                              <a:alpha val="40000"/>
                            </a:prstClr>
                          </a:outerShdw>
                        </a:effectLst>
                      </p166:spPr>
                    </pslz:zmPr>
                  </pslz:sldZmObj>
                </pslz:sldZm>
              </a:graphicData>
            </a:graphic>
          </p:graphicFrame>
        </mc:Choice>
        <mc:Fallback xmlns="">
          <p:pic>
            <p:nvPicPr>
              <p:cNvPr id="13" name="Slide Zoom 12">
                <a:hlinkClick r:id="rId7" action="ppaction://hlinksldjump"/>
                <a:extLst>
                  <a:ext uri="{FF2B5EF4-FFF2-40B4-BE49-F238E27FC236}">
                    <a16:creationId xmlns:a16="http://schemas.microsoft.com/office/drawing/2014/main" id="{2F61974B-0E53-4D27-B66B-565AD10AC174}"/>
                  </a:ext>
                </a:extLst>
              </p:cNvPr>
              <p:cNvPicPr>
                <a:picLocks noGrp="1" noRot="1" noChangeAspect="1" noMove="1" noResize="1" noEditPoints="1" noAdjustHandles="1" noChangeArrowheads="1" noChangeShapeType="1"/>
              </p:cNvPicPr>
              <p:nvPr/>
            </p:nvPicPr>
            <p:blipFill>
              <a:blip r:embed="rId8"/>
              <a:stretch>
                <a:fillRect/>
              </a:stretch>
            </p:blipFill>
            <p:spPr>
              <a:xfrm>
                <a:off x="7509212" y="1515011"/>
                <a:ext cx="3048000" cy="1714500"/>
              </a:xfrm>
              <a:prstGeom prst="rect">
                <a:avLst/>
              </a:prstGeom>
              <a:ln w="3175">
                <a:solidFill>
                  <a:prstClr val="ltGray"/>
                </a:solidFill>
              </a:ln>
              <a:effectLst>
                <a:outerShdw blurRad="2540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1266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00"/>
                                        <p:tgtEl>
                                          <p:spTgt spid="4"/>
                                        </p:tgtEl>
                                      </p:cBhvr>
                                    </p:animEffect>
                                  </p:childTnLst>
                                </p:cTn>
                              </p:par>
                              <p:par>
                                <p:cTn id="12" presetID="35" presetClass="path" presetSubtype="0" decel="100000" fill="hold" nodeType="withEffect">
                                  <p:stCondLst>
                                    <p:cond delay="250"/>
                                  </p:stCondLst>
                                  <p:childTnLst>
                                    <p:animMotion origin="layout" path="M 0 4.81481E-6 L 0 0.06643 " pathEditMode="relative" rAng="0" ptsTypes="AA">
                                      <p:cBhvr>
                                        <p:cTn id="13" dur="1000" spd="-100000" fill="hold"/>
                                        <p:tgtEl>
                                          <p:spTgt spid="4"/>
                                        </p:tgtEl>
                                        <p:attrNameLst>
                                          <p:attrName>ppt_x</p:attrName>
                                          <p:attrName>ppt_y</p:attrName>
                                        </p:attrNameLst>
                                      </p:cBhvr>
                                      <p:rCtr x="0" y="3310"/>
                                    </p:animMotion>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32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32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Information security is in transformation</a:t>
            </a:r>
          </a:p>
        </p:txBody>
      </p:sp>
      <p:sp>
        <p:nvSpPr>
          <p:cNvPr id="13" name="Rectangle 12"/>
          <p:cNvSpPr/>
          <p:nvPr/>
        </p:nvSpPr>
        <p:spPr>
          <a:xfrm>
            <a:off x="9248708" y="3272244"/>
            <a:ext cx="3157394" cy="31854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Increasingly </a:t>
            </a:r>
            <a:b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Hostile Environment</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Increased attack surface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with new technologies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creates new blind spots</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Attacks rising in volume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and sophistication to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capture illicit opportunities</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Note: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Attackers generally invest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hlinkClick r:id="rId3"/>
              </a:rPr>
              <a:t>technical sophistication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only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as needed</a:t>
            </a:r>
          </a:p>
        </p:txBody>
      </p:sp>
      <p:sp>
        <p:nvSpPr>
          <p:cNvPr id="14" name="Rectangle 13"/>
          <p:cNvSpPr/>
          <p:nvPr/>
        </p:nvSpPr>
        <p:spPr>
          <a:xfrm>
            <a:off x="532300" y="3272244"/>
            <a:ext cx="2702136" cy="21698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Enterprise IT is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Cloud Hybrid</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Cloud adoption is inevitable (digital transformation + industry momentum)</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Legacy systems will take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years to migrate or retire</a:t>
            </a:r>
          </a:p>
        </p:txBody>
      </p:sp>
      <p:sp>
        <p:nvSpPr>
          <p:cNvPr id="17" name="Rectangle 16"/>
          <p:cNvSpPr/>
          <p:nvPr/>
        </p:nvSpPr>
        <p:spPr>
          <a:xfrm>
            <a:off x="3122809" y="3272244"/>
            <a:ext cx="3157394" cy="19543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Technology Mobility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and Volume is Exploding</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Increasing demand for first class experience on mobile devices</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Variance in trustworthiness of</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mobile devices</a:t>
            </a:r>
          </a:p>
        </p:txBody>
      </p:sp>
      <p:sp>
        <p:nvSpPr>
          <p:cNvPr id="46" name="Rectangle 45">
            <a:extLst>
              <a:ext uri="{FF2B5EF4-FFF2-40B4-BE49-F238E27FC236}">
                <a16:creationId xmlns:a16="http://schemas.microsoft.com/office/drawing/2014/main" id="{720138C6-7437-45C4-B985-B1DAE6C38411}"/>
              </a:ext>
            </a:extLst>
          </p:cNvPr>
          <p:cNvSpPr/>
          <p:nvPr/>
        </p:nvSpPr>
        <p:spPr>
          <a:xfrm>
            <a:off x="6237949" y="3272244"/>
            <a:ext cx="3017520" cy="21698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Pervasive Digital Transformation and IoT</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IoT adoption driving a wave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of app development and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cloud usage</a:t>
            </a:r>
          </a:p>
          <a:p>
            <a:pPr marL="0" marR="0" lvl="0" indent="0" algn="l" defTabSz="914367" rtl="0" eaLnBrk="1" fontAlgn="auto" latinLnBrk="0" hangingPunct="1">
              <a:lnSpc>
                <a:spcPct val="100000"/>
              </a:lnSpc>
              <a:spcBef>
                <a:spcPts val="288"/>
              </a:spcBef>
              <a:spcAft>
                <a:spcPts val="1200"/>
              </a:spcAft>
              <a:buClrTx/>
              <a:buSzTx/>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Enterprise PC security strategies applying poorly to IoT devices</a:t>
            </a:r>
          </a:p>
        </p:txBody>
      </p:sp>
      <p:grpSp>
        <p:nvGrpSpPr>
          <p:cNvPr id="21" name="Group 20">
            <a:extLst>
              <a:ext uri="{FF2B5EF4-FFF2-40B4-BE49-F238E27FC236}">
                <a16:creationId xmlns:a16="http://schemas.microsoft.com/office/drawing/2014/main" id="{564189CE-D22D-4D3D-BAED-DE2994284C7F}"/>
              </a:ext>
            </a:extLst>
          </p:cNvPr>
          <p:cNvGrpSpPr/>
          <p:nvPr/>
        </p:nvGrpSpPr>
        <p:grpSpPr>
          <a:xfrm>
            <a:off x="3252259" y="2465409"/>
            <a:ext cx="2030656" cy="412456"/>
            <a:chOff x="847477" y="3104761"/>
            <a:chExt cx="2030656" cy="412456"/>
          </a:xfrm>
        </p:grpSpPr>
        <p:sp>
          <p:nvSpPr>
            <p:cNvPr id="52" name="CellPhone_E8EA">
              <a:extLst>
                <a:ext uri="{FF2B5EF4-FFF2-40B4-BE49-F238E27FC236}">
                  <a16:creationId xmlns:a16="http://schemas.microsoft.com/office/drawing/2014/main" id="{302A7911-00A3-49EA-9050-6FB4C47F496E}"/>
                </a:ext>
              </a:extLst>
            </p:cNvPr>
            <p:cNvSpPr>
              <a:spLocks noChangeAspect="1" noEditPoints="1"/>
            </p:cNvSpPr>
            <p:nvPr/>
          </p:nvSpPr>
          <p:spPr bwMode="auto">
            <a:xfrm>
              <a:off x="1764887" y="3106758"/>
              <a:ext cx="246316" cy="41045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Laptop_E770">
              <a:extLst>
                <a:ext uri="{FF2B5EF4-FFF2-40B4-BE49-F238E27FC236}">
                  <a16:creationId xmlns:a16="http://schemas.microsoft.com/office/drawing/2014/main" id="{FBB7F538-D07D-492A-B00E-EF68F940A5DA}"/>
                </a:ext>
              </a:extLst>
            </p:cNvPr>
            <p:cNvSpPr>
              <a:spLocks noChangeAspect="1" noEditPoints="1"/>
            </p:cNvSpPr>
            <p:nvPr/>
          </p:nvSpPr>
          <p:spPr bwMode="auto">
            <a:xfrm>
              <a:off x="847477" y="3125597"/>
              <a:ext cx="512246" cy="34181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Tablet_E70A">
              <a:extLst>
                <a:ext uri="{FF2B5EF4-FFF2-40B4-BE49-F238E27FC236}">
                  <a16:creationId xmlns:a16="http://schemas.microsoft.com/office/drawing/2014/main" id="{893DEB38-79F6-40A6-B5E0-2AB8123B4890}"/>
                </a:ext>
              </a:extLst>
            </p:cNvPr>
            <p:cNvSpPr>
              <a:spLocks noChangeAspect="1" noEditPoints="1"/>
            </p:cNvSpPr>
            <p:nvPr/>
          </p:nvSpPr>
          <p:spPr bwMode="auto">
            <a:xfrm>
              <a:off x="2416367" y="3104761"/>
              <a:ext cx="461766" cy="33898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Plus Sign 54">
              <a:extLst>
                <a:ext uri="{FF2B5EF4-FFF2-40B4-BE49-F238E27FC236}">
                  <a16:creationId xmlns:a16="http://schemas.microsoft.com/office/drawing/2014/main" id="{AB419607-082A-42C0-9913-838F35AD511B}"/>
                </a:ext>
              </a:extLst>
            </p:cNvPr>
            <p:cNvSpPr/>
            <p:nvPr/>
          </p:nvSpPr>
          <p:spPr>
            <a:xfrm>
              <a:off x="2030989" y="3125597"/>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Plus Sign 55">
              <a:extLst>
                <a:ext uri="{FF2B5EF4-FFF2-40B4-BE49-F238E27FC236}">
                  <a16:creationId xmlns:a16="http://schemas.microsoft.com/office/drawing/2014/main" id="{79581119-48B3-4E22-8109-FABE5559E185}"/>
                </a:ext>
              </a:extLst>
            </p:cNvPr>
            <p:cNvSpPr/>
            <p:nvPr/>
          </p:nvSpPr>
          <p:spPr>
            <a:xfrm>
              <a:off x="1379509" y="3125597"/>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CBA8E1C-93DE-4631-B0FF-6C7DB9F9D91A}"/>
              </a:ext>
            </a:extLst>
          </p:cNvPr>
          <p:cNvGrpSpPr/>
          <p:nvPr/>
        </p:nvGrpSpPr>
        <p:grpSpPr>
          <a:xfrm>
            <a:off x="760128" y="2371640"/>
            <a:ext cx="1628688" cy="482793"/>
            <a:chOff x="992866" y="1807519"/>
            <a:chExt cx="1628688" cy="482793"/>
          </a:xfrm>
        </p:grpSpPr>
        <p:sp>
          <p:nvSpPr>
            <p:cNvPr id="57" name="Plus Sign 56">
              <a:extLst>
                <a:ext uri="{FF2B5EF4-FFF2-40B4-BE49-F238E27FC236}">
                  <a16:creationId xmlns:a16="http://schemas.microsoft.com/office/drawing/2014/main" id="{F85FBE7D-D6EE-48E9-A751-64332204D03D}"/>
                </a:ext>
              </a:extLst>
            </p:cNvPr>
            <p:cNvSpPr/>
            <p:nvPr/>
          </p:nvSpPr>
          <p:spPr>
            <a:xfrm>
              <a:off x="1562305" y="1924720"/>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cloud">
              <a:extLst>
                <a:ext uri="{FF2B5EF4-FFF2-40B4-BE49-F238E27FC236}">
                  <a16:creationId xmlns:a16="http://schemas.microsoft.com/office/drawing/2014/main" id="{1866935B-6D59-49AA-9C8E-AE7B7C603C6A}"/>
                </a:ext>
              </a:extLst>
            </p:cNvPr>
            <p:cNvSpPr>
              <a:spLocks noChangeAspect="1"/>
            </p:cNvSpPr>
            <p:nvPr/>
          </p:nvSpPr>
          <p:spPr bwMode="auto">
            <a:xfrm>
              <a:off x="2061130" y="1910675"/>
              <a:ext cx="560424" cy="3570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building_5">
              <a:extLst>
                <a:ext uri="{FF2B5EF4-FFF2-40B4-BE49-F238E27FC236}">
                  <a16:creationId xmlns:a16="http://schemas.microsoft.com/office/drawing/2014/main" id="{E3D2337E-CB50-4971-842A-AD7E251190EC}"/>
                </a:ext>
              </a:extLst>
            </p:cNvPr>
            <p:cNvSpPr>
              <a:spLocks noChangeAspect="1" noEditPoints="1"/>
            </p:cNvSpPr>
            <p:nvPr/>
          </p:nvSpPr>
          <p:spPr bwMode="auto">
            <a:xfrm>
              <a:off x="992866" y="1807519"/>
              <a:ext cx="439682" cy="47752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CDB275E2-8A7D-4BE9-AC6A-CFEC1444177F}"/>
              </a:ext>
            </a:extLst>
          </p:cNvPr>
          <p:cNvGrpSpPr/>
          <p:nvPr/>
        </p:nvGrpSpPr>
        <p:grpSpPr>
          <a:xfrm>
            <a:off x="9366953" y="2352176"/>
            <a:ext cx="1346620" cy="565445"/>
            <a:chOff x="1111532" y="5518804"/>
            <a:chExt cx="1346620" cy="565445"/>
          </a:xfrm>
        </p:grpSpPr>
        <p:sp>
          <p:nvSpPr>
            <p:cNvPr id="60" name="Financial_E7BB">
              <a:extLst>
                <a:ext uri="{FF2B5EF4-FFF2-40B4-BE49-F238E27FC236}">
                  <a16:creationId xmlns:a16="http://schemas.microsoft.com/office/drawing/2014/main" id="{63629D43-D207-4EFB-B55B-34618BB4228F}"/>
                </a:ext>
              </a:extLst>
            </p:cNvPr>
            <p:cNvSpPr>
              <a:spLocks noChangeAspect="1" noEditPoints="1"/>
            </p:cNvSpPr>
            <p:nvPr/>
          </p:nvSpPr>
          <p:spPr bwMode="auto">
            <a:xfrm>
              <a:off x="1861409" y="5535369"/>
              <a:ext cx="596743" cy="53231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31750" cap="flat">
              <a:solidFill>
                <a:srgbClr val="E8112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2CAF27DF-17C8-428A-A5F6-DAE6A88D746D}"/>
                </a:ext>
              </a:extLst>
            </p:cNvPr>
            <p:cNvGrpSpPr/>
            <p:nvPr/>
          </p:nvGrpSpPr>
          <p:grpSpPr>
            <a:xfrm>
              <a:off x="1111532" y="5518804"/>
              <a:ext cx="552180" cy="565445"/>
              <a:chOff x="464261" y="2661173"/>
              <a:chExt cx="461233" cy="472313"/>
            </a:xfrm>
          </p:grpSpPr>
          <p:sp>
            <p:nvSpPr>
              <p:cNvPr id="62" name="Freeform 12">
                <a:extLst>
                  <a:ext uri="{FF2B5EF4-FFF2-40B4-BE49-F238E27FC236}">
                    <a16:creationId xmlns:a16="http://schemas.microsoft.com/office/drawing/2014/main" id="{971DDF24-9FA8-48AB-8993-9D54063122AD}"/>
                  </a:ext>
                </a:extLst>
              </p:cNvPr>
              <p:cNvSpPr>
                <a:spLocks noEditPoints="1"/>
              </p:cNvSpPr>
              <p:nvPr/>
            </p:nvSpPr>
            <p:spPr bwMode="auto">
              <a:xfrm>
                <a:off x="464261" y="2661173"/>
                <a:ext cx="461233" cy="472313"/>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8B42F-C26D-4036-B3CA-B58E5212A589}"/>
                  </a:ext>
                </a:extLst>
              </p:cNvPr>
              <p:cNvSpPr/>
              <p:nvPr/>
            </p:nvSpPr>
            <p:spPr bwMode="auto">
              <a:xfrm>
                <a:off x="634656" y="2794671"/>
                <a:ext cx="117619" cy="39133"/>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355BFD4E-14C3-4D80-B374-6C600BE9BF01}"/>
              </a:ext>
            </a:extLst>
          </p:cNvPr>
          <p:cNvGrpSpPr/>
          <p:nvPr/>
        </p:nvGrpSpPr>
        <p:grpSpPr>
          <a:xfrm>
            <a:off x="6562193" y="2300792"/>
            <a:ext cx="1260640" cy="718716"/>
            <a:chOff x="6499563" y="2451104"/>
            <a:chExt cx="1260640" cy="718716"/>
          </a:xfrm>
        </p:grpSpPr>
        <p:sp>
          <p:nvSpPr>
            <p:cNvPr id="43" name="TextBox 42">
              <a:extLst>
                <a:ext uri="{FF2B5EF4-FFF2-40B4-BE49-F238E27FC236}">
                  <a16:creationId xmlns:a16="http://schemas.microsoft.com/office/drawing/2014/main" id="{1CFB1556-C712-4573-959E-A230012FE952}"/>
                </a:ext>
              </a:extLst>
            </p:cNvPr>
            <p:cNvSpPr txBox="1"/>
            <p:nvPr/>
          </p:nvSpPr>
          <p:spPr>
            <a:xfrm>
              <a:off x="6921632" y="2628606"/>
              <a:ext cx="5490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IoT</a:t>
              </a:r>
            </a:p>
          </p:txBody>
        </p:sp>
        <p:sp>
          <p:nvSpPr>
            <p:cNvPr id="35" name="chip">
              <a:extLst>
                <a:ext uri="{FF2B5EF4-FFF2-40B4-BE49-F238E27FC236}">
                  <a16:creationId xmlns:a16="http://schemas.microsoft.com/office/drawing/2014/main" id="{FE426E50-DBEA-426C-AEBE-1DDFBC186890}"/>
                </a:ext>
              </a:extLst>
            </p:cNvPr>
            <p:cNvSpPr>
              <a:spLocks noChangeAspect="1" noEditPoints="1"/>
            </p:cNvSpPr>
            <p:nvPr/>
          </p:nvSpPr>
          <p:spPr bwMode="auto">
            <a:xfrm>
              <a:off x="6874741" y="2510155"/>
              <a:ext cx="537083" cy="54818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arrow_25">
              <a:extLst>
                <a:ext uri="{FF2B5EF4-FFF2-40B4-BE49-F238E27FC236}">
                  <a16:creationId xmlns:a16="http://schemas.microsoft.com/office/drawing/2014/main" id="{C07C7C00-8DED-4576-BCAC-54E6B8638EC8}"/>
                </a:ext>
              </a:extLst>
            </p:cNvPr>
            <p:cNvSpPr>
              <a:spLocks noChangeAspect="1" noEditPoints="1"/>
            </p:cNvSpPr>
            <p:nvPr/>
          </p:nvSpPr>
          <p:spPr bwMode="auto">
            <a:xfrm rot="2758017">
              <a:off x="7556391" y="2700041"/>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arrow_25">
              <a:extLst>
                <a:ext uri="{FF2B5EF4-FFF2-40B4-BE49-F238E27FC236}">
                  <a16:creationId xmlns:a16="http://schemas.microsoft.com/office/drawing/2014/main" id="{AA7455CA-2078-4E7A-B666-6CF4B525C0D1}"/>
                </a:ext>
              </a:extLst>
            </p:cNvPr>
            <p:cNvSpPr>
              <a:spLocks noChangeAspect="1" noEditPoints="1"/>
            </p:cNvSpPr>
            <p:nvPr/>
          </p:nvSpPr>
          <p:spPr bwMode="auto">
            <a:xfrm rot="4158217">
              <a:off x="7546331" y="2943080"/>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arrow_25">
              <a:extLst>
                <a:ext uri="{FF2B5EF4-FFF2-40B4-BE49-F238E27FC236}">
                  <a16:creationId xmlns:a16="http://schemas.microsoft.com/office/drawing/2014/main" id="{08B10003-F549-4B9D-880C-7B82DA270B65}"/>
                </a:ext>
              </a:extLst>
            </p:cNvPr>
            <p:cNvSpPr>
              <a:spLocks noChangeAspect="1" noEditPoints="1"/>
            </p:cNvSpPr>
            <p:nvPr/>
          </p:nvSpPr>
          <p:spPr bwMode="auto">
            <a:xfrm rot="1854286">
              <a:off x="7550297" y="2451104"/>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arrow_25">
              <a:extLst>
                <a:ext uri="{FF2B5EF4-FFF2-40B4-BE49-F238E27FC236}">
                  <a16:creationId xmlns:a16="http://schemas.microsoft.com/office/drawing/2014/main" id="{A6054964-1109-498C-BC51-5D31BED791D4}"/>
                </a:ext>
              </a:extLst>
            </p:cNvPr>
            <p:cNvSpPr>
              <a:spLocks noChangeAspect="1" noEditPoints="1"/>
            </p:cNvSpPr>
            <p:nvPr/>
          </p:nvSpPr>
          <p:spPr bwMode="auto">
            <a:xfrm rot="18841983" flipH="1">
              <a:off x="6519267" y="2722969"/>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arrow_25">
              <a:extLst>
                <a:ext uri="{FF2B5EF4-FFF2-40B4-BE49-F238E27FC236}">
                  <a16:creationId xmlns:a16="http://schemas.microsoft.com/office/drawing/2014/main" id="{4BC3F24A-2001-4CEE-8934-0D34F9106456}"/>
                </a:ext>
              </a:extLst>
            </p:cNvPr>
            <p:cNvSpPr>
              <a:spLocks noChangeAspect="1" noEditPoints="1"/>
            </p:cNvSpPr>
            <p:nvPr/>
          </p:nvSpPr>
          <p:spPr bwMode="auto">
            <a:xfrm rot="17441783" flipH="1">
              <a:off x="6509207" y="2966008"/>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arrow_25">
              <a:extLst>
                <a:ext uri="{FF2B5EF4-FFF2-40B4-BE49-F238E27FC236}">
                  <a16:creationId xmlns:a16="http://schemas.microsoft.com/office/drawing/2014/main" id="{206961C0-06F8-4D18-BF65-811FFCF38BCF}"/>
                </a:ext>
              </a:extLst>
            </p:cNvPr>
            <p:cNvSpPr>
              <a:spLocks noChangeAspect="1" noEditPoints="1"/>
            </p:cNvSpPr>
            <p:nvPr/>
          </p:nvSpPr>
          <p:spPr bwMode="auto">
            <a:xfrm rot="19745714" flipH="1">
              <a:off x="6513173" y="2474032"/>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4C22716A-9BB8-4A8E-A11F-429B3A67F695}"/>
              </a:ext>
            </a:extLst>
          </p:cNvPr>
          <p:cNvGrpSpPr/>
          <p:nvPr/>
        </p:nvGrpSpPr>
        <p:grpSpPr>
          <a:xfrm>
            <a:off x="2983899" y="2422604"/>
            <a:ext cx="6067118" cy="3999058"/>
            <a:chOff x="3600746" y="2309135"/>
            <a:chExt cx="5727884" cy="1538189"/>
          </a:xfrm>
        </p:grpSpPr>
        <p:cxnSp>
          <p:nvCxnSpPr>
            <p:cNvPr id="45" name="Straight Connector 44">
              <a:extLst>
                <a:ext uri="{FF2B5EF4-FFF2-40B4-BE49-F238E27FC236}">
                  <a16:creationId xmlns:a16="http://schemas.microsoft.com/office/drawing/2014/main" id="{7271B8F2-A72D-4D1B-A6A6-C3BCC226254F}"/>
                </a:ext>
              </a:extLst>
            </p:cNvPr>
            <p:cNvCxnSpPr/>
            <p:nvPr/>
          </p:nvCxnSpPr>
          <p:spPr>
            <a:xfrm>
              <a:off x="3600746"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B482CBF-5A26-422D-B496-76A54EE85ED3}"/>
                </a:ext>
              </a:extLst>
            </p:cNvPr>
            <p:cNvCxnSpPr/>
            <p:nvPr/>
          </p:nvCxnSpPr>
          <p:spPr>
            <a:xfrm>
              <a:off x="6470292"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97E6A9-B202-47C1-BAFE-2DBB081C7C77}"/>
                </a:ext>
              </a:extLst>
            </p:cNvPr>
            <p:cNvCxnSpPr/>
            <p:nvPr/>
          </p:nvCxnSpPr>
          <p:spPr>
            <a:xfrm>
              <a:off x="9328630"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0500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r>
              <a:rPr lang="en-US"/>
              <a:t>Imperatives </a:t>
            </a:r>
            <a:r>
              <a:rPr lang="en-US" u="sng"/>
              <a:t>and opportunity</a:t>
            </a:r>
            <a:r>
              <a:rPr lang="en-US"/>
              <a:t> to reimagine security</a:t>
            </a:r>
            <a:endParaRPr lang="en-US" sz="2400" i="1"/>
          </a:p>
        </p:txBody>
      </p:sp>
      <p:sp>
        <p:nvSpPr>
          <p:cNvPr id="3" name="Text Placeholder 2"/>
          <p:cNvSpPr>
            <a:spLocks noGrp="1"/>
          </p:cNvSpPr>
          <p:nvPr>
            <p:ph type="body" sz="quarter" idx="4294967295"/>
          </p:nvPr>
        </p:nvSpPr>
        <p:spPr>
          <a:xfrm>
            <a:off x="628020" y="3272244"/>
            <a:ext cx="2980489" cy="1908215"/>
          </a:xfrm>
        </p:spPr>
        <p:txBody>
          <a:bodyPr tIns="45720"/>
          <a:lstStyle/>
          <a:p>
            <a:pPr marL="0" indent="0" defTabSz="914400">
              <a:spcAft>
                <a:spcPts val="1200"/>
              </a:spcAft>
              <a:buNone/>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Visibility and Control </a:t>
            </a:r>
            <a:b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Over Blind Spots</a:t>
            </a:r>
          </a:p>
          <a:p>
            <a:pPr marL="0" indent="0" defTabSz="914367">
              <a:spcBef>
                <a:spcPts val="288"/>
              </a:spcBef>
              <a:spcAft>
                <a:spcPts val="1200"/>
              </a:spcAft>
              <a:buNone/>
            </a:pPr>
            <a:r>
              <a:rPr lang="en-US" sz="1400">
                <a:ln w="3175">
                  <a:noFill/>
                </a:ln>
                <a:gradFill>
                  <a:gsLst>
                    <a:gs pos="2917">
                      <a:schemeClr val="tx1"/>
                    </a:gs>
                    <a:gs pos="30000">
                      <a:schemeClr val="tx1"/>
                    </a:gs>
                  </a:gsLst>
                  <a:lin ang="5400000" scaled="0"/>
                </a:gradFill>
                <a:latin typeface="+mn-lt"/>
                <a:cs typeface="+mn-cs"/>
              </a:rPr>
              <a:t>Identity security perimeter to protect cloud, mobile, and IoT assets</a:t>
            </a:r>
          </a:p>
          <a:p>
            <a:pPr marL="0" indent="0" defTabSz="914367">
              <a:spcBef>
                <a:spcPts val="288"/>
              </a:spcBef>
              <a:spcAft>
                <a:spcPts val="1200"/>
              </a:spcAft>
              <a:buNone/>
            </a:pPr>
            <a:r>
              <a:rPr lang="en-US" sz="1400">
                <a:ln w="3175">
                  <a:noFill/>
                </a:ln>
                <a:gradFill>
                  <a:gsLst>
                    <a:gs pos="2917">
                      <a:schemeClr val="tx1"/>
                    </a:gs>
                    <a:gs pos="30000">
                      <a:schemeClr val="tx1"/>
                    </a:gs>
                  </a:gsLst>
                  <a:lin ang="5400000" scaled="0"/>
                </a:gradFill>
                <a:latin typeface="+mn-lt"/>
                <a:cs typeface="+mn-cs"/>
              </a:rPr>
              <a:t>Automated policy monitoring and enforcement for modern estate</a:t>
            </a:r>
          </a:p>
        </p:txBody>
      </p:sp>
      <p:sp>
        <p:nvSpPr>
          <p:cNvPr id="81" name="Rectangle 80"/>
          <p:cNvSpPr/>
          <p:nvPr/>
        </p:nvSpPr>
        <p:spPr>
          <a:xfrm>
            <a:off x="4259306" y="3272244"/>
            <a:ext cx="2994348" cy="2000548"/>
          </a:xfrm>
          <a:prstGeom prst="rect">
            <a:avLst/>
          </a:prstGeom>
        </p:spPr>
        <p:txBody>
          <a:bodyPr wrap="square" tIns="45720">
            <a:spAutoFit/>
          </a:bodyPr>
          <a:lstStyle/>
          <a:p>
            <a:pPr marL="0" marR="0" lvl="0" indent="0" algn="l" defTabSz="914400" rtl="0" eaLnBrk="1" fontAlgn="auto" latinLnBrk="0" hangingPunct="1">
              <a:lnSpc>
                <a:spcPct val="90000"/>
              </a:lnSpc>
              <a:spcBef>
                <a:spcPct val="20000"/>
              </a:spcBef>
              <a:spcAft>
                <a:spcPts val="120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Agile and Efficient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Threat Protection</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Automated and integrated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toolsets for response efficiency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and effectiveness</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Integrated telemetry to reduce noise and increase accuracy</a:t>
            </a:r>
          </a:p>
        </p:txBody>
      </p:sp>
      <p:sp>
        <p:nvSpPr>
          <p:cNvPr id="83" name="Rectangle 82"/>
          <p:cNvSpPr/>
          <p:nvPr/>
        </p:nvSpPr>
        <p:spPr>
          <a:xfrm>
            <a:off x="7904450" y="3272244"/>
            <a:ext cx="3531057" cy="1806648"/>
          </a:xfrm>
          <a:prstGeom prst="rect">
            <a:avLst/>
          </a:prstGeom>
        </p:spPr>
        <p:txBody>
          <a:bodyPr wrap="square" tIns="45720">
            <a:spAutoFit/>
          </a:bodyPr>
          <a:lstStyle/>
          <a:p>
            <a:pPr marL="0" marR="0" lvl="0" indent="0" algn="l" defTabSz="914400" rtl="0" eaLnBrk="1" fontAlgn="auto" latinLnBrk="0" hangingPunct="1">
              <a:lnSpc>
                <a:spcPct val="90000"/>
              </a:lnSpc>
              <a:spcBef>
                <a:spcPct val="20000"/>
              </a:spcBef>
              <a:spcAft>
                <a:spcPts val="1200"/>
              </a:spcAft>
              <a:buClrTx/>
              <a:buSzPct val="90000"/>
              <a:buFontTx/>
              <a:buNone/>
              <a:tabLst/>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Find and Protect Intellectual Property and Regulated data</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Automate classification as documents</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are created</a:t>
            </a:r>
          </a:p>
          <a:p>
            <a:pPr marL="0" marR="0" lvl="0" indent="0" algn="l" defTabSz="914367" rtl="0" eaLnBrk="1" fontAlgn="auto" latinLnBrk="0" hangingPunct="1">
              <a:lnSpc>
                <a:spcPct val="90000"/>
              </a:lnSpc>
              <a:spcBef>
                <a:spcPts val="288"/>
              </a:spcBef>
              <a:spcAft>
                <a:spcPts val="1200"/>
              </a:spcAft>
              <a:buClrTx/>
              <a:buSzPct val="90000"/>
              <a:buFontTx/>
              <a:buNone/>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Persist data protection throughout</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mn-cs"/>
              </a:rPr>
              <a:t>its lifecycle</a:t>
            </a:r>
          </a:p>
        </p:txBody>
      </p:sp>
      <p:sp>
        <p:nvSpPr>
          <p:cNvPr id="31" name="Rectangle 30"/>
          <p:cNvSpPr/>
          <p:nvPr/>
        </p:nvSpPr>
        <p:spPr>
          <a:xfrm>
            <a:off x="537985" y="1270835"/>
            <a:ext cx="5975549" cy="424732"/>
          </a:xfrm>
          <a:prstGeom prst="rect">
            <a:avLst/>
          </a:prstGeom>
        </p:spPr>
        <p:txBody>
          <a:bodyPr wrap="square">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Monitor and manage your hybrid cloud estate</a:t>
            </a:r>
            <a:r>
              <a:rPr kumimoji="0" lang="en-US" sz="2400" b="0" i="0" u="none" strike="noStrike" kern="0" cap="none" spc="0" normalizeH="0" baseline="0" noProof="0">
                <a:ln>
                  <a:noFill/>
                </a:ln>
                <a:gradFill>
                  <a:gsLst>
                    <a:gs pos="1250">
                      <a:srgbClr val="1A1A1A"/>
                    </a:gs>
                    <a:gs pos="99000">
                      <a:srgbClr val="1A1A1A"/>
                    </a:gs>
                  </a:gsLst>
                  <a:lin ang="5400000" scaled="0"/>
                </a:gradFill>
                <a:effectLst/>
                <a:uLnTx/>
                <a:uFillTx/>
                <a:latin typeface="Segoe UI"/>
                <a:ea typeface="+mn-ea"/>
                <a:cs typeface="+mn-cs"/>
              </a:rPr>
              <a:t>:</a:t>
            </a:r>
          </a:p>
        </p:txBody>
      </p:sp>
      <p:grpSp>
        <p:nvGrpSpPr>
          <p:cNvPr id="4" name="Group 3">
            <a:extLst>
              <a:ext uri="{FF2B5EF4-FFF2-40B4-BE49-F238E27FC236}">
                <a16:creationId xmlns:a16="http://schemas.microsoft.com/office/drawing/2014/main" id="{61613E10-4EFF-4F6A-A8AC-BFE8DC1EB02B}"/>
              </a:ext>
            </a:extLst>
          </p:cNvPr>
          <p:cNvGrpSpPr/>
          <p:nvPr/>
        </p:nvGrpSpPr>
        <p:grpSpPr>
          <a:xfrm>
            <a:off x="990818" y="2304160"/>
            <a:ext cx="1285875" cy="695325"/>
            <a:chOff x="1112325" y="2436818"/>
            <a:chExt cx="1285875" cy="695325"/>
          </a:xfrm>
        </p:grpSpPr>
        <p:sp>
          <p:nvSpPr>
            <p:cNvPr id="11" name="Rectangle: Rounded Corners 10"/>
            <p:cNvSpPr/>
            <p:nvPr/>
          </p:nvSpPr>
          <p:spPr bwMode="black">
            <a:xfrm>
              <a:off x="1433794" y="2436818"/>
              <a:ext cx="964406" cy="695325"/>
            </a:xfrm>
            <a:prstGeom prst="roundRect">
              <a:avLst>
                <a:gd name="adj" fmla="val 9298"/>
              </a:avLst>
            </a:prstGeom>
            <a:noFill/>
            <a:ln w="25400">
              <a:solidFill>
                <a:schemeClr val="tx1"/>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2" name="Rectangle 11"/>
            <p:cNvSpPr/>
            <p:nvPr/>
          </p:nvSpPr>
          <p:spPr bwMode="auto">
            <a:xfrm>
              <a:off x="1112325" y="2610280"/>
              <a:ext cx="423863" cy="38396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building_5">
              <a:extLst>
                <a:ext uri="{FF2B5EF4-FFF2-40B4-BE49-F238E27FC236}">
                  <a16:creationId xmlns:a16="http://schemas.microsoft.com/office/drawing/2014/main" id="{70AC5D1B-16C9-4EB5-AAFC-FA73697FC093}"/>
                </a:ext>
              </a:extLst>
            </p:cNvPr>
            <p:cNvSpPr>
              <a:spLocks noChangeAspect="1" noEditPoints="1"/>
            </p:cNvSpPr>
            <p:nvPr/>
          </p:nvSpPr>
          <p:spPr bwMode="auto">
            <a:xfrm>
              <a:off x="1634251" y="2502763"/>
              <a:ext cx="211886" cy="23012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cloud">
              <a:extLst>
                <a:ext uri="{FF2B5EF4-FFF2-40B4-BE49-F238E27FC236}">
                  <a16:creationId xmlns:a16="http://schemas.microsoft.com/office/drawing/2014/main" id="{C284477D-D52D-4CEC-BAC2-0241F483D0F3}"/>
                </a:ext>
              </a:extLst>
            </p:cNvPr>
            <p:cNvSpPr>
              <a:spLocks noChangeAspect="1"/>
            </p:cNvSpPr>
            <p:nvPr/>
          </p:nvSpPr>
          <p:spPr bwMode="auto">
            <a:xfrm>
              <a:off x="1965419" y="2527866"/>
              <a:ext cx="282404" cy="1799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CellPhone_E8EA">
              <a:extLst>
                <a:ext uri="{FF2B5EF4-FFF2-40B4-BE49-F238E27FC236}">
                  <a16:creationId xmlns:a16="http://schemas.microsoft.com/office/drawing/2014/main" id="{E0C3C915-9171-4605-974D-058D263D7C70}"/>
                </a:ext>
              </a:extLst>
            </p:cNvPr>
            <p:cNvSpPr>
              <a:spLocks noChangeAspect="1" noEditPoints="1"/>
            </p:cNvSpPr>
            <p:nvPr/>
          </p:nvSpPr>
          <p:spPr bwMode="auto">
            <a:xfrm>
              <a:off x="1674408" y="2803724"/>
              <a:ext cx="131573" cy="21925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Laptop_E770">
              <a:extLst>
                <a:ext uri="{FF2B5EF4-FFF2-40B4-BE49-F238E27FC236}">
                  <a16:creationId xmlns:a16="http://schemas.microsoft.com/office/drawing/2014/main" id="{6A76D946-0A59-47B4-908D-08CF595A287D}"/>
                </a:ext>
              </a:extLst>
            </p:cNvPr>
            <p:cNvSpPr>
              <a:spLocks noChangeAspect="1" noEditPoints="1"/>
            </p:cNvSpPr>
            <p:nvPr/>
          </p:nvSpPr>
          <p:spPr bwMode="auto">
            <a:xfrm>
              <a:off x="1985033" y="2828427"/>
              <a:ext cx="254538" cy="1698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people_5">
              <a:extLst>
                <a:ext uri="{FF2B5EF4-FFF2-40B4-BE49-F238E27FC236}">
                  <a16:creationId xmlns:a16="http://schemas.microsoft.com/office/drawing/2014/main" id="{E428100E-E236-4D8A-94E8-B023599900DE}"/>
                </a:ext>
              </a:extLst>
            </p:cNvPr>
            <p:cNvSpPr>
              <a:spLocks noChangeAspect="1" noEditPoints="1"/>
            </p:cNvSpPr>
            <p:nvPr/>
          </p:nvSpPr>
          <p:spPr bwMode="auto">
            <a:xfrm>
              <a:off x="1120470" y="2618372"/>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28575">
              <a:solidFill>
                <a:schemeClr val="accent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D44B636B-4696-4ABB-A792-EE679C1EFA51}"/>
              </a:ext>
            </a:extLst>
          </p:cNvPr>
          <p:cNvGrpSpPr/>
          <p:nvPr/>
        </p:nvGrpSpPr>
        <p:grpSpPr>
          <a:xfrm>
            <a:off x="4535292" y="2372318"/>
            <a:ext cx="1665641" cy="565805"/>
            <a:chOff x="934693" y="3717754"/>
            <a:chExt cx="1665641" cy="565805"/>
          </a:xfrm>
        </p:grpSpPr>
        <p:sp>
          <p:nvSpPr>
            <p:cNvPr id="68" name="Processing_E9F5">
              <a:extLst>
                <a:ext uri="{FF2B5EF4-FFF2-40B4-BE49-F238E27FC236}">
                  <a16:creationId xmlns:a16="http://schemas.microsoft.com/office/drawing/2014/main" id="{81F99D27-D848-4427-8025-DD102A44171A}"/>
                </a:ext>
              </a:extLst>
            </p:cNvPr>
            <p:cNvSpPr>
              <a:spLocks noChangeAspect="1" noEditPoints="1"/>
            </p:cNvSpPr>
            <p:nvPr/>
          </p:nvSpPr>
          <p:spPr bwMode="auto">
            <a:xfrm>
              <a:off x="1028747" y="3819877"/>
              <a:ext cx="450032" cy="39194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31750">
              <a:solidFill>
                <a:schemeClr val="accent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69" name="arrow">
              <a:extLst>
                <a:ext uri="{FF2B5EF4-FFF2-40B4-BE49-F238E27FC236}">
                  <a16:creationId xmlns:a16="http://schemas.microsoft.com/office/drawing/2014/main" id="{9AEF58F7-7DD7-4309-BC72-A00D4633E279}"/>
                </a:ext>
              </a:extLst>
            </p:cNvPr>
            <p:cNvSpPr>
              <a:spLocks noChangeAspect="1" noEditPoints="1"/>
            </p:cNvSpPr>
            <p:nvPr/>
          </p:nvSpPr>
          <p:spPr bwMode="auto">
            <a:xfrm>
              <a:off x="1647607" y="3851603"/>
              <a:ext cx="285422" cy="26337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91239B14-E051-4421-8A14-2E97396CEE96}"/>
                </a:ext>
              </a:extLst>
            </p:cNvPr>
            <p:cNvGrpSpPr/>
            <p:nvPr/>
          </p:nvGrpSpPr>
          <p:grpSpPr>
            <a:xfrm>
              <a:off x="2162015" y="3820702"/>
              <a:ext cx="323564" cy="331337"/>
              <a:chOff x="9446497" y="2493824"/>
              <a:chExt cx="552180" cy="565445"/>
            </a:xfrm>
          </p:grpSpPr>
          <p:sp>
            <p:nvSpPr>
              <p:cNvPr id="76" name="Freeform 12">
                <a:extLst>
                  <a:ext uri="{FF2B5EF4-FFF2-40B4-BE49-F238E27FC236}">
                    <a16:creationId xmlns:a16="http://schemas.microsoft.com/office/drawing/2014/main" id="{8CF5BC1D-AA16-4FC8-8308-5EAE7AB0B1C2}"/>
                  </a:ext>
                </a:extLst>
              </p:cNvPr>
              <p:cNvSpPr>
                <a:spLocks noEditPoints="1"/>
              </p:cNvSpPr>
              <p:nvPr/>
            </p:nvSpPr>
            <p:spPr bwMode="auto">
              <a:xfrm>
                <a:off x="9446497" y="2493824"/>
                <a:ext cx="552180" cy="565445"/>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5073635-B6F5-4C06-8E51-5A64D5AD393F}"/>
                  </a:ext>
                </a:extLst>
              </p:cNvPr>
              <p:cNvSpPr/>
              <p:nvPr/>
            </p:nvSpPr>
            <p:spPr bwMode="auto">
              <a:xfrm>
                <a:off x="9652181" y="2639337"/>
                <a:ext cx="140811" cy="46848"/>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Rectangle: Rounded Corners 81">
              <a:extLst>
                <a:ext uri="{FF2B5EF4-FFF2-40B4-BE49-F238E27FC236}">
                  <a16:creationId xmlns:a16="http://schemas.microsoft.com/office/drawing/2014/main" id="{B78F0891-64A9-4C79-8DD0-01F9240EE7D1}"/>
                </a:ext>
              </a:extLst>
            </p:cNvPr>
            <p:cNvSpPr/>
            <p:nvPr/>
          </p:nvSpPr>
          <p:spPr bwMode="black">
            <a:xfrm>
              <a:off x="934693" y="3736795"/>
              <a:ext cx="610967" cy="516041"/>
            </a:xfrm>
            <a:prstGeom prst="roundRect">
              <a:avLst>
                <a:gd name="adj" fmla="val 9298"/>
              </a:avLst>
            </a:prstGeom>
            <a:noFill/>
            <a:ln w="31750">
              <a:solidFill>
                <a:schemeClr val="accent1"/>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70" name="illegal">
              <a:extLst>
                <a:ext uri="{FF2B5EF4-FFF2-40B4-BE49-F238E27FC236}">
                  <a16:creationId xmlns:a16="http://schemas.microsoft.com/office/drawing/2014/main" id="{70603DD3-6397-4CE1-B8C4-EFDFAFF30DB3}"/>
                </a:ext>
              </a:extLst>
            </p:cNvPr>
            <p:cNvSpPr>
              <a:spLocks noChangeAspect="1" noEditPoints="1"/>
            </p:cNvSpPr>
            <p:nvPr/>
          </p:nvSpPr>
          <p:spPr bwMode="auto">
            <a:xfrm>
              <a:off x="2032975" y="3717754"/>
              <a:ext cx="567359" cy="565805"/>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317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06D4AF4-D909-41CA-9596-A5311D621248}"/>
              </a:ext>
            </a:extLst>
          </p:cNvPr>
          <p:cNvGrpSpPr/>
          <p:nvPr/>
        </p:nvGrpSpPr>
        <p:grpSpPr>
          <a:xfrm>
            <a:off x="8076748" y="2328138"/>
            <a:ext cx="1481387" cy="627903"/>
            <a:chOff x="988961" y="5122514"/>
            <a:chExt cx="1481387" cy="627903"/>
          </a:xfrm>
        </p:grpSpPr>
        <p:sp>
          <p:nvSpPr>
            <p:cNvPr id="85" name="Rectangle: Rounded Corners 84">
              <a:extLst>
                <a:ext uri="{FF2B5EF4-FFF2-40B4-BE49-F238E27FC236}">
                  <a16:creationId xmlns:a16="http://schemas.microsoft.com/office/drawing/2014/main" id="{BD62D815-EF01-44E3-8E57-612D1E7E9513}"/>
                </a:ext>
              </a:extLst>
            </p:cNvPr>
            <p:cNvSpPr/>
            <p:nvPr/>
          </p:nvSpPr>
          <p:spPr bwMode="black">
            <a:xfrm>
              <a:off x="1302542" y="5180806"/>
              <a:ext cx="1167806" cy="569611"/>
            </a:xfrm>
            <a:prstGeom prst="roundRect">
              <a:avLst>
                <a:gd name="adj" fmla="val 9298"/>
              </a:avLst>
            </a:prstGeom>
            <a:noFill/>
            <a:ln w="19050">
              <a:solidFill>
                <a:schemeClr val="accent1"/>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86" name="binary">
              <a:extLst>
                <a:ext uri="{FF2B5EF4-FFF2-40B4-BE49-F238E27FC236}">
                  <a16:creationId xmlns:a16="http://schemas.microsoft.com/office/drawing/2014/main" id="{3C6A96C5-12A0-405A-860B-78C32619B91C}"/>
                </a:ext>
              </a:extLst>
            </p:cNvPr>
            <p:cNvSpPr>
              <a:spLocks noChangeAspect="1" noEditPoints="1"/>
            </p:cNvSpPr>
            <p:nvPr/>
          </p:nvSpPr>
          <p:spPr bwMode="auto">
            <a:xfrm>
              <a:off x="1429555" y="5308683"/>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88" name="CRMArticles_EFF5">
              <a:extLst>
                <a:ext uri="{FF2B5EF4-FFF2-40B4-BE49-F238E27FC236}">
                  <a16:creationId xmlns:a16="http://schemas.microsoft.com/office/drawing/2014/main" id="{2D5FF924-21C7-42B1-B943-721E38D6F02D}"/>
                </a:ext>
              </a:extLst>
            </p:cNvPr>
            <p:cNvSpPr>
              <a:spLocks noChangeAspect="1" noEditPoints="1"/>
            </p:cNvSpPr>
            <p:nvPr/>
          </p:nvSpPr>
          <p:spPr bwMode="auto">
            <a:xfrm>
              <a:off x="1959837" y="5308683"/>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9075DA-C2E9-423F-AF21-E80F0BF6FA13}"/>
                </a:ext>
              </a:extLst>
            </p:cNvPr>
            <p:cNvSpPr/>
            <p:nvPr/>
          </p:nvSpPr>
          <p:spPr bwMode="auto">
            <a:xfrm>
              <a:off x="1174257" y="5131391"/>
              <a:ext cx="316389" cy="31638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magnify">
              <a:extLst>
                <a:ext uri="{FF2B5EF4-FFF2-40B4-BE49-F238E27FC236}">
                  <a16:creationId xmlns:a16="http://schemas.microsoft.com/office/drawing/2014/main" id="{D4E4B473-0E8B-4336-9C12-E8C25AE95959}"/>
                </a:ext>
              </a:extLst>
            </p:cNvPr>
            <p:cNvSpPr>
              <a:spLocks noChangeAspect="1" noEditPoints="1"/>
            </p:cNvSpPr>
            <p:nvPr/>
          </p:nvSpPr>
          <p:spPr bwMode="auto">
            <a:xfrm flipH="1">
              <a:off x="988961" y="5122514"/>
              <a:ext cx="511782" cy="50200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B13057CD-2FF8-45ED-9952-4E9A68A34F09}"/>
              </a:ext>
            </a:extLst>
          </p:cNvPr>
          <p:cNvGrpSpPr/>
          <p:nvPr/>
        </p:nvGrpSpPr>
        <p:grpSpPr>
          <a:xfrm>
            <a:off x="3849123" y="2422604"/>
            <a:ext cx="3608118" cy="3477155"/>
            <a:chOff x="3849123" y="2422604"/>
            <a:chExt cx="3608118" cy="3999058"/>
          </a:xfrm>
        </p:grpSpPr>
        <p:cxnSp>
          <p:nvCxnSpPr>
            <p:cNvPr id="32" name="Straight Connector 31">
              <a:extLst>
                <a:ext uri="{FF2B5EF4-FFF2-40B4-BE49-F238E27FC236}">
                  <a16:creationId xmlns:a16="http://schemas.microsoft.com/office/drawing/2014/main" id="{E5380024-D6AE-4B0D-A572-E74D4148F734}"/>
                </a:ext>
              </a:extLst>
            </p:cNvPr>
            <p:cNvCxnSpPr/>
            <p:nvPr/>
          </p:nvCxnSpPr>
          <p:spPr>
            <a:xfrm>
              <a:off x="3849123" y="2422604"/>
              <a:ext cx="0" cy="3999058"/>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50A1BE-56C9-4017-B183-E3D126FA1919}"/>
                </a:ext>
              </a:extLst>
            </p:cNvPr>
            <p:cNvCxnSpPr/>
            <p:nvPr/>
          </p:nvCxnSpPr>
          <p:spPr>
            <a:xfrm>
              <a:off x="7457241" y="2422604"/>
              <a:ext cx="0" cy="3999058"/>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7881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1000"/>
                                        <p:tgtEl>
                                          <p:spTgt spid="81"/>
                                        </p:tgtEl>
                                      </p:cBhvr>
                                    </p:animEffect>
                                    <p:anim calcmode="lin" valueType="num">
                                      <p:cBhvr>
                                        <p:cTn id="16" dur="1000" fill="hold"/>
                                        <p:tgtEl>
                                          <p:spTgt spid="81"/>
                                        </p:tgtEl>
                                        <p:attrNameLst>
                                          <p:attrName>ppt_x</p:attrName>
                                        </p:attrNameLst>
                                      </p:cBhvr>
                                      <p:tavLst>
                                        <p:tav tm="0">
                                          <p:val>
                                            <p:strVal val="#ppt_x"/>
                                          </p:val>
                                        </p:tav>
                                        <p:tav tm="100000">
                                          <p:val>
                                            <p:strVal val="#ppt_x"/>
                                          </p:val>
                                        </p:tav>
                                      </p:tavLst>
                                    </p:anim>
                                    <p:anim calcmode="lin" valueType="num">
                                      <p:cBhvr>
                                        <p:cTn id="17" dur="1000" fill="hold"/>
                                        <p:tgtEl>
                                          <p:spTgt spid="8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1000"/>
                                        <p:tgtEl>
                                          <p:spTgt spid="83"/>
                                        </p:tgtEl>
                                      </p:cBhvr>
                                    </p:animEffect>
                                    <p:anim calcmode="lin" valueType="num">
                                      <p:cBhvr>
                                        <p:cTn id="33" dur="1000" fill="hold"/>
                                        <p:tgtEl>
                                          <p:spTgt spid="83"/>
                                        </p:tgtEl>
                                        <p:attrNameLst>
                                          <p:attrName>ppt_x</p:attrName>
                                        </p:attrNameLst>
                                      </p:cBhvr>
                                      <p:tavLst>
                                        <p:tav tm="0">
                                          <p:val>
                                            <p:strVal val="#ppt_x"/>
                                          </p:val>
                                        </p:tav>
                                        <p:tav tm="100000">
                                          <p:val>
                                            <p:strVal val="#ppt_x"/>
                                          </p:val>
                                        </p:tav>
                                      </p:tavLst>
                                    </p:anim>
                                    <p:anim calcmode="lin" valueType="num">
                                      <p:cBhvr>
                                        <p:cTn id="3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1" grpId="0"/>
      <p:bldP spid="8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0">
            <a:extLst>
              <a:ext uri="{FF2B5EF4-FFF2-40B4-BE49-F238E27FC236}">
                <a16:creationId xmlns:a16="http://schemas.microsoft.com/office/drawing/2014/main" id="{5D3FB236-DA46-4572-9822-035D5299E58C}"/>
              </a:ext>
            </a:extLst>
          </p:cNvPr>
          <p:cNvSpPr txBox="1"/>
          <p:nvPr/>
        </p:nvSpPr>
        <p:spPr>
          <a:xfrm flipH="1">
            <a:off x="3220052" y="3438603"/>
            <a:ext cx="1792850" cy="41638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2353" spc="29">
                <a:gradFill>
                  <a:gsLst>
                    <a:gs pos="0">
                      <a:srgbClr val="353535"/>
                    </a:gs>
                    <a:gs pos="100000">
                      <a:srgbClr val="353535"/>
                    </a:gs>
                  </a:gsLst>
                  <a:lin ang="5400000" scaled="0"/>
                </a:gradFill>
                <a:latin typeface="Segoe UI Semilight"/>
                <a:cs typeface="Segoe UI" pitchFamily="34" charset="0"/>
              </a:rPr>
              <a:t>Platform</a:t>
            </a:r>
          </a:p>
        </p:txBody>
      </p:sp>
      <p:sp>
        <p:nvSpPr>
          <p:cNvPr id="36" name="3D">
            <a:extLst>
              <a:ext uri="{FF2B5EF4-FFF2-40B4-BE49-F238E27FC236}">
                <a16:creationId xmlns:a16="http://schemas.microsoft.com/office/drawing/2014/main" id="{2BF17158-5B92-43D7-8C07-77D4B5E35A09}"/>
              </a:ext>
            </a:extLst>
          </p:cNvPr>
          <p:cNvSpPr>
            <a:spLocks noChangeAspect="1" noEditPoints="1"/>
          </p:cNvSpPr>
          <p:nvPr/>
        </p:nvSpPr>
        <p:spPr bwMode="auto">
          <a:xfrm>
            <a:off x="3948809" y="2891022"/>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 name="Freeform 6">
            <a:extLst>
              <a:ext uri="{FF2B5EF4-FFF2-40B4-BE49-F238E27FC236}">
                <a16:creationId xmlns:a16="http://schemas.microsoft.com/office/drawing/2014/main" id="{15922851-FBB2-48EC-8981-778F9A00F976}"/>
              </a:ext>
            </a:extLst>
          </p:cNvPr>
          <p:cNvSpPr>
            <a:spLocks/>
          </p:cNvSpPr>
          <p:nvPr/>
        </p:nvSpPr>
        <p:spPr bwMode="auto">
          <a:xfrm flipH="1">
            <a:off x="3086118" y="983770"/>
            <a:ext cx="2428738" cy="2428737"/>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0" y="0"/>
                  <a:pt x="671" y="300"/>
                  <a:pt x="671" y="67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29" name="Freeform 7">
            <a:extLst>
              <a:ext uri="{FF2B5EF4-FFF2-40B4-BE49-F238E27FC236}">
                <a16:creationId xmlns:a16="http://schemas.microsoft.com/office/drawing/2014/main" id="{23D4E994-609F-4182-9233-CAB72DEE19A9}"/>
              </a:ext>
            </a:extLst>
          </p:cNvPr>
          <p:cNvSpPr>
            <a:spLocks/>
          </p:cNvSpPr>
          <p:nvPr/>
        </p:nvSpPr>
        <p:spPr bwMode="auto">
          <a:xfrm flipH="1">
            <a:off x="3227108" y="1337572"/>
            <a:ext cx="3319894" cy="1561521"/>
          </a:xfrm>
          <a:custGeom>
            <a:avLst/>
            <a:gdLst>
              <a:gd name="T0" fmla="*/ 0 w 917"/>
              <a:gd name="T1" fmla="*/ 185 h 431"/>
              <a:gd name="T2" fmla="*/ 917 w 917"/>
              <a:gd name="T3" fmla="*/ 431 h 431"/>
            </a:gdLst>
            <a:ahLst/>
            <a:cxnLst>
              <a:cxn ang="0">
                <a:pos x="T0" y="T1"/>
              </a:cxn>
              <a:cxn ang="0">
                <a:pos x="T2" y="T3"/>
              </a:cxn>
            </a:cxnLst>
            <a:rect l="0" t="0" r="r" b="b"/>
            <a:pathLst>
              <a:path w="917" h="431">
                <a:moveTo>
                  <a:pt x="0" y="185"/>
                </a:moveTo>
                <a:cubicBezTo>
                  <a:pt x="321" y="0"/>
                  <a:pt x="732" y="110"/>
                  <a:pt x="917" y="43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30" name="Freeform 8">
            <a:extLst>
              <a:ext uri="{FF2B5EF4-FFF2-40B4-BE49-F238E27FC236}">
                <a16:creationId xmlns:a16="http://schemas.microsoft.com/office/drawing/2014/main" id="{E959E3CF-788B-4ADC-8408-AB74F631EEAB}"/>
              </a:ext>
            </a:extLst>
          </p:cNvPr>
          <p:cNvSpPr>
            <a:spLocks/>
          </p:cNvSpPr>
          <p:nvPr/>
        </p:nvSpPr>
        <p:spPr bwMode="auto">
          <a:xfrm flipH="1">
            <a:off x="3602190" y="1854301"/>
            <a:ext cx="3322555" cy="1564181"/>
          </a:xfrm>
          <a:custGeom>
            <a:avLst/>
            <a:gdLst>
              <a:gd name="T0" fmla="*/ 0 w 917"/>
              <a:gd name="T1" fmla="*/ 432 h 432"/>
              <a:gd name="T2" fmla="*/ 917 w 917"/>
              <a:gd name="T3" fmla="*/ 186 h 432"/>
            </a:gdLst>
            <a:ahLst/>
            <a:cxnLst>
              <a:cxn ang="0">
                <a:pos x="T0" y="T1"/>
              </a:cxn>
              <a:cxn ang="0">
                <a:pos x="T2" y="T3"/>
              </a:cxn>
            </a:cxnLst>
            <a:rect l="0" t="0" r="r" b="b"/>
            <a:pathLst>
              <a:path w="917" h="432">
                <a:moveTo>
                  <a:pt x="0" y="432"/>
                </a:moveTo>
                <a:cubicBezTo>
                  <a:pt x="185" y="110"/>
                  <a:pt x="596" y="0"/>
                  <a:pt x="917" y="186"/>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31" name="Freeform 9">
            <a:extLst>
              <a:ext uri="{FF2B5EF4-FFF2-40B4-BE49-F238E27FC236}">
                <a16:creationId xmlns:a16="http://schemas.microsoft.com/office/drawing/2014/main" id="{AC4D1ABF-6E5E-4AF1-B6A7-53FAB93F0504}"/>
              </a:ext>
            </a:extLst>
          </p:cNvPr>
          <p:cNvSpPr>
            <a:spLocks/>
          </p:cNvSpPr>
          <p:nvPr/>
        </p:nvSpPr>
        <p:spPr bwMode="auto">
          <a:xfrm flipH="1">
            <a:off x="4120926" y="2387921"/>
            <a:ext cx="2431396" cy="2434057"/>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81" name="TextBox 10">
            <a:extLst>
              <a:ext uri="{FF2B5EF4-FFF2-40B4-BE49-F238E27FC236}">
                <a16:creationId xmlns:a16="http://schemas.microsoft.com/office/drawing/2014/main" id="{94F62D86-8AE3-48DC-B89B-C1F057D8E8D9}"/>
              </a:ext>
            </a:extLst>
          </p:cNvPr>
          <p:cNvSpPr txBox="1"/>
          <p:nvPr/>
        </p:nvSpPr>
        <p:spPr>
          <a:xfrm>
            <a:off x="6352492" y="691665"/>
            <a:ext cx="2676743"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a:cs typeface="Segoe UI" pitchFamily="34" charset="0"/>
              </a:rPr>
              <a:t>Identity &amp; access management </a:t>
            </a:r>
          </a:p>
        </p:txBody>
      </p:sp>
      <p:sp>
        <p:nvSpPr>
          <p:cNvPr id="82" name="TextBox 10">
            <a:extLst>
              <a:ext uri="{FF2B5EF4-FFF2-40B4-BE49-F238E27FC236}">
                <a16:creationId xmlns:a16="http://schemas.microsoft.com/office/drawing/2014/main" id="{FD871B1C-44DD-4877-B782-FD6C255AC55D}"/>
              </a:ext>
            </a:extLst>
          </p:cNvPr>
          <p:cNvSpPr txBox="1"/>
          <p:nvPr/>
        </p:nvSpPr>
        <p:spPr>
          <a:xfrm>
            <a:off x="7365410" y="1824588"/>
            <a:ext cx="2139597"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a:cs typeface="Segoe UI" pitchFamily="34" charset="0"/>
              </a:rPr>
              <a:t>Information protection</a:t>
            </a:r>
          </a:p>
        </p:txBody>
      </p:sp>
      <p:sp>
        <p:nvSpPr>
          <p:cNvPr id="83" name="TextBox 10">
            <a:extLst>
              <a:ext uri="{FF2B5EF4-FFF2-40B4-BE49-F238E27FC236}">
                <a16:creationId xmlns:a16="http://schemas.microsoft.com/office/drawing/2014/main" id="{2335FC4E-4419-4EDE-B70E-2B4E08D53173}"/>
              </a:ext>
            </a:extLst>
          </p:cNvPr>
          <p:cNvSpPr txBox="1"/>
          <p:nvPr/>
        </p:nvSpPr>
        <p:spPr>
          <a:xfrm>
            <a:off x="7007684" y="4896205"/>
            <a:ext cx="2021552"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a:cs typeface="Segoe UI" pitchFamily="34" charset="0"/>
              </a:rPr>
              <a:t>Security management</a:t>
            </a:r>
          </a:p>
        </p:txBody>
      </p:sp>
      <p:sp>
        <p:nvSpPr>
          <p:cNvPr id="84" name="TextBox 10">
            <a:extLst>
              <a:ext uri="{FF2B5EF4-FFF2-40B4-BE49-F238E27FC236}">
                <a16:creationId xmlns:a16="http://schemas.microsoft.com/office/drawing/2014/main" id="{B00AF9FE-4371-412B-BFA6-50464E23D267}"/>
              </a:ext>
            </a:extLst>
          </p:cNvPr>
          <p:cNvSpPr txBox="1"/>
          <p:nvPr/>
        </p:nvSpPr>
        <p:spPr>
          <a:xfrm>
            <a:off x="7629070" y="3329187"/>
            <a:ext cx="2139597"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a:cs typeface="Segoe UI" pitchFamily="34" charset="0"/>
              </a:rPr>
              <a:t>Threat </a:t>
            </a:r>
            <a:br>
              <a:rPr lang="en-US" sz="1765" spc="118">
                <a:gradFill>
                  <a:gsLst>
                    <a:gs pos="0">
                      <a:srgbClr val="353535"/>
                    </a:gs>
                    <a:gs pos="100000">
                      <a:srgbClr val="353535"/>
                    </a:gs>
                  </a:gsLst>
                  <a:lin ang="5400000" scaled="0"/>
                </a:gradFill>
                <a:latin typeface="Segoe UI Semilight"/>
                <a:cs typeface="Segoe UI" pitchFamily="34" charset="0"/>
              </a:rPr>
            </a:br>
            <a:r>
              <a:rPr lang="en-US" sz="1765" spc="118">
                <a:gradFill>
                  <a:gsLst>
                    <a:gs pos="0">
                      <a:srgbClr val="353535"/>
                    </a:gs>
                    <a:gs pos="100000">
                      <a:srgbClr val="353535"/>
                    </a:gs>
                  </a:gsLst>
                  <a:lin ang="5400000" scaled="0"/>
                </a:gradFill>
                <a:latin typeface="Segoe UI Semilight"/>
                <a:cs typeface="Segoe UI" pitchFamily="34" charset="0"/>
              </a:rPr>
              <a:t>protection</a:t>
            </a:r>
          </a:p>
        </p:txBody>
      </p:sp>
      <p:sp>
        <p:nvSpPr>
          <p:cNvPr id="89" name="TextBox 88">
            <a:extLst>
              <a:ext uri="{FF2B5EF4-FFF2-40B4-BE49-F238E27FC236}">
                <a16:creationId xmlns:a16="http://schemas.microsoft.com/office/drawing/2014/main" id="{7A8AE305-D13F-4D71-9DF4-7A46725846CC}"/>
              </a:ext>
            </a:extLst>
          </p:cNvPr>
          <p:cNvSpPr txBox="1"/>
          <p:nvPr/>
        </p:nvSpPr>
        <p:spPr>
          <a:xfrm>
            <a:off x="-2367778" y="2998430"/>
            <a:ext cx="5124276" cy="814661"/>
          </a:xfrm>
          <a:prstGeom prst="rect">
            <a:avLst/>
          </a:prstGeom>
          <a:noFill/>
        </p:spPr>
        <p:txBody>
          <a:bodyPr wrap="square" rtlCol="0">
            <a:spAutoFit/>
          </a:bodyPr>
          <a:lstStyle/>
          <a:p>
            <a:pPr algn="r" defTabSz="896386">
              <a:defRPr/>
            </a:pPr>
            <a:r>
              <a:rPr lang="en-US" sz="2353" b="1" kern="0" spc="118">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Built in</a:t>
            </a:r>
            <a:r>
              <a:rPr lang="en-US" sz="2353" kern="0" spc="118">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 </a:t>
            </a:r>
            <a:br>
              <a:rPr lang="en-US" sz="2353" kern="0" spc="118">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br>
            <a:r>
              <a:rPr lang="en-US" sz="2353" kern="0" spc="118">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security</a:t>
            </a:r>
          </a:p>
        </p:txBody>
      </p:sp>
      <p:grpSp>
        <p:nvGrpSpPr>
          <p:cNvPr id="5" name="Group 4">
            <a:extLst>
              <a:ext uri="{FF2B5EF4-FFF2-40B4-BE49-F238E27FC236}">
                <a16:creationId xmlns:a16="http://schemas.microsoft.com/office/drawing/2014/main" id="{E8548629-7125-4597-B211-4934B4CEDD55}"/>
              </a:ext>
            </a:extLst>
          </p:cNvPr>
          <p:cNvGrpSpPr/>
          <p:nvPr/>
        </p:nvGrpSpPr>
        <p:grpSpPr>
          <a:xfrm>
            <a:off x="5514855" y="598358"/>
            <a:ext cx="765924" cy="765924"/>
            <a:chOff x="5625439" y="609860"/>
            <a:chExt cx="781282" cy="781282"/>
          </a:xfrm>
        </p:grpSpPr>
        <p:sp>
          <p:nvSpPr>
            <p:cNvPr id="69" name="Oval 68">
              <a:extLst>
                <a:ext uri="{FF2B5EF4-FFF2-40B4-BE49-F238E27FC236}">
                  <a16:creationId xmlns:a16="http://schemas.microsoft.com/office/drawing/2014/main" id="{8BECBA14-DC6F-4469-A9F6-0006303F699B}"/>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18" name="ContactCard_EEBD">
              <a:extLst>
                <a:ext uri="{FF2B5EF4-FFF2-40B4-BE49-F238E27FC236}">
                  <a16:creationId xmlns:a16="http://schemas.microsoft.com/office/drawing/2014/main" id="{0F9FD0EF-9227-4D1E-8577-46F8A56CF6E6}"/>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F3FE946B-5220-415C-B173-7F7AE1D5A75A}"/>
              </a:ext>
            </a:extLst>
          </p:cNvPr>
          <p:cNvGrpSpPr/>
          <p:nvPr/>
        </p:nvGrpSpPr>
        <p:grpSpPr>
          <a:xfrm>
            <a:off x="6786535" y="3213773"/>
            <a:ext cx="765924" cy="765924"/>
            <a:chOff x="6621825" y="1828525"/>
            <a:chExt cx="781282" cy="781282"/>
          </a:xfrm>
        </p:grpSpPr>
        <p:sp>
          <p:nvSpPr>
            <p:cNvPr id="74" name="Oval 73">
              <a:extLst>
                <a:ext uri="{FF2B5EF4-FFF2-40B4-BE49-F238E27FC236}">
                  <a16:creationId xmlns:a16="http://schemas.microsoft.com/office/drawing/2014/main" id="{68067144-A29F-4D5E-B2CC-4704920C18E7}"/>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19" name="Shield_EA18">
              <a:extLst>
                <a:ext uri="{FF2B5EF4-FFF2-40B4-BE49-F238E27FC236}">
                  <a16:creationId xmlns:a16="http://schemas.microsoft.com/office/drawing/2014/main" id="{EA884035-A965-4E25-951D-EC8CA745E7F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grpSp>
      <p:grpSp>
        <p:nvGrpSpPr>
          <p:cNvPr id="3" name="Group 2">
            <a:extLst>
              <a:ext uri="{FF2B5EF4-FFF2-40B4-BE49-F238E27FC236}">
                <a16:creationId xmlns:a16="http://schemas.microsoft.com/office/drawing/2014/main" id="{265D6638-4A52-49FE-8317-AE970EF59EA6}"/>
              </a:ext>
            </a:extLst>
          </p:cNvPr>
          <p:cNvGrpSpPr/>
          <p:nvPr/>
        </p:nvGrpSpPr>
        <p:grpSpPr>
          <a:xfrm>
            <a:off x="6534551" y="1731283"/>
            <a:ext cx="765924" cy="765924"/>
            <a:chOff x="6873999" y="3404401"/>
            <a:chExt cx="781282" cy="781282"/>
          </a:xfrm>
        </p:grpSpPr>
        <p:sp>
          <p:nvSpPr>
            <p:cNvPr id="76" name="Oval 75">
              <a:extLst>
                <a:ext uri="{FF2B5EF4-FFF2-40B4-BE49-F238E27FC236}">
                  <a16:creationId xmlns:a16="http://schemas.microsoft.com/office/drawing/2014/main" id="{2B9CEE52-2311-412E-BDC7-4DED08E6026F}"/>
                </a:ext>
              </a:extLst>
            </p:cNvPr>
            <p:cNvSpPr/>
            <p:nvPr/>
          </p:nvSpPr>
          <p:spPr bwMode="auto">
            <a:xfrm rot="3422427">
              <a:off x="6873999" y="340440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0" name="document_6">
              <a:extLst>
                <a:ext uri="{FF2B5EF4-FFF2-40B4-BE49-F238E27FC236}">
                  <a16:creationId xmlns:a16="http://schemas.microsoft.com/office/drawing/2014/main" id="{BBED4135-C26E-4B16-9EDA-8888F7435FC1}"/>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65" name="Oval 64">
            <a:extLst>
              <a:ext uri="{FF2B5EF4-FFF2-40B4-BE49-F238E27FC236}">
                <a16:creationId xmlns:a16="http://schemas.microsoft.com/office/drawing/2014/main" id="{9C25BABB-A9FA-4AE8-A248-7ACB2234A56E}"/>
              </a:ext>
            </a:extLst>
          </p:cNvPr>
          <p:cNvSpPr/>
          <p:nvPr/>
        </p:nvSpPr>
        <p:spPr bwMode="auto">
          <a:xfrm>
            <a:off x="3083764" y="2387988"/>
            <a:ext cx="2065424" cy="2065424"/>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grpSp>
        <p:nvGrpSpPr>
          <p:cNvPr id="6" name="Group 5">
            <a:extLst>
              <a:ext uri="{FF2B5EF4-FFF2-40B4-BE49-F238E27FC236}">
                <a16:creationId xmlns:a16="http://schemas.microsoft.com/office/drawing/2014/main" id="{4CFC4DF6-9062-46AB-81B7-D7B089663688}"/>
              </a:ext>
            </a:extLst>
          </p:cNvPr>
          <p:cNvGrpSpPr/>
          <p:nvPr/>
        </p:nvGrpSpPr>
        <p:grpSpPr>
          <a:xfrm>
            <a:off x="6170046" y="4802899"/>
            <a:ext cx="765924" cy="765924"/>
            <a:chOff x="6293768" y="4898711"/>
            <a:chExt cx="781282" cy="781282"/>
          </a:xfrm>
        </p:grpSpPr>
        <p:sp>
          <p:nvSpPr>
            <p:cNvPr id="79" name="Oval 78">
              <a:extLst>
                <a:ext uri="{FF2B5EF4-FFF2-40B4-BE49-F238E27FC236}">
                  <a16:creationId xmlns:a16="http://schemas.microsoft.com/office/drawing/2014/main" id="{B36377C2-0C75-4F6C-AEB9-3DDF79049771}"/>
                </a:ext>
              </a:extLst>
            </p:cNvPr>
            <p:cNvSpPr/>
            <p:nvPr/>
          </p:nvSpPr>
          <p:spPr bwMode="auto">
            <a:xfrm rot="5400000">
              <a:off x="6293768" y="489871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6" name="Freeform 5">
              <a:extLst>
                <a:ext uri="{FF2B5EF4-FFF2-40B4-BE49-F238E27FC236}">
                  <a16:creationId xmlns:a16="http://schemas.microsoft.com/office/drawing/2014/main" id="{A676751C-6D49-4B54-85EA-1BACFA4981DF}"/>
                </a:ext>
              </a:extLst>
            </p:cNvPr>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1391919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50"/>
                                        <p:tgtEl>
                                          <p:spTgt spid="89"/>
                                        </p:tgtEl>
                                      </p:cBhvr>
                                    </p:animEffect>
                                  </p:childTnLst>
                                </p:cTn>
                              </p:par>
                              <p:par>
                                <p:cTn id="8" presetID="42" presetClass="path" presetSubtype="0" decel="100000" fill="hold" grpId="1" nodeType="withEffect">
                                  <p:stCondLst>
                                    <p:cond delay="0"/>
                                  </p:stCondLst>
                                  <p:childTnLst>
                                    <p:animMotion origin="layout" path="M 3.91116E-6 4.44848E-6 L 0.1219 0.0009 " pathEditMode="relative" rAng="0" ptsTypes="AA">
                                      <p:cBhvr>
                                        <p:cTn id="9" dur="750" spd="-100000" fill="hold"/>
                                        <p:tgtEl>
                                          <p:spTgt spid="89"/>
                                        </p:tgtEl>
                                        <p:attrNameLst>
                                          <p:attrName>ppt_x</p:attrName>
                                          <p:attrName>ppt_y</p:attrName>
                                        </p:attrNameLst>
                                      </p:cBhvr>
                                      <p:rCtr x="6089" y="45"/>
                                    </p:animMotion>
                                  </p:childTnLst>
                                </p:cTn>
                              </p:par>
                              <p:par>
                                <p:cTn id="10" presetID="22" presetClass="entr" presetSubtype="4" fill="hold" grpId="0" nodeType="withEffect">
                                  <p:stCondLst>
                                    <p:cond delay="35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8" fill="hold" grpId="0" nodeType="withEffect">
                                  <p:stCondLst>
                                    <p:cond delay="65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2" presetClass="entr" presetSubtype="8" fill="hold" grpId="0" nodeType="withEffect">
                                  <p:stCondLst>
                                    <p:cond delay="80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par>
                                <p:cTn id="25" presetID="10" presetClass="entr" presetSubtype="0" fill="hold" grpId="0" nodeType="withEffect">
                                  <p:stCondLst>
                                    <p:cond delay="6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10" presetClass="entr" presetSubtype="0" fill="hold" grpId="0" nodeType="withEffect">
                                  <p:stCondLst>
                                    <p:cond delay="95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1" presetClass="entr" presetSubtype="0" fill="hold" nodeType="withEffect">
                                  <p:stCondLst>
                                    <p:cond delay="0"/>
                                  </p:stCondLst>
                                  <p:childTnLst>
                                    <p:set>
                                      <p:cBhvr>
                                        <p:cTn id="35" dur="1" fill="hold">
                                          <p:stCondLst>
                                            <p:cond delay="499"/>
                                          </p:stCondLst>
                                        </p:cTn>
                                        <p:tgtEl>
                                          <p:spTgt spid="5"/>
                                        </p:tgtEl>
                                        <p:attrNameLst>
                                          <p:attrName>style.visibility</p:attrName>
                                        </p:attrNameLst>
                                      </p:cBhvr>
                                      <p:to>
                                        <p:strVal val="visible"/>
                                      </p:to>
                                    </p:set>
                                  </p:childTnLst>
                                </p:cTn>
                              </p:par>
                              <p:par>
                                <p:cTn id="36" presetID="6" presetClass="emph" presetSubtype="0" accel="100000" autoRev="1" fill="hold" nodeType="withEffect">
                                  <p:stCondLst>
                                    <p:cond delay="0"/>
                                  </p:stCondLst>
                                  <p:childTnLst>
                                    <p:animScale>
                                      <p:cBhvr>
                                        <p:cTn id="37" dur="500" fill="hold"/>
                                        <p:tgtEl>
                                          <p:spTgt spid="5"/>
                                        </p:tgtEl>
                                      </p:cBhvr>
                                      <p:by x="0" y="0"/>
                                    </p:animScale>
                                  </p:childTnLst>
                                </p:cTn>
                              </p:par>
                              <p:par>
                                <p:cTn id="38" presetID="1" presetClass="entr" presetSubtype="0" fill="hold" nodeType="withEffect">
                                  <p:stCondLst>
                                    <p:cond delay="150"/>
                                  </p:stCondLst>
                                  <p:childTnLst>
                                    <p:set>
                                      <p:cBhvr>
                                        <p:cTn id="39" dur="1" fill="hold">
                                          <p:stCondLst>
                                            <p:cond delay="499"/>
                                          </p:stCondLst>
                                        </p:cTn>
                                        <p:tgtEl>
                                          <p:spTgt spid="4"/>
                                        </p:tgtEl>
                                        <p:attrNameLst>
                                          <p:attrName>style.visibility</p:attrName>
                                        </p:attrNameLst>
                                      </p:cBhvr>
                                      <p:to>
                                        <p:strVal val="visible"/>
                                      </p:to>
                                    </p:set>
                                  </p:childTnLst>
                                </p:cTn>
                              </p:par>
                              <p:par>
                                <p:cTn id="40" presetID="6" presetClass="emph" presetSubtype="0" accel="100000" autoRev="1" fill="hold" nodeType="withEffect">
                                  <p:stCondLst>
                                    <p:cond delay="150"/>
                                  </p:stCondLst>
                                  <p:childTnLst>
                                    <p:animScale>
                                      <p:cBhvr>
                                        <p:cTn id="41" dur="500" fill="hold"/>
                                        <p:tgtEl>
                                          <p:spTgt spid="4"/>
                                        </p:tgtEl>
                                      </p:cBhvr>
                                      <p:by x="0" y="0"/>
                                    </p:animScale>
                                  </p:childTnLst>
                                </p:cTn>
                              </p:par>
                              <p:par>
                                <p:cTn id="42" presetID="1" presetClass="entr" presetSubtype="0" fill="hold" nodeType="withEffect">
                                  <p:stCondLst>
                                    <p:cond delay="300"/>
                                  </p:stCondLst>
                                  <p:childTnLst>
                                    <p:set>
                                      <p:cBhvr>
                                        <p:cTn id="43" dur="1" fill="hold">
                                          <p:stCondLst>
                                            <p:cond delay="499"/>
                                          </p:stCondLst>
                                        </p:cTn>
                                        <p:tgtEl>
                                          <p:spTgt spid="3"/>
                                        </p:tgtEl>
                                        <p:attrNameLst>
                                          <p:attrName>style.visibility</p:attrName>
                                        </p:attrNameLst>
                                      </p:cBhvr>
                                      <p:to>
                                        <p:strVal val="visible"/>
                                      </p:to>
                                    </p:set>
                                  </p:childTnLst>
                                </p:cTn>
                              </p:par>
                              <p:par>
                                <p:cTn id="44" presetID="6" presetClass="emph" presetSubtype="0" accel="100000" autoRev="1" fill="hold" nodeType="withEffect">
                                  <p:stCondLst>
                                    <p:cond delay="300"/>
                                  </p:stCondLst>
                                  <p:childTnLst>
                                    <p:animScale>
                                      <p:cBhvr>
                                        <p:cTn id="45" dur="500" fill="hold"/>
                                        <p:tgtEl>
                                          <p:spTgt spid="3"/>
                                        </p:tgtEl>
                                      </p:cBhvr>
                                      <p:by x="0" y="0"/>
                                    </p:animScale>
                                  </p:childTnLst>
                                </p:cTn>
                              </p:par>
                              <p:par>
                                <p:cTn id="46" presetID="1" presetClass="entr" presetSubtype="0" fill="hold" nodeType="withEffect">
                                  <p:stCondLst>
                                    <p:cond delay="450"/>
                                  </p:stCondLst>
                                  <p:childTnLst>
                                    <p:set>
                                      <p:cBhvr>
                                        <p:cTn id="47" dur="1" fill="hold">
                                          <p:stCondLst>
                                            <p:cond delay="499"/>
                                          </p:stCondLst>
                                        </p:cTn>
                                        <p:tgtEl>
                                          <p:spTgt spid="6"/>
                                        </p:tgtEl>
                                        <p:attrNameLst>
                                          <p:attrName>style.visibility</p:attrName>
                                        </p:attrNameLst>
                                      </p:cBhvr>
                                      <p:to>
                                        <p:strVal val="visible"/>
                                      </p:to>
                                    </p:set>
                                  </p:childTnLst>
                                </p:cTn>
                              </p:par>
                              <p:par>
                                <p:cTn id="48" presetID="6" presetClass="emph" presetSubtype="0" accel="100000" autoRev="1" fill="hold" nodeType="withEffect">
                                  <p:stCondLst>
                                    <p:cond delay="450"/>
                                  </p:stCondLst>
                                  <p:childTnLst>
                                    <p:animScale>
                                      <p:cBhvr>
                                        <p:cTn id="49" dur="500" fill="hold"/>
                                        <p:tgtEl>
                                          <p:spTgt spid="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81" grpId="0"/>
      <p:bldP spid="82" grpId="0"/>
      <p:bldP spid="83" grpId="0"/>
      <p:bldP spid="84" grpId="0"/>
      <p:bldP spid="89" grpId="0"/>
      <p:bldP spid="8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B5A0DAB4-4160-4F36-B3B5-75A55285BBB5}"/>
              </a:ext>
            </a:extLst>
          </p:cNvPr>
          <p:cNvSpPr/>
          <p:nvPr/>
        </p:nvSpPr>
        <p:spPr bwMode="auto">
          <a:xfrm flipH="1" flipV="1">
            <a:off x="7888850" y="2980788"/>
            <a:ext cx="149404" cy="89642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 name="Title 1"/>
          <p:cNvSpPr>
            <a:spLocks noGrp="1"/>
          </p:cNvSpPr>
          <p:nvPr>
            <p:ph type="title"/>
          </p:nvPr>
        </p:nvSpPr>
        <p:spPr/>
        <p:txBody>
          <a:bodyPr/>
          <a:lstStyle/>
          <a:p>
            <a:r>
              <a:rPr lang="en-US"/>
              <a:t>Microsoft Intelligent Security Graph</a:t>
            </a:r>
            <a:br>
              <a:rPr lang="en-US"/>
            </a:br>
            <a:r>
              <a:rPr lang="en-US" sz="1961" spc="98">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Unique insights, informed by trillions of signals</a:t>
            </a:r>
            <a:endParaRPr lang="en-US" spc="98">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p:txBody>
      </p:sp>
      <p:sp>
        <p:nvSpPr>
          <p:cNvPr id="35" name="Freeform: Shape 34">
            <a:extLst>
              <a:ext uri="{FF2B5EF4-FFF2-40B4-BE49-F238E27FC236}">
                <a16:creationId xmlns:a16="http://schemas.microsoft.com/office/drawing/2014/main" id="{203C24F6-6F6D-44B7-8F53-4EB008B6E44A}"/>
              </a:ext>
            </a:extLst>
          </p:cNvPr>
          <p:cNvSpPr/>
          <p:nvPr/>
        </p:nvSpPr>
        <p:spPr bwMode="auto">
          <a:xfrm>
            <a:off x="1427772" y="2340042"/>
            <a:ext cx="566746" cy="47533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74" name="Freeform: Shape 73">
            <a:extLst>
              <a:ext uri="{FF2B5EF4-FFF2-40B4-BE49-F238E27FC236}">
                <a16:creationId xmlns:a16="http://schemas.microsoft.com/office/drawing/2014/main" id="{E88F5CAA-9248-4696-92AA-EAE22BF31905}"/>
              </a:ext>
            </a:extLst>
          </p:cNvPr>
          <p:cNvSpPr/>
          <p:nvPr/>
        </p:nvSpPr>
        <p:spPr bwMode="auto">
          <a:xfrm>
            <a:off x="1725935" y="3817297"/>
            <a:ext cx="94925" cy="71277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8B067FE1-A055-47FC-B56C-234977759B50}"/>
              </a:ext>
            </a:extLst>
          </p:cNvPr>
          <p:cNvSpPr/>
          <p:nvPr/>
        </p:nvSpPr>
        <p:spPr bwMode="auto">
          <a:xfrm>
            <a:off x="2339912" y="4130110"/>
            <a:ext cx="527999" cy="62325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F7B7389C-E9D6-40DE-8F56-BAC6BCBF372D}"/>
              </a:ext>
            </a:extLst>
          </p:cNvPr>
          <p:cNvSpPr/>
          <p:nvPr/>
        </p:nvSpPr>
        <p:spPr bwMode="auto">
          <a:xfrm flipH="1">
            <a:off x="976693" y="3817298"/>
            <a:ext cx="328170" cy="6989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3A9516F3-5F93-42AD-811F-622B97E91CE2}"/>
              </a:ext>
            </a:extLst>
          </p:cNvPr>
          <p:cNvSpPr/>
          <p:nvPr/>
        </p:nvSpPr>
        <p:spPr bwMode="auto">
          <a:xfrm>
            <a:off x="4042433" y="2248633"/>
            <a:ext cx="739278" cy="5184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78" name="Freeform: Shape 77">
            <a:extLst>
              <a:ext uri="{FF2B5EF4-FFF2-40B4-BE49-F238E27FC236}">
                <a16:creationId xmlns:a16="http://schemas.microsoft.com/office/drawing/2014/main" id="{157CF8F6-FCD0-4E5B-8F3B-BACBD68EFC23}"/>
              </a:ext>
            </a:extLst>
          </p:cNvPr>
          <p:cNvSpPr/>
          <p:nvPr/>
        </p:nvSpPr>
        <p:spPr bwMode="auto">
          <a:xfrm flipV="1">
            <a:off x="4179143" y="3439494"/>
            <a:ext cx="1153778" cy="31828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67DEC835-2D13-494C-9CB7-A31C6D7A30D8}"/>
              </a:ext>
            </a:extLst>
          </p:cNvPr>
          <p:cNvSpPr/>
          <p:nvPr/>
        </p:nvSpPr>
        <p:spPr bwMode="auto">
          <a:xfrm flipH="1" flipV="1">
            <a:off x="4160313" y="5146950"/>
            <a:ext cx="163540" cy="47228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1C138923-EE40-4CDF-95A2-CE7169E15F36}"/>
              </a:ext>
            </a:extLst>
          </p:cNvPr>
          <p:cNvSpPr/>
          <p:nvPr/>
        </p:nvSpPr>
        <p:spPr bwMode="auto">
          <a:xfrm flipH="1">
            <a:off x="3391049" y="5207222"/>
            <a:ext cx="256903" cy="4457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8AD0B98A-C3DF-4703-9D6E-20856FDBE4D8}"/>
              </a:ext>
            </a:extLst>
          </p:cNvPr>
          <p:cNvSpPr/>
          <p:nvPr/>
        </p:nvSpPr>
        <p:spPr bwMode="auto">
          <a:xfrm>
            <a:off x="4588199" y="4719167"/>
            <a:ext cx="964655" cy="112083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66564F1F-8023-421A-9A38-B47262441FD7}"/>
              </a:ext>
            </a:extLst>
          </p:cNvPr>
          <p:cNvSpPr/>
          <p:nvPr/>
        </p:nvSpPr>
        <p:spPr bwMode="auto">
          <a:xfrm>
            <a:off x="5553443" y="4824996"/>
            <a:ext cx="311258" cy="5839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88072653-1A32-424D-BDC8-EF0030373BD0}"/>
              </a:ext>
            </a:extLst>
          </p:cNvPr>
          <p:cNvSpPr/>
          <p:nvPr/>
        </p:nvSpPr>
        <p:spPr bwMode="auto">
          <a:xfrm flipH="1">
            <a:off x="6144832" y="4768969"/>
            <a:ext cx="50902" cy="58854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F71DB373-0CCD-4D45-BF52-D89C3AEA4C85}"/>
              </a:ext>
            </a:extLst>
          </p:cNvPr>
          <p:cNvSpPr/>
          <p:nvPr/>
        </p:nvSpPr>
        <p:spPr bwMode="auto">
          <a:xfrm>
            <a:off x="6151333" y="2141180"/>
            <a:ext cx="62946" cy="8917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8D84B323-97C3-4D97-B98E-BC4D17AF4453}"/>
              </a:ext>
            </a:extLst>
          </p:cNvPr>
          <p:cNvSpPr/>
          <p:nvPr/>
        </p:nvSpPr>
        <p:spPr bwMode="auto">
          <a:xfrm>
            <a:off x="6683423" y="2450714"/>
            <a:ext cx="237067" cy="60554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C3467332-1E43-4315-B0DB-D6F30ABE8E5E}"/>
              </a:ext>
            </a:extLst>
          </p:cNvPr>
          <p:cNvSpPr/>
          <p:nvPr/>
        </p:nvSpPr>
        <p:spPr bwMode="auto">
          <a:xfrm flipV="1">
            <a:off x="6772988" y="4084200"/>
            <a:ext cx="2627023" cy="6598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891BBB19-4BD5-43C7-9DFF-514AA0063852}"/>
              </a:ext>
            </a:extLst>
          </p:cNvPr>
          <p:cNvSpPr/>
          <p:nvPr/>
        </p:nvSpPr>
        <p:spPr bwMode="auto">
          <a:xfrm>
            <a:off x="8447422" y="4719167"/>
            <a:ext cx="851014" cy="5568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7" name="Freeform: Shape 106">
            <a:extLst>
              <a:ext uri="{FF2B5EF4-FFF2-40B4-BE49-F238E27FC236}">
                <a16:creationId xmlns:a16="http://schemas.microsoft.com/office/drawing/2014/main" id="{E523D327-C057-4CCC-9D54-0796C54BA812}"/>
              </a:ext>
            </a:extLst>
          </p:cNvPr>
          <p:cNvSpPr/>
          <p:nvPr/>
        </p:nvSpPr>
        <p:spPr bwMode="auto">
          <a:xfrm flipH="1">
            <a:off x="8515479" y="2614406"/>
            <a:ext cx="758036" cy="8080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8" name="Freeform: Shape 107">
            <a:extLst>
              <a:ext uri="{FF2B5EF4-FFF2-40B4-BE49-F238E27FC236}">
                <a16:creationId xmlns:a16="http://schemas.microsoft.com/office/drawing/2014/main" id="{1D5CB8EC-FFB4-4BBB-9BD8-14D4EB6B4154}"/>
              </a:ext>
            </a:extLst>
          </p:cNvPr>
          <p:cNvSpPr/>
          <p:nvPr/>
        </p:nvSpPr>
        <p:spPr bwMode="auto">
          <a:xfrm>
            <a:off x="10087593" y="2372545"/>
            <a:ext cx="365868" cy="89953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F6A52158-A3A8-40E0-B8A6-C0D28E4395B0}"/>
              </a:ext>
            </a:extLst>
          </p:cNvPr>
          <p:cNvSpPr/>
          <p:nvPr/>
        </p:nvSpPr>
        <p:spPr bwMode="auto">
          <a:xfrm flipH="1">
            <a:off x="10237768" y="4719456"/>
            <a:ext cx="136482" cy="6969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CCEB501D-3C7B-4FAE-BB1C-1783BCDF65EF}"/>
              </a:ext>
            </a:extLst>
          </p:cNvPr>
          <p:cNvSpPr/>
          <p:nvPr/>
        </p:nvSpPr>
        <p:spPr bwMode="auto">
          <a:xfrm flipH="1">
            <a:off x="8337176" y="5474863"/>
            <a:ext cx="655086" cy="7824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12" name="Freeform: Shape 111">
            <a:extLst>
              <a:ext uri="{FF2B5EF4-FFF2-40B4-BE49-F238E27FC236}">
                <a16:creationId xmlns:a16="http://schemas.microsoft.com/office/drawing/2014/main" id="{BAC8FCAB-7342-46DE-9478-372232DF97A7}"/>
              </a:ext>
            </a:extLst>
          </p:cNvPr>
          <p:cNvSpPr/>
          <p:nvPr/>
        </p:nvSpPr>
        <p:spPr bwMode="auto">
          <a:xfrm flipH="1">
            <a:off x="8450672" y="6060693"/>
            <a:ext cx="563021" cy="36666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7B662248-85E4-4F72-81CD-D27EC00404D4}"/>
              </a:ext>
            </a:extLst>
          </p:cNvPr>
          <p:cNvSpPr/>
          <p:nvPr/>
        </p:nvSpPr>
        <p:spPr bwMode="auto">
          <a:xfrm>
            <a:off x="11093664" y="5431827"/>
            <a:ext cx="339073" cy="2945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15" name="Freeform: Shape 114">
            <a:extLst>
              <a:ext uri="{FF2B5EF4-FFF2-40B4-BE49-F238E27FC236}">
                <a16:creationId xmlns:a16="http://schemas.microsoft.com/office/drawing/2014/main" id="{C2AB408E-8846-4114-9BC8-56E46ABDDAB6}"/>
              </a:ext>
            </a:extLst>
          </p:cNvPr>
          <p:cNvSpPr/>
          <p:nvPr/>
        </p:nvSpPr>
        <p:spPr bwMode="auto">
          <a:xfrm flipH="1" flipV="1">
            <a:off x="10707296" y="3780411"/>
            <a:ext cx="647417" cy="1155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16" name="Freeform: Shape 115">
            <a:extLst>
              <a:ext uri="{FF2B5EF4-FFF2-40B4-BE49-F238E27FC236}">
                <a16:creationId xmlns:a16="http://schemas.microsoft.com/office/drawing/2014/main" id="{7A444C24-8177-4047-953F-91DD2A207F77}"/>
              </a:ext>
            </a:extLst>
          </p:cNvPr>
          <p:cNvSpPr/>
          <p:nvPr/>
        </p:nvSpPr>
        <p:spPr bwMode="auto">
          <a:xfrm flipH="1" flipV="1">
            <a:off x="8609139" y="989726"/>
            <a:ext cx="584399" cy="70735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6" name="03R"/>
          <p:cNvSpPr/>
          <p:nvPr/>
        </p:nvSpPr>
        <p:spPr bwMode="auto">
          <a:xfrm>
            <a:off x="9561866" y="5257474"/>
            <a:ext cx="1887434" cy="1887434"/>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450B </a:t>
            </a:r>
            <a:br>
              <a:rPr lang="en-US" sz="1372" kern="0" spc="-3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monthly </a:t>
            </a:r>
            <a:br>
              <a:rPr lang="en-US" sz="1372" spc="29">
                <a:gradFill>
                  <a:gsLst>
                    <a:gs pos="0">
                      <a:srgbClr val="353535"/>
                    </a:gs>
                    <a:gs pos="100000">
                      <a:srgbClr val="353535"/>
                    </a:gs>
                  </a:gsLst>
                  <a:lin ang="5400000" scaled="0"/>
                </a:gradFill>
                <a:latin typeface="Segoe UI Semilight"/>
                <a:cs typeface="Segoe UI" pitchFamily="34" charset="0"/>
              </a:rPr>
            </a:br>
            <a:r>
              <a:rPr lang="en-US" sz="1372" spc="29">
                <a:gradFill>
                  <a:gsLst>
                    <a:gs pos="0">
                      <a:srgbClr val="353535"/>
                    </a:gs>
                    <a:gs pos="100000">
                      <a:srgbClr val="353535"/>
                    </a:gs>
                  </a:gsLst>
                  <a:lin ang="5400000" scaled="0"/>
                </a:gradFill>
                <a:latin typeface="Segoe UI Semilight"/>
                <a:cs typeface="Segoe UI" pitchFamily="34" charset="0"/>
              </a:rPr>
              <a:t>authentications</a:t>
            </a:r>
          </a:p>
        </p:txBody>
      </p:sp>
      <p:sp>
        <p:nvSpPr>
          <p:cNvPr id="7" name="06R"/>
          <p:cNvSpPr/>
          <p:nvPr/>
        </p:nvSpPr>
        <p:spPr bwMode="auto">
          <a:xfrm>
            <a:off x="6673137" y="4681818"/>
            <a:ext cx="1980118" cy="1980118"/>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18B+ </a:t>
            </a:r>
            <a:r>
              <a:rPr lang="en-US" sz="1372" spc="29">
                <a:gradFill>
                  <a:gsLst>
                    <a:gs pos="0">
                      <a:srgbClr val="353535"/>
                    </a:gs>
                    <a:gs pos="100000">
                      <a:srgbClr val="353535"/>
                    </a:gs>
                  </a:gsLst>
                  <a:lin ang="5400000" scaled="0"/>
                </a:gradFill>
                <a:latin typeface="Segoe UI Semilight"/>
                <a:cs typeface="Segoe UI" pitchFamily="34" charset="0"/>
              </a:rPr>
              <a:t>Bing web pages 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133909" y="5442602"/>
            <a:ext cx="1743043" cy="1743043"/>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750M</a:t>
            </a:r>
            <a:r>
              <a:rPr lang="en-US" sz="1372" spc="29">
                <a:gradFill>
                  <a:gsLst>
                    <a:gs pos="0">
                      <a:srgbClr val="353535"/>
                    </a:gs>
                    <a:gs pos="100000">
                      <a:srgbClr val="353535"/>
                    </a:gs>
                  </a:gsLst>
                  <a:lin ang="5400000" scaled="0"/>
                </a:gradFill>
                <a:latin typeface="Segoe UI Semilight"/>
                <a:cs typeface="Segoe UI" pitchFamily="34" charset="0"/>
              </a:rPr>
              <a:t>+ Azure user 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526473" y="4358108"/>
            <a:ext cx="2204821" cy="2204821"/>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2" spc="29">
                <a:gradFill>
                  <a:gsLst>
                    <a:gs pos="0">
                      <a:srgbClr val="353535"/>
                    </a:gs>
                    <a:gs pos="100000">
                      <a:srgbClr val="353535"/>
                    </a:gs>
                  </a:gsLst>
                  <a:lin ang="5400000" scaled="0"/>
                </a:gradFill>
                <a:latin typeface="Segoe UI Semilight"/>
                <a:cs typeface="Segoe UI" pitchFamily="34" charset="0"/>
              </a:rPr>
              <a:t>Enterprise security for</a:t>
            </a:r>
            <a:r>
              <a:rPr lang="en-US" sz="1372" kern="0" spc="-3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t> </a:t>
            </a:r>
            <a:r>
              <a:rPr lang="en-US" sz="2745"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90%</a:t>
            </a:r>
            <a:r>
              <a:rPr lang="en-US" sz="2745" b="1" kern="0" spc="-3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 </a:t>
            </a:r>
            <a:r>
              <a:rPr lang="en-US" sz="1372" spc="29">
                <a:gradFill>
                  <a:gsLst>
                    <a:gs pos="0">
                      <a:srgbClr val="353535"/>
                    </a:gs>
                    <a:gs pos="100000">
                      <a:srgbClr val="353535"/>
                    </a:gs>
                  </a:gsLst>
                  <a:lin ang="5400000" scaled="0"/>
                </a:gradFill>
                <a:latin typeface="Segoe UI Semilight"/>
                <a:cs typeface="Segoe UI"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245974" y="1374592"/>
            <a:ext cx="1809925" cy="1809925"/>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930M </a:t>
            </a:r>
            <a:br>
              <a:rPr lang="en-US" sz="1961" kern="0" spc="-3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threats detected on devices every month</a:t>
            </a:r>
          </a:p>
        </p:txBody>
      </p:sp>
      <p:sp>
        <p:nvSpPr>
          <p:cNvPr id="37" name="04R">
            <a:extLst>
              <a:ext uri="{FF2B5EF4-FFF2-40B4-BE49-F238E27FC236}">
                <a16:creationId xmlns:a16="http://schemas.microsoft.com/office/drawing/2014/main" id="{0882439B-95F9-4070-878F-1FD15FCDFDD3}"/>
              </a:ext>
            </a:extLst>
          </p:cNvPr>
          <p:cNvSpPr/>
          <p:nvPr/>
        </p:nvSpPr>
        <p:spPr bwMode="auto">
          <a:xfrm>
            <a:off x="9537101" y="263630"/>
            <a:ext cx="2364511" cy="2364511"/>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568" spc="29">
                <a:gradFill>
                  <a:gsLst>
                    <a:gs pos="0">
                      <a:srgbClr val="353535"/>
                    </a:gs>
                    <a:gs pos="100000">
                      <a:srgbClr val="353535"/>
                    </a:gs>
                  </a:gsLst>
                  <a:lin ang="5400000" scaled="0"/>
                </a:gradFill>
                <a:latin typeface="Segoe UI Semilight"/>
                <a:cs typeface="Segoe UI" pitchFamily="34" charset="0"/>
              </a:rPr>
              <a:t>Shared threat data from partners, researchers, and law enforcement 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8870872" y="3018273"/>
            <a:ext cx="2080902" cy="2080904"/>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568" spc="29">
                <a:gradFill>
                  <a:gsLst>
                    <a:gs pos="0">
                      <a:srgbClr val="353535"/>
                    </a:gs>
                    <a:gs pos="100000">
                      <a:srgbClr val="353535"/>
                    </a:gs>
                  </a:gsLst>
                  <a:lin ang="5400000" scaled="0"/>
                </a:gradFill>
                <a:latin typeface="Segoe UI Semilight"/>
                <a:cs typeface="Segoe UI" pitchFamily="34" charset="0"/>
              </a:rPr>
              <a:t>Botnet data from Microsoft Digital Crimes Unit</a:t>
            </a:r>
          </a:p>
        </p:txBody>
      </p:sp>
      <p:sp>
        <p:nvSpPr>
          <p:cNvPr id="19" name="02R"/>
          <p:cNvSpPr/>
          <p:nvPr/>
        </p:nvSpPr>
        <p:spPr bwMode="auto">
          <a:xfrm>
            <a:off x="2340500" y="2249345"/>
            <a:ext cx="2126303" cy="2124774"/>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3137"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1.2B </a:t>
            </a:r>
            <a:br>
              <a:rPr lang="en-US" sz="1372" kern="0" spc="-3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devices scanned each month</a:t>
            </a:r>
          </a:p>
        </p:txBody>
      </p:sp>
      <p:sp>
        <p:nvSpPr>
          <p:cNvPr id="13" name="04R"/>
          <p:cNvSpPr/>
          <p:nvPr/>
        </p:nvSpPr>
        <p:spPr bwMode="auto">
          <a:xfrm>
            <a:off x="-129076" y="2285125"/>
            <a:ext cx="1731509" cy="1731509"/>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400B </a:t>
            </a:r>
            <a:br>
              <a:rPr lang="en-US" sz="2353"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emails </a:t>
            </a:r>
            <a:br>
              <a:rPr lang="en-US" sz="1372" spc="29">
                <a:gradFill>
                  <a:gsLst>
                    <a:gs pos="0">
                      <a:srgbClr val="353535"/>
                    </a:gs>
                    <a:gs pos="100000">
                      <a:srgbClr val="353535"/>
                    </a:gs>
                  </a:gsLst>
                  <a:lin ang="5400000" scaled="0"/>
                </a:gradFill>
                <a:latin typeface="Segoe UI Semilight"/>
                <a:cs typeface="Segoe UI" pitchFamily="34" charset="0"/>
              </a:rPr>
            </a:br>
            <a:r>
              <a:rPr lang="en-US" sz="1372" spc="29">
                <a:gradFill>
                  <a:gsLst>
                    <a:gs pos="0">
                      <a:srgbClr val="353535"/>
                    </a:gs>
                    <a:gs pos="100000">
                      <a:srgbClr val="353535"/>
                    </a:gs>
                  </a:gsLst>
                  <a:lin ang="5400000" scaled="0"/>
                </a:gradFill>
                <a:latin typeface="Segoe UI Semilight"/>
                <a:cs typeface="Segoe UI" pitchFamily="34" charset="0"/>
              </a:rPr>
              <a:t>analyzed</a:t>
            </a:r>
            <a:endParaRPr lang="en-US" sz="2353" spc="29">
              <a:gradFill>
                <a:gsLst>
                  <a:gs pos="0">
                    <a:srgbClr val="353535"/>
                  </a:gs>
                  <a:gs pos="100000">
                    <a:srgbClr val="353535"/>
                  </a:gs>
                </a:gsLst>
                <a:lin ang="5400000" scaled="0"/>
              </a:gradFill>
              <a:latin typeface="Segoe UI Semilight"/>
              <a:cs typeface="Segoe UI" pitchFamily="34" charset="0"/>
            </a:endParaRPr>
          </a:p>
        </p:txBody>
      </p:sp>
      <p:sp>
        <p:nvSpPr>
          <p:cNvPr id="22" name="01R"/>
          <p:cNvSpPr/>
          <p:nvPr/>
        </p:nvSpPr>
        <p:spPr bwMode="auto">
          <a:xfrm>
            <a:off x="5034288" y="2752012"/>
            <a:ext cx="2215982" cy="2215982"/>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3137"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200+ </a:t>
            </a:r>
            <a:br>
              <a:rPr lang="en-US" sz="1372" kern="0" spc="-3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global cloud consumer </a:t>
            </a:r>
            <a:br>
              <a:rPr lang="en-US" sz="1372" spc="29">
                <a:gradFill>
                  <a:gsLst>
                    <a:gs pos="0">
                      <a:srgbClr val="353535"/>
                    </a:gs>
                    <a:gs pos="100000">
                      <a:srgbClr val="353535"/>
                    </a:gs>
                  </a:gsLst>
                  <a:lin ang="5400000" scaled="0"/>
                </a:gradFill>
                <a:latin typeface="Segoe UI Semilight"/>
                <a:cs typeface="Segoe UI" pitchFamily="34" charset="0"/>
              </a:rPr>
            </a:br>
            <a:r>
              <a:rPr lang="en-US" sz="1372" spc="29">
                <a:gradFill>
                  <a:gsLst>
                    <a:gs pos="0">
                      <a:srgbClr val="353535"/>
                    </a:gs>
                    <a:gs pos="100000">
                      <a:srgbClr val="353535"/>
                    </a:gs>
                  </a:gsLst>
                  <a:lin ang="5400000" scaled="0"/>
                </a:gradFill>
                <a:latin typeface="Segoe UI Semilight"/>
                <a:cs typeface="Segoe UI" pitchFamily="34" charset="0"/>
              </a:rPr>
              <a:t>and commercial</a:t>
            </a:r>
            <a:br>
              <a:rPr lang="en-US" sz="1372" spc="29">
                <a:gradFill>
                  <a:gsLst>
                    <a:gs pos="0">
                      <a:srgbClr val="353535"/>
                    </a:gs>
                    <a:gs pos="100000">
                      <a:srgbClr val="353535"/>
                    </a:gs>
                  </a:gsLst>
                  <a:lin ang="5400000" scaled="0"/>
                </a:gradFill>
                <a:latin typeface="Segoe UI Semilight"/>
                <a:cs typeface="Segoe UI" pitchFamily="34" charset="0"/>
              </a:rPr>
            </a:br>
            <a:r>
              <a:rPr lang="en-US" sz="1372" spc="29">
                <a:gradFill>
                  <a:gsLst>
                    <a:gs pos="0">
                      <a:srgbClr val="353535"/>
                    </a:gs>
                    <a:gs pos="100000">
                      <a:srgbClr val="353535"/>
                    </a:gs>
                  </a:gsLst>
                  <a:lin ang="5400000" scaled="0"/>
                </a:gradFill>
                <a:latin typeface="Segoe UI Semilight"/>
                <a:cs typeface="Segoe UI" pitchFamily="34" charset="0"/>
              </a:rPr>
              <a:t>services</a:t>
            </a:r>
          </a:p>
        </p:txBody>
      </p:sp>
      <p:sp>
        <p:nvSpPr>
          <p:cNvPr id="80" name="Oval 79"/>
          <p:cNvSpPr/>
          <p:nvPr/>
        </p:nvSpPr>
        <p:spPr bwMode="auto">
          <a:xfrm>
            <a:off x="1682503" y="3667115"/>
            <a:ext cx="294910" cy="294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82" name="Oval 81"/>
          <p:cNvSpPr/>
          <p:nvPr/>
        </p:nvSpPr>
        <p:spPr bwMode="auto">
          <a:xfrm>
            <a:off x="3163014" y="4956549"/>
            <a:ext cx="304209" cy="304209"/>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84" name="Oval 83"/>
          <p:cNvSpPr/>
          <p:nvPr/>
        </p:nvSpPr>
        <p:spPr bwMode="auto">
          <a:xfrm>
            <a:off x="8882278" y="6282828"/>
            <a:ext cx="311259" cy="311259"/>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85" name="Oval 84"/>
          <p:cNvSpPr/>
          <p:nvPr/>
        </p:nvSpPr>
        <p:spPr bwMode="auto">
          <a:xfrm>
            <a:off x="9005859" y="784859"/>
            <a:ext cx="374969" cy="374969"/>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505050"/>
                  </a:gs>
                  <a:gs pos="100000">
                    <a:srgbClr val="505050"/>
                  </a:gs>
                </a:gsLst>
                <a:lin ang="5400000" scaled="0"/>
              </a:gradFill>
              <a:latin typeface="Segoe UI"/>
            </a:endParaRPr>
          </a:p>
        </p:txBody>
      </p:sp>
      <p:sp>
        <p:nvSpPr>
          <p:cNvPr id="86" name="Oval 85"/>
          <p:cNvSpPr/>
          <p:nvPr/>
        </p:nvSpPr>
        <p:spPr bwMode="auto">
          <a:xfrm>
            <a:off x="11233250" y="3635988"/>
            <a:ext cx="305293" cy="30529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88" name="Oval 87"/>
          <p:cNvSpPr/>
          <p:nvPr/>
        </p:nvSpPr>
        <p:spPr bwMode="auto">
          <a:xfrm>
            <a:off x="5351722" y="5316785"/>
            <a:ext cx="302448" cy="30244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90" name="Oval 89"/>
          <p:cNvSpPr/>
          <p:nvPr/>
        </p:nvSpPr>
        <p:spPr bwMode="auto">
          <a:xfrm>
            <a:off x="6763957" y="2360540"/>
            <a:ext cx="289028" cy="2890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grpSp>
        <p:nvGrpSpPr>
          <p:cNvPr id="52" name="Group 51">
            <a:extLst>
              <a:ext uri="{FF2B5EF4-FFF2-40B4-BE49-F238E27FC236}">
                <a16:creationId xmlns:a16="http://schemas.microsoft.com/office/drawing/2014/main" id="{A14FE694-A9DD-43F4-B41D-3D6F1A62AD6B}"/>
              </a:ext>
            </a:extLst>
          </p:cNvPr>
          <p:cNvGrpSpPr/>
          <p:nvPr/>
        </p:nvGrpSpPr>
        <p:grpSpPr>
          <a:xfrm>
            <a:off x="5794911" y="1436073"/>
            <a:ext cx="821639" cy="989253"/>
            <a:chOff x="1746166" y="1628155"/>
            <a:chExt cx="838115" cy="1009090"/>
          </a:xfrm>
        </p:grpSpPr>
        <p:sp>
          <p:nvSpPr>
            <p:cNvPr id="123" name="User log in text">
              <a:extLst>
                <a:ext uri="{FF2B5EF4-FFF2-40B4-BE49-F238E27FC236}">
                  <a16:creationId xmlns:a16="http://schemas.microsoft.com/office/drawing/2014/main" id="{F2F179AE-08D0-4BD8-B620-70B387A73A5F}"/>
                </a:ext>
              </a:extLst>
            </p:cNvPr>
            <p:cNvSpPr/>
            <p:nvPr/>
          </p:nvSpPr>
          <p:spPr>
            <a:xfrm>
              <a:off x="1746166" y="1628155"/>
              <a:ext cx="838115" cy="276999"/>
            </a:xfrm>
            <a:prstGeom prst="rect">
              <a:avLst/>
            </a:prstGeom>
          </p:spPr>
          <p:txBody>
            <a:bodyPr wrap="none">
              <a:spAutoFit/>
            </a:bodyPr>
            <a:lstStyle/>
            <a:p>
              <a:pPr defTabSz="895922" fontAlgn="base">
                <a:spcBef>
                  <a:spcPct val="0"/>
                </a:spcBef>
                <a:spcAft>
                  <a:spcPct val="0"/>
                </a:spcAft>
              </a:pPr>
              <a:r>
                <a:rPr lang="en-US" sz="1176" spc="29">
                  <a:gradFill>
                    <a:gsLst>
                      <a:gs pos="0">
                        <a:srgbClr val="353535"/>
                      </a:gs>
                      <a:gs pos="100000">
                        <a:srgbClr val="353535"/>
                      </a:gs>
                    </a:gsLst>
                    <a:lin ang="5400000" scaled="0"/>
                  </a:gradFill>
                  <a:latin typeface="Segoe UI Semilight"/>
                  <a:cs typeface="Segoe UI" pitchFamily="34" charset="0"/>
                </a:rPr>
                <a:t>OneDrive</a:t>
              </a:r>
            </a:p>
          </p:txBody>
        </p:sp>
        <p:grpSp>
          <p:nvGrpSpPr>
            <p:cNvPr id="44" name="Group 43">
              <a:extLst>
                <a:ext uri="{FF2B5EF4-FFF2-40B4-BE49-F238E27FC236}">
                  <a16:creationId xmlns:a16="http://schemas.microsoft.com/office/drawing/2014/main" id="{649D885D-43C8-4A90-A654-450B44A9FE05}"/>
                </a:ext>
              </a:extLst>
            </p:cNvPr>
            <p:cNvGrpSpPr/>
            <p:nvPr/>
          </p:nvGrpSpPr>
          <p:grpSpPr>
            <a:xfrm>
              <a:off x="1788412" y="1903885"/>
              <a:ext cx="733360" cy="733360"/>
              <a:chOff x="1788412" y="1903885"/>
              <a:chExt cx="733360" cy="733360"/>
            </a:xfrm>
          </p:grpSpPr>
          <p:sp>
            <p:nvSpPr>
              <p:cNvPr id="81" name="Oval 80"/>
              <p:cNvSpPr/>
              <p:nvPr/>
            </p:nvSpPr>
            <p:spPr bwMode="auto">
              <a:xfrm>
                <a:off x="1788412" y="1903885"/>
                <a:ext cx="733360" cy="73336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127" name="Freeform 22">
                <a:extLst>
                  <a:ext uri="{FF2B5EF4-FFF2-40B4-BE49-F238E27FC236}">
                    <a16:creationId xmlns:a16="http://schemas.microsoft.com/office/drawing/2014/main" id="{5B62034E-75AC-426F-B38B-25228850BBA5}"/>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grpSp>
      </p:grpSp>
      <p:grpSp>
        <p:nvGrpSpPr>
          <p:cNvPr id="57" name="Group 56">
            <a:extLst>
              <a:ext uri="{FF2B5EF4-FFF2-40B4-BE49-F238E27FC236}">
                <a16:creationId xmlns:a16="http://schemas.microsoft.com/office/drawing/2014/main" id="{403719B2-2C27-4F15-94FD-ADBA0E41E2F3}"/>
              </a:ext>
            </a:extLst>
          </p:cNvPr>
          <p:cNvGrpSpPr/>
          <p:nvPr/>
        </p:nvGrpSpPr>
        <p:grpSpPr>
          <a:xfrm>
            <a:off x="5807557" y="5214573"/>
            <a:ext cx="829873" cy="975209"/>
            <a:chOff x="5924010" y="5318639"/>
            <a:chExt cx="846514" cy="994764"/>
          </a:xfrm>
        </p:grpSpPr>
        <p:sp>
          <p:nvSpPr>
            <p:cNvPr id="128" name="User log in text">
              <a:extLst>
                <a:ext uri="{FF2B5EF4-FFF2-40B4-BE49-F238E27FC236}">
                  <a16:creationId xmlns:a16="http://schemas.microsoft.com/office/drawing/2014/main" id="{AC6D3FEB-24AF-4294-BC9B-8AFDAFEC0AA4}"/>
                </a:ext>
              </a:extLst>
            </p:cNvPr>
            <p:cNvSpPr/>
            <p:nvPr/>
          </p:nvSpPr>
          <p:spPr>
            <a:xfrm>
              <a:off x="5924010" y="6036404"/>
              <a:ext cx="846514" cy="276999"/>
            </a:xfrm>
            <a:prstGeom prst="rect">
              <a:avLst/>
            </a:prstGeom>
          </p:spPr>
          <p:txBody>
            <a:bodyPr wrap="none">
              <a:spAutoFit/>
            </a:bodyPr>
            <a:lstStyle/>
            <a:p>
              <a:pPr defTabSz="895922" fontAlgn="base">
                <a:spcBef>
                  <a:spcPct val="0"/>
                </a:spcBef>
                <a:spcAft>
                  <a:spcPct val="0"/>
                </a:spcAft>
              </a:pPr>
              <a:r>
                <a:rPr lang="en-US" sz="1176" spc="29">
                  <a:gradFill>
                    <a:gsLst>
                      <a:gs pos="0">
                        <a:srgbClr val="353535"/>
                      </a:gs>
                      <a:gs pos="100000">
                        <a:srgbClr val="353535"/>
                      </a:gs>
                    </a:gsLst>
                    <a:lin ang="5400000" scaled="0"/>
                  </a:gradFill>
                  <a:latin typeface="Segoe UI Semilight"/>
                  <a:cs typeface="Segoe UI" pitchFamily="34" charset="0"/>
                </a:rPr>
                <a:t>Xbox Live</a:t>
              </a:r>
            </a:p>
          </p:txBody>
        </p:sp>
        <p:grpSp>
          <p:nvGrpSpPr>
            <p:cNvPr id="47" name="Group 46">
              <a:extLst>
                <a:ext uri="{FF2B5EF4-FFF2-40B4-BE49-F238E27FC236}">
                  <a16:creationId xmlns:a16="http://schemas.microsoft.com/office/drawing/2014/main" id="{EB72D5D3-1408-4556-82E7-F7803B3BF9B5}"/>
                </a:ext>
              </a:extLst>
            </p:cNvPr>
            <p:cNvGrpSpPr/>
            <p:nvPr/>
          </p:nvGrpSpPr>
          <p:grpSpPr>
            <a:xfrm>
              <a:off x="5978493" y="5318639"/>
              <a:ext cx="721710" cy="721710"/>
              <a:chOff x="5978493" y="5318639"/>
              <a:chExt cx="721710" cy="721710"/>
            </a:xfrm>
          </p:grpSpPr>
          <p:sp>
            <p:nvSpPr>
              <p:cNvPr id="83" name="Oval 82"/>
              <p:cNvSpPr/>
              <p:nvPr/>
            </p:nvSpPr>
            <p:spPr bwMode="auto">
              <a:xfrm>
                <a:off x="5978493" y="5318639"/>
                <a:ext cx="721710" cy="7217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133" name="Freeform 112">
                <a:extLst>
                  <a:ext uri="{FF2B5EF4-FFF2-40B4-BE49-F238E27FC236}">
                    <a16:creationId xmlns:a16="http://schemas.microsoft.com/office/drawing/2014/main" id="{2840F9E1-EA9D-40B2-9AA8-B2BED872191E}"/>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grpSp>
      </p:grpSp>
      <p:grpSp>
        <p:nvGrpSpPr>
          <p:cNvPr id="55" name="Group 54">
            <a:extLst>
              <a:ext uri="{FF2B5EF4-FFF2-40B4-BE49-F238E27FC236}">
                <a16:creationId xmlns:a16="http://schemas.microsoft.com/office/drawing/2014/main" id="{E8A16248-FE5B-4AE7-93F7-CE0AADDCD172}"/>
              </a:ext>
            </a:extLst>
          </p:cNvPr>
          <p:cNvGrpSpPr/>
          <p:nvPr/>
        </p:nvGrpSpPr>
        <p:grpSpPr>
          <a:xfrm>
            <a:off x="11174763" y="4413275"/>
            <a:ext cx="822707" cy="1187781"/>
            <a:chOff x="11296492" y="2952751"/>
            <a:chExt cx="839204" cy="1211598"/>
          </a:xfrm>
        </p:grpSpPr>
        <p:sp>
          <p:nvSpPr>
            <p:cNvPr id="134" name="User log in text">
              <a:extLst>
                <a:ext uri="{FF2B5EF4-FFF2-40B4-BE49-F238E27FC236}">
                  <a16:creationId xmlns:a16="http://schemas.microsoft.com/office/drawing/2014/main" id="{B9F13D2E-9154-424A-9206-06C70EC779CE}"/>
                </a:ext>
              </a:extLst>
            </p:cNvPr>
            <p:cNvSpPr/>
            <p:nvPr/>
          </p:nvSpPr>
          <p:spPr>
            <a:xfrm>
              <a:off x="11296492" y="2952751"/>
              <a:ext cx="839204" cy="461665"/>
            </a:xfrm>
            <a:prstGeom prst="rect">
              <a:avLst/>
            </a:prstGeom>
          </p:spPr>
          <p:txBody>
            <a:bodyPr wrap="none">
              <a:spAutoFit/>
            </a:bodyPr>
            <a:lstStyle/>
            <a:p>
              <a:pPr defTabSz="895922" fontAlgn="base">
                <a:spcBef>
                  <a:spcPct val="0"/>
                </a:spcBef>
                <a:spcAft>
                  <a:spcPct val="0"/>
                </a:spcAft>
              </a:pPr>
              <a:r>
                <a:rPr lang="en-US" sz="1176" spc="29">
                  <a:gradFill>
                    <a:gsLst>
                      <a:gs pos="0">
                        <a:srgbClr val="353535"/>
                      </a:gs>
                      <a:gs pos="100000">
                        <a:srgbClr val="353535"/>
                      </a:gs>
                    </a:gsLst>
                    <a:lin ang="5400000" scaled="0"/>
                  </a:gradFill>
                  <a:latin typeface="Segoe UI Semilight"/>
                  <a:cs typeface="Segoe UI" pitchFamily="34" charset="0"/>
                </a:rPr>
                <a:t>Microsoft</a:t>
              </a:r>
              <a:br>
                <a:rPr lang="en-US" sz="1176" spc="29">
                  <a:gradFill>
                    <a:gsLst>
                      <a:gs pos="0">
                        <a:srgbClr val="353535"/>
                      </a:gs>
                      <a:gs pos="100000">
                        <a:srgbClr val="353535"/>
                      </a:gs>
                    </a:gsLst>
                    <a:lin ang="5400000" scaled="0"/>
                  </a:gradFill>
                  <a:latin typeface="Segoe UI Semilight"/>
                  <a:cs typeface="Segoe UI" pitchFamily="34" charset="0"/>
                </a:rPr>
              </a:br>
              <a:r>
                <a:rPr lang="en-US" sz="1176" spc="29">
                  <a:gradFill>
                    <a:gsLst>
                      <a:gs pos="0">
                        <a:srgbClr val="353535"/>
                      </a:gs>
                      <a:gs pos="100000">
                        <a:srgbClr val="353535"/>
                      </a:gs>
                    </a:gsLst>
                    <a:lin ang="5400000" scaled="0"/>
                  </a:gradFill>
                  <a:latin typeface="Segoe UI Semilight"/>
                  <a:cs typeface="Segoe UI" pitchFamily="34" charset="0"/>
                </a:rPr>
                <a:t>accounts</a:t>
              </a:r>
            </a:p>
          </p:txBody>
        </p:sp>
        <p:grpSp>
          <p:nvGrpSpPr>
            <p:cNvPr id="49" name="Group 48">
              <a:extLst>
                <a:ext uri="{FF2B5EF4-FFF2-40B4-BE49-F238E27FC236}">
                  <a16:creationId xmlns:a16="http://schemas.microsoft.com/office/drawing/2014/main" id="{A19E45CD-DE1C-412D-AF6E-39B4562EEBFD}"/>
                </a:ext>
              </a:extLst>
            </p:cNvPr>
            <p:cNvGrpSpPr/>
            <p:nvPr/>
          </p:nvGrpSpPr>
          <p:grpSpPr>
            <a:xfrm>
              <a:off x="11339221" y="3420733"/>
              <a:ext cx="743616" cy="743616"/>
              <a:chOff x="11339221" y="3420733"/>
              <a:chExt cx="743616" cy="743616"/>
            </a:xfrm>
          </p:grpSpPr>
          <p:sp>
            <p:nvSpPr>
              <p:cNvPr id="91" name="Oval 90"/>
              <p:cNvSpPr/>
              <p:nvPr/>
            </p:nvSpPr>
            <p:spPr bwMode="auto">
              <a:xfrm>
                <a:off x="11339221" y="3420733"/>
                <a:ext cx="743616" cy="74361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grpSp>
            <p:nvGrpSpPr>
              <p:cNvPr id="135" name="5">
                <a:extLst>
                  <a:ext uri="{FF2B5EF4-FFF2-40B4-BE49-F238E27FC236}">
                    <a16:creationId xmlns:a16="http://schemas.microsoft.com/office/drawing/2014/main" id="{B1F973D8-0001-4589-B31B-B9E2D875D2B1}"/>
                  </a:ext>
                </a:extLst>
              </p:cNvPr>
              <p:cNvGrpSpPr/>
              <p:nvPr/>
            </p:nvGrpSpPr>
            <p:grpSpPr>
              <a:xfrm>
                <a:off x="11491581" y="3573094"/>
                <a:ext cx="438896" cy="438894"/>
                <a:chOff x="6083429" y="835188"/>
                <a:chExt cx="547610" cy="547608"/>
              </a:xfrm>
            </p:grpSpPr>
            <p:sp>
              <p:nvSpPr>
                <p:cNvPr id="138" name="Freeform 7">
                  <a:extLst>
                    <a:ext uri="{FF2B5EF4-FFF2-40B4-BE49-F238E27FC236}">
                      <a16:creationId xmlns:a16="http://schemas.microsoft.com/office/drawing/2014/main" id="{AA852F7B-72EC-48D8-BEEE-6ADC23E2DE38}"/>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cap="sq">
                  <a:solidFill>
                    <a:schemeClr val="accent1"/>
                  </a:solidFill>
                  <a:miter lim="800000"/>
                </a:ln>
              </p:spPr>
              <p:txBody>
                <a:bodyPr vert="horz" wrap="square" lIns="91427" tIns="45713" rIns="91427" bIns="45713" numCol="1" anchor="t" anchorCtr="0" compatLnSpc="1">
                  <a:prstTxWarp prst="textNoShape">
                    <a:avLst/>
                  </a:prstTxWarp>
                </a:bodyPr>
                <a:lstStyle/>
                <a:p>
                  <a:pPr defTabSz="914225"/>
                  <a:endParaRPr lang="en-US">
                    <a:solidFill>
                      <a:srgbClr val="505050"/>
                    </a:solidFill>
                    <a:latin typeface="Segoe UI"/>
                  </a:endParaRPr>
                </a:p>
              </p:txBody>
            </p:sp>
            <p:sp>
              <p:nvSpPr>
                <p:cNvPr id="140" name="Oval 139">
                  <a:extLst>
                    <a:ext uri="{FF2B5EF4-FFF2-40B4-BE49-F238E27FC236}">
                      <a16:creationId xmlns:a16="http://schemas.microsoft.com/office/drawing/2014/main" id="{DD9DEBF1-0033-4FD4-B73E-CA9CFFE79A62}"/>
                    </a:ext>
                  </a:extLst>
                </p:cNvPr>
                <p:cNvSpPr/>
                <p:nvPr/>
              </p:nvSpPr>
              <p:spPr bwMode="auto">
                <a:xfrm>
                  <a:off x="6083429" y="835188"/>
                  <a:ext cx="547610" cy="547608"/>
                </a:xfrm>
                <a:prstGeom prst="ellipse">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grpSp>
      </p:grpSp>
      <p:grpSp>
        <p:nvGrpSpPr>
          <p:cNvPr id="54" name="Group 53">
            <a:extLst>
              <a:ext uri="{FF2B5EF4-FFF2-40B4-BE49-F238E27FC236}">
                <a16:creationId xmlns:a16="http://schemas.microsoft.com/office/drawing/2014/main" id="{30D947A2-1312-4FBF-9CE4-BE372A3D6646}"/>
              </a:ext>
            </a:extLst>
          </p:cNvPr>
          <p:cNvGrpSpPr/>
          <p:nvPr/>
        </p:nvGrpSpPr>
        <p:grpSpPr>
          <a:xfrm>
            <a:off x="8870869" y="5019389"/>
            <a:ext cx="604173" cy="883753"/>
            <a:chOff x="9048748" y="5119542"/>
            <a:chExt cx="616288" cy="901474"/>
          </a:xfrm>
        </p:grpSpPr>
        <p:sp>
          <p:nvSpPr>
            <p:cNvPr id="141" name="User log in text">
              <a:extLst>
                <a:ext uri="{FF2B5EF4-FFF2-40B4-BE49-F238E27FC236}">
                  <a16:creationId xmlns:a16="http://schemas.microsoft.com/office/drawing/2014/main" id="{3FB7CD6D-8999-43FE-983A-BBD7A0CCB617}"/>
                </a:ext>
              </a:extLst>
            </p:cNvPr>
            <p:cNvSpPr/>
            <p:nvPr/>
          </p:nvSpPr>
          <p:spPr>
            <a:xfrm>
              <a:off x="9113075" y="5119542"/>
              <a:ext cx="493405" cy="276999"/>
            </a:xfrm>
            <a:prstGeom prst="rect">
              <a:avLst/>
            </a:prstGeom>
          </p:spPr>
          <p:txBody>
            <a:bodyPr wrap="none">
              <a:spAutoFit/>
            </a:bodyPr>
            <a:lstStyle/>
            <a:p>
              <a:pPr defTabSz="895922" fontAlgn="base">
                <a:spcBef>
                  <a:spcPct val="0"/>
                </a:spcBef>
                <a:spcAft>
                  <a:spcPct val="0"/>
                </a:spcAft>
              </a:pPr>
              <a:r>
                <a:rPr lang="en-US" sz="1176" spc="29">
                  <a:gradFill>
                    <a:gsLst>
                      <a:gs pos="0">
                        <a:srgbClr val="353535"/>
                      </a:gs>
                      <a:gs pos="100000">
                        <a:srgbClr val="353535"/>
                      </a:gs>
                    </a:gsLst>
                    <a:lin ang="5400000" scaled="0"/>
                  </a:gradFill>
                  <a:latin typeface="Segoe UI Semilight"/>
                  <a:cs typeface="Segoe UI" pitchFamily="34" charset="0"/>
                </a:rPr>
                <a:t>Bing</a:t>
              </a:r>
            </a:p>
          </p:txBody>
        </p:sp>
        <p:grpSp>
          <p:nvGrpSpPr>
            <p:cNvPr id="51" name="Group 50">
              <a:extLst>
                <a:ext uri="{FF2B5EF4-FFF2-40B4-BE49-F238E27FC236}">
                  <a16:creationId xmlns:a16="http://schemas.microsoft.com/office/drawing/2014/main" id="{E6A55C1B-7506-4CBD-ADC9-A33CCF816F2F}"/>
                </a:ext>
              </a:extLst>
            </p:cNvPr>
            <p:cNvGrpSpPr/>
            <p:nvPr/>
          </p:nvGrpSpPr>
          <p:grpSpPr>
            <a:xfrm>
              <a:off x="9048748" y="5404728"/>
              <a:ext cx="616288" cy="616288"/>
              <a:chOff x="9048748" y="5404728"/>
              <a:chExt cx="616288" cy="616288"/>
            </a:xfrm>
          </p:grpSpPr>
          <p:sp>
            <p:nvSpPr>
              <p:cNvPr id="87" name="Oval 86"/>
              <p:cNvSpPr/>
              <p:nvPr/>
            </p:nvSpPr>
            <p:spPr bwMode="auto">
              <a:xfrm>
                <a:off x="9048748" y="5404728"/>
                <a:ext cx="616288" cy="61628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145" name="Freeform 17">
                <a:extLst>
                  <a:ext uri="{FF2B5EF4-FFF2-40B4-BE49-F238E27FC236}">
                    <a16:creationId xmlns:a16="http://schemas.microsoft.com/office/drawing/2014/main" id="{90C032EB-6C62-4CD3-A98F-B135158DE302}"/>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grpSp>
      </p:grpSp>
      <p:grpSp>
        <p:nvGrpSpPr>
          <p:cNvPr id="56" name="Group 55">
            <a:extLst>
              <a:ext uri="{FF2B5EF4-FFF2-40B4-BE49-F238E27FC236}">
                <a16:creationId xmlns:a16="http://schemas.microsoft.com/office/drawing/2014/main" id="{AD61B030-4AEC-4341-8A8B-087E3CBD39E3}"/>
              </a:ext>
            </a:extLst>
          </p:cNvPr>
          <p:cNvGrpSpPr/>
          <p:nvPr/>
        </p:nvGrpSpPr>
        <p:grpSpPr>
          <a:xfrm>
            <a:off x="4049240" y="4238523"/>
            <a:ext cx="673809" cy="965897"/>
            <a:chOff x="3755857" y="4477255"/>
            <a:chExt cx="687320" cy="985265"/>
          </a:xfrm>
        </p:grpSpPr>
        <p:grpSp>
          <p:nvGrpSpPr>
            <p:cNvPr id="48" name="Group 47">
              <a:extLst>
                <a:ext uri="{FF2B5EF4-FFF2-40B4-BE49-F238E27FC236}">
                  <a16:creationId xmlns:a16="http://schemas.microsoft.com/office/drawing/2014/main" id="{1CF7594D-8191-4EDE-86FA-88BE7BEA841D}"/>
                </a:ext>
              </a:extLst>
            </p:cNvPr>
            <p:cNvGrpSpPr/>
            <p:nvPr/>
          </p:nvGrpSpPr>
          <p:grpSpPr>
            <a:xfrm>
              <a:off x="3755857" y="4775200"/>
              <a:ext cx="687320" cy="687320"/>
              <a:chOff x="3755857" y="4775200"/>
              <a:chExt cx="687320" cy="687320"/>
            </a:xfrm>
          </p:grpSpPr>
          <p:sp>
            <p:nvSpPr>
              <p:cNvPr id="79" name="Oval 78"/>
              <p:cNvSpPr/>
              <p:nvPr/>
            </p:nvSpPr>
            <p:spPr bwMode="auto">
              <a:xfrm>
                <a:off x="3755857" y="4775200"/>
                <a:ext cx="687320" cy="68732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pic>
            <p:nvPicPr>
              <p:cNvPr id="42" name="Picture 41">
                <a:extLst>
                  <a:ext uri="{FF2B5EF4-FFF2-40B4-BE49-F238E27FC236}">
                    <a16:creationId xmlns:a16="http://schemas.microsoft.com/office/drawing/2014/main" id="{A76BFBF6-DB99-4F79-8F00-F7DA2F4D0D66}"/>
                  </a:ext>
                </a:extLst>
              </p:cNvPr>
              <p:cNvPicPr>
                <a:picLocks noChangeAspect="1"/>
              </p:cNvPicPr>
              <p:nvPr/>
            </p:nvPicPr>
            <p:blipFill>
              <a:blip r:embed="rId3"/>
              <a:stretch>
                <a:fillRect/>
              </a:stretch>
            </p:blipFill>
            <p:spPr>
              <a:xfrm>
                <a:off x="3869158" y="4911321"/>
                <a:ext cx="460718" cy="357928"/>
              </a:xfrm>
              <a:prstGeom prst="rect">
                <a:avLst/>
              </a:prstGeom>
            </p:spPr>
          </p:pic>
        </p:grpSp>
        <p:sp>
          <p:nvSpPr>
            <p:cNvPr id="146" name="User log in text">
              <a:extLst>
                <a:ext uri="{FF2B5EF4-FFF2-40B4-BE49-F238E27FC236}">
                  <a16:creationId xmlns:a16="http://schemas.microsoft.com/office/drawing/2014/main" id="{16B1BB2F-2FE2-4CAD-9682-D1586DCD89BB}"/>
                </a:ext>
              </a:extLst>
            </p:cNvPr>
            <p:cNvSpPr/>
            <p:nvPr/>
          </p:nvSpPr>
          <p:spPr>
            <a:xfrm>
              <a:off x="3806007" y="4477255"/>
              <a:ext cx="586571" cy="276999"/>
            </a:xfrm>
            <a:prstGeom prst="rect">
              <a:avLst/>
            </a:prstGeom>
          </p:spPr>
          <p:txBody>
            <a:bodyPr wrap="none">
              <a:spAutoFit/>
            </a:bodyPr>
            <a:lstStyle/>
            <a:p>
              <a:pPr defTabSz="895922" fontAlgn="base">
                <a:spcBef>
                  <a:spcPct val="0"/>
                </a:spcBef>
                <a:spcAft>
                  <a:spcPct val="0"/>
                </a:spcAft>
                <a:defRPr/>
              </a:pPr>
              <a:r>
                <a:rPr lang="en-US" sz="1176" spc="29">
                  <a:gradFill>
                    <a:gsLst>
                      <a:gs pos="0">
                        <a:srgbClr val="353535"/>
                      </a:gs>
                      <a:gs pos="100000">
                        <a:srgbClr val="353535"/>
                      </a:gs>
                    </a:gsLst>
                    <a:lin ang="5400000" scaled="0"/>
                  </a:gradFill>
                  <a:latin typeface="Segoe UI Semilight"/>
                  <a:cs typeface="Segoe UI" pitchFamily="34" charset="0"/>
                </a:rPr>
                <a:t>Azure</a:t>
              </a:r>
            </a:p>
          </p:txBody>
        </p:sp>
      </p:grpSp>
      <p:sp>
        <p:nvSpPr>
          <p:cNvPr id="93" name="Oval 92">
            <a:extLst>
              <a:ext uri="{FF2B5EF4-FFF2-40B4-BE49-F238E27FC236}">
                <a16:creationId xmlns:a16="http://schemas.microsoft.com/office/drawing/2014/main" id="{023A7125-2606-461F-89E2-E3F443F23BFA}"/>
              </a:ext>
            </a:extLst>
          </p:cNvPr>
          <p:cNvSpPr/>
          <p:nvPr/>
        </p:nvSpPr>
        <p:spPr bwMode="auto">
          <a:xfrm>
            <a:off x="4682636" y="2077508"/>
            <a:ext cx="289028" cy="2890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grpSp>
        <p:nvGrpSpPr>
          <p:cNvPr id="3" name="Group 2">
            <a:extLst>
              <a:ext uri="{FF2B5EF4-FFF2-40B4-BE49-F238E27FC236}">
                <a16:creationId xmlns:a16="http://schemas.microsoft.com/office/drawing/2014/main" id="{B2F41267-C2B2-43B4-AB0C-8A336BB289D2}"/>
              </a:ext>
            </a:extLst>
          </p:cNvPr>
          <p:cNvGrpSpPr/>
          <p:nvPr/>
        </p:nvGrpSpPr>
        <p:grpSpPr>
          <a:xfrm>
            <a:off x="1678435" y="1609577"/>
            <a:ext cx="730744" cy="989253"/>
            <a:chOff x="1712090" y="1641356"/>
            <a:chExt cx="745397" cy="1009090"/>
          </a:xfrm>
        </p:grpSpPr>
        <p:sp>
          <p:nvSpPr>
            <p:cNvPr id="99" name="User log in text">
              <a:extLst>
                <a:ext uri="{FF2B5EF4-FFF2-40B4-BE49-F238E27FC236}">
                  <a16:creationId xmlns:a16="http://schemas.microsoft.com/office/drawing/2014/main" id="{14012EC3-4A24-45AA-AAA9-658B134175CE}"/>
                </a:ext>
              </a:extLst>
            </p:cNvPr>
            <p:cNvSpPr/>
            <p:nvPr/>
          </p:nvSpPr>
          <p:spPr>
            <a:xfrm>
              <a:off x="1712090" y="1641356"/>
              <a:ext cx="745397" cy="276999"/>
            </a:xfrm>
            <a:prstGeom prst="rect">
              <a:avLst/>
            </a:prstGeom>
          </p:spPr>
          <p:txBody>
            <a:bodyPr wrap="none">
              <a:spAutoFit/>
            </a:bodyPr>
            <a:lstStyle/>
            <a:p>
              <a:pPr defTabSz="895922" fontAlgn="base">
                <a:spcBef>
                  <a:spcPct val="0"/>
                </a:spcBef>
                <a:spcAft>
                  <a:spcPct val="0"/>
                </a:spcAft>
              </a:pPr>
              <a:r>
                <a:rPr lang="en-US" sz="1176" spc="29">
                  <a:gradFill>
                    <a:gsLst>
                      <a:gs pos="0">
                        <a:srgbClr val="353535"/>
                      </a:gs>
                      <a:gs pos="100000">
                        <a:srgbClr val="353535"/>
                      </a:gs>
                    </a:gsLst>
                    <a:lin ang="5400000" scaled="0"/>
                  </a:gradFill>
                  <a:latin typeface="Segoe UI Semilight"/>
                  <a:cs typeface="Segoe UI" pitchFamily="34" charset="0"/>
                </a:rPr>
                <a:t>Outlook</a:t>
              </a:r>
            </a:p>
          </p:txBody>
        </p:sp>
        <p:sp>
          <p:nvSpPr>
            <p:cNvPr id="104" name="Oval 103">
              <a:extLst>
                <a:ext uri="{FF2B5EF4-FFF2-40B4-BE49-F238E27FC236}">
                  <a16:creationId xmlns:a16="http://schemas.microsoft.com/office/drawing/2014/main" id="{0FA9D7FF-A3A1-43D1-8BA9-2339D4F811DB}"/>
                </a:ext>
              </a:extLst>
            </p:cNvPr>
            <p:cNvSpPr/>
            <p:nvPr/>
          </p:nvSpPr>
          <p:spPr bwMode="auto">
            <a:xfrm>
              <a:off x="1718108" y="1917086"/>
              <a:ext cx="733360" cy="73336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113" name="Freeform 9">
              <a:extLst>
                <a:ext uri="{FF2B5EF4-FFF2-40B4-BE49-F238E27FC236}">
                  <a16:creationId xmlns:a16="http://schemas.microsoft.com/office/drawing/2014/main" id="{D6D46F29-FA26-4A74-9164-48AB6B5B951F}"/>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DE2173BB-7653-4E5B-A299-80376990C9A2}"/>
              </a:ext>
            </a:extLst>
          </p:cNvPr>
          <p:cNvGrpSpPr/>
          <p:nvPr/>
        </p:nvGrpSpPr>
        <p:grpSpPr>
          <a:xfrm>
            <a:off x="7561224" y="3307823"/>
            <a:ext cx="801460" cy="975209"/>
            <a:chOff x="7712841" y="3373655"/>
            <a:chExt cx="817531" cy="994764"/>
          </a:xfrm>
        </p:grpSpPr>
        <p:sp>
          <p:nvSpPr>
            <p:cNvPr id="120" name="User log in text">
              <a:extLst>
                <a:ext uri="{FF2B5EF4-FFF2-40B4-BE49-F238E27FC236}">
                  <a16:creationId xmlns:a16="http://schemas.microsoft.com/office/drawing/2014/main" id="{ED89345E-FB9A-40A4-9069-BEA594D40FE1}"/>
                </a:ext>
              </a:extLst>
            </p:cNvPr>
            <p:cNvSpPr/>
            <p:nvPr/>
          </p:nvSpPr>
          <p:spPr>
            <a:xfrm>
              <a:off x="7712841" y="4091420"/>
              <a:ext cx="817531" cy="276999"/>
            </a:xfrm>
            <a:prstGeom prst="rect">
              <a:avLst/>
            </a:prstGeom>
          </p:spPr>
          <p:txBody>
            <a:bodyPr wrap="none">
              <a:spAutoFit/>
            </a:bodyPr>
            <a:lstStyle/>
            <a:p>
              <a:pPr defTabSz="895922" fontAlgn="base">
                <a:spcBef>
                  <a:spcPct val="0"/>
                </a:spcBef>
                <a:spcAft>
                  <a:spcPct val="0"/>
                </a:spcAft>
              </a:pPr>
              <a:r>
                <a:rPr lang="en-US" sz="1176" spc="29">
                  <a:gradFill>
                    <a:gsLst>
                      <a:gs pos="0">
                        <a:srgbClr val="353535"/>
                      </a:gs>
                      <a:gs pos="100000">
                        <a:srgbClr val="353535"/>
                      </a:gs>
                    </a:gsLst>
                    <a:lin ang="5400000" scaled="0"/>
                  </a:gradFill>
                  <a:latin typeface="Segoe UI Semilight"/>
                  <a:cs typeface="Segoe UI" pitchFamily="34" charset="0"/>
                </a:rPr>
                <a:t>Windows</a:t>
              </a:r>
            </a:p>
          </p:txBody>
        </p:sp>
        <p:sp>
          <p:nvSpPr>
            <p:cNvPr id="124" name="Oval 123">
              <a:extLst>
                <a:ext uri="{FF2B5EF4-FFF2-40B4-BE49-F238E27FC236}">
                  <a16:creationId xmlns:a16="http://schemas.microsoft.com/office/drawing/2014/main" id="{88439548-D74A-4764-AB4B-E3CA3C6BA931}"/>
                </a:ext>
              </a:extLst>
            </p:cNvPr>
            <p:cNvSpPr/>
            <p:nvPr/>
          </p:nvSpPr>
          <p:spPr bwMode="auto">
            <a:xfrm>
              <a:off x="7760751" y="3373655"/>
              <a:ext cx="721710" cy="7217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endParaRPr lang="en-US" sz="1568">
                <a:gradFill>
                  <a:gsLst>
                    <a:gs pos="0">
                      <a:srgbClr val="FFFFFF"/>
                    </a:gs>
                    <a:gs pos="100000">
                      <a:srgbClr val="FFFFFF"/>
                    </a:gs>
                  </a:gsLst>
                  <a:lin ang="5400000" scaled="0"/>
                </a:gradFill>
                <a:latin typeface="Segoe UI"/>
              </a:endParaRPr>
            </a:p>
          </p:txBody>
        </p:sp>
        <p:sp>
          <p:nvSpPr>
            <p:cNvPr id="126" name="Freeform 15">
              <a:extLst>
                <a:ext uri="{FF2B5EF4-FFF2-40B4-BE49-F238E27FC236}">
                  <a16:creationId xmlns:a16="http://schemas.microsoft.com/office/drawing/2014/main" id="{8D8DDAC8-5D2E-4A18-9E22-CC55010B948F}"/>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18879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3"/>
                                        </p:tgtEl>
                                      </p:cBhvr>
                                      <p:by x="0" y="0"/>
                                    </p:animScale>
                                  </p:childTnLst>
                                </p:cTn>
                              </p:par>
                              <p:par>
                                <p:cTn id="9" presetID="6" presetClass="emph" presetSubtype="0" decel="100000" fill="hold" grpId="2" nodeType="withEffect">
                                  <p:stCondLst>
                                    <p:cond delay="700"/>
                                  </p:stCondLst>
                                  <p:childTnLst>
                                    <p:animScale>
                                      <p:cBhvr>
                                        <p:cTn id="10" dur="500" fill="hold"/>
                                        <p:tgtEl>
                                          <p:spTgt spid="13"/>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7"/>
                                        </p:tgtEl>
                                      </p:cBhvr>
                                      <p:by x="0" y="0"/>
                                    </p:animScale>
                                  </p:childTnLst>
                                </p:cTn>
                              </p:par>
                              <p:par>
                                <p:cTn id="15" presetID="6" presetClass="emph" presetSubtype="0" decel="100000" fill="hold" nodeType="withEffect">
                                  <p:stCondLst>
                                    <p:cond delay="700"/>
                                  </p:stCondLst>
                                  <p:childTnLst>
                                    <p:animScale>
                                      <p:cBhvr>
                                        <p:cTn id="16" dur="500" fill="hold"/>
                                        <p:tgtEl>
                                          <p:spTgt spid="57"/>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37"/>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37"/>
                                        </p:tgtEl>
                                      </p:cBhvr>
                                      <p:by x="0" y="0"/>
                                    </p:animScale>
                                  </p:childTnLst>
                                </p:cTn>
                              </p:par>
                              <p:par>
                                <p:cTn id="21" presetID="6" presetClass="emph" presetSubtype="0" decel="100000" fill="hold" grpId="2" nodeType="withEffect">
                                  <p:stCondLst>
                                    <p:cond delay="700"/>
                                  </p:stCondLst>
                                  <p:childTnLst>
                                    <p:animScale>
                                      <p:cBhvr>
                                        <p:cTn id="22" dur="500" fill="hold"/>
                                        <p:tgtEl>
                                          <p:spTgt spid="37"/>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31"/>
                                        </p:tgtEl>
                                      </p:cBhvr>
                                      <p:by x="0" y="0"/>
                                    </p:animScale>
                                  </p:childTnLst>
                                </p:cTn>
                              </p:par>
                              <p:par>
                                <p:cTn id="27" presetID="6" presetClass="emph" presetSubtype="0" decel="100000" fill="hold" grpId="2" nodeType="withEffect">
                                  <p:stCondLst>
                                    <p:cond delay="800"/>
                                  </p:stCondLst>
                                  <p:childTnLst>
                                    <p:animScale>
                                      <p:cBhvr>
                                        <p:cTn id="28" dur="500" fill="hold"/>
                                        <p:tgtEl>
                                          <p:spTgt spid="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36"/>
                                        </p:tgtEl>
                                      </p:cBhvr>
                                      <p:by x="0" y="0"/>
                                    </p:animScale>
                                  </p:childTnLst>
                                </p:cTn>
                              </p:par>
                              <p:par>
                                <p:cTn id="33" presetID="6" presetClass="emph" presetSubtype="0" decel="100000" fill="hold" grpId="2" nodeType="withEffect">
                                  <p:stCondLst>
                                    <p:cond delay="800"/>
                                  </p:stCondLst>
                                  <p:childTnLst>
                                    <p:animScale>
                                      <p:cBhvr>
                                        <p:cTn id="34" dur="500" fill="hold"/>
                                        <p:tgtEl>
                                          <p:spTgt spid="36"/>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88"/>
                                        </p:tgtEl>
                                      </p:cBhvr>
                                      <p:by x="0" y="0"/>
                                    </p:animScale>
                                  </p:childTnLst>
                                </p:cTn>
                              </p:par>
                              <p:par>
                                <p:cTn id="39" presetID="6" presetClass="emph" presetSubtype="0" decel="100000" fill="hold" grpId="2" nodeType="withEffect">
                                  <p:stCondLst>
                                    <p:cond delay="800"/>
                                  </p:stCondLst>
                                  <p:childTnLst>
                                    <p:animScale>
                                      <p:cBhvr>
                                        <p:cTn id="40" dur="500" fill="hold"/>
                                        <p:tgtEl>
                                          <p:spTgt spid="8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86"/>
                                        </p:tgtEl>
                                      </p:cBhvr>
                                      <p:by x="0" y="0"/>
                                    </p:animScale>
                                  </p:childTnLst>
                                </p:cTn>
                              </p:par>
                              <p:par>
                                <p:cTn id="45" presetID="6" presetClass="emph" presetSubtype="0" decel="100000" fill="hold" grpId="2" nodeType="withEffect">
                                  <p:stCondLst>
                                    <p:cond delay="800"/>
                                  </p:stCondLst>
                                  <p:childTnLst>
                                    <p:animScale>
                                      <p:cBhvr>
                                        <p:cTn id="46" dur="500" fill="hold"/>
                                        <p:tgtEl>
                                          <p:spTgt spid="86"/>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55"/>
                                        </p:tgtEl>
                                      </p:cBhvr>
                                      <p:by x="0" y="0"/>
                                    </p:animScale>
                                  </p:childTnLst>
                                </p:cTn>
                              </p:par>
                              <p:par>
                                <p:cTn id="51" presetID="6" presetClass="emph" presetSubtype="0" decel="100000" fill="hold" nodeType="withEffect">
                                  <p:stCondLst>
                                    <p:cond delay="900"/>
                                  </p:stCondLst>
                                  <p:childTnLst>
                                    <p:animScale>
                                      <p:cBhvr>
                                        <p:cTn id="52" dur="500" fill="hold"/>
                                        <p:tgtEl>
                                          <p:spTgt spid="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2"/>
                                        </p:tgtEl>
                                      </p:cBhvr>
                                      <p:by x="0" y="0"/>
                                    </p:animScale>
                                  </p:childTnLst>
                                </p:cTn>
                              </p:par>
                              <p:par>
                                <p:cTn id="57" presetID="6" presetClass="emph" presetSubtype="0" decel="100000" fill="hold" grpId="2" nodeType="withEffect">
                                  <p:stCondLst>
                                    <p:cond delay="900"/>
                                  </p:stCondLst>
                                  <p:childTnLst>
                                    <p:animScale>
                                      <p:cBhvr>
                                        <p:cTn id="58" dur="500" fill="hold"/>
                                        <p:tgtEl>
                                          <p:spTgt spid="2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16"/>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16"/>
                                        </p:tgtEl>
                                      </p:cBhvr>
                                      <p:by x="0" y="0"/>
                                    </p:animScale>
                                  </p:childTnLst>
                                </p:cTn>
                              </p:par>
                              <p:par>
                                <p:cTn id="63" presetID="6" presetClass="emph" presetSubtype="0" decel="100000" fill="hold" grpId="2" nodeType="withEffect">
                                  <p:stCondLst>
                                    <p:cond delay="1000"/>
                                  </p:stCondLst>
                                  <p:childTnLst>
                                    <p:animScale>
                                      <p:cBhvr>
                                        <p:cTn id="64" dur="500" fill="hold"/>
                                        <p:tgtEl>
                                          <p:spTgt spid="16"/>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19"/>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19"/>
                                        </p:tgtEl>
                                      </p:cBhvr>
                                      <p:by x="0" y="0"/>
                                    </p:animScale>
                                  </p:childTnLst>
                                </p:cTn>
                              </p:par>
                              <p:par>
                                <p:cTn id="69" presetID="6" presetClass="emph" presetSubtype="0" decel="100000" fill="hold" grpId="2" nodeType="withEffect">
                                  <p:stCondLst>
                                    <p:cond delay="1000"/>
                                  </p:stCondLst>
                                  <p:childTnLst>
                                    <p:animScale>
                                      <p:cBhvr>
                                        <p:cTn id="70" dur="500" fill="hold"/>
                                        <p:tgtEl>
                                          <p:spTgt spid="19"/>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56"/>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56"/>
                                        </p:tgtEl>
                                      </p:cBhvr>
                                      <p:by x="0" y="0"/>
                                    </p:animScale>
                                  </p:childTnLst>
                                </p:cTn>
                              </p:par>
                              <p:par>
                                <p:cTn id="75" presetID="6" presetClass="emph" presetSubtype="0" decel="100000" fill="hold" nodeType="withEffect">
                                  <p:stCondLst>
                                    <p:cond delay="1000"/>
                                  </p:stCondLst>
                                  <p:childTnLst>
                                    <p:animScale>
                                      <p:cBhvr>
                                        <p:cTn id="76" dur="500" fill="hold"/>
                                        <p:tgtEl>
                                          <p:spTgt spid="56"/>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38"/>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38"/>
                                        </p:tgtEl>
                                      </p:cBhvr>
                                      <p:by x="0" y="0"/>
                                    </p:animScale>
                                  </p:childTnLst>
                                </p:cTn>
                              </p:par>
                              <p:par>
                                <p:cTn id="81" presetID="6" presetClass="emph" presetSubtype="0" decel="100000" fill="hold" grpId="2" nodeType="withEffect">
                                  <p:stCondLst>
                                    <p:cond delay="1100"/>
                                  </p:stCondLst>
                                  <p:childTnLst>
                                    <p:animScale>
                                      <p:cBhvr>
                                        <p:cTn id="82" dur="500" fill="hold"/>
                                        <p:tgtEl>
                                          <p:spTgt spid="38"/>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30"/>
                                        </p:tgtEl>
                                      </p:cBhvr>
                                      <p:by x="0" y="0"/>
                                    </p:animScale>
                                  </p:childTnLst>
                                </p:cTn>
                              </p:par>
                              <p:par>
                                <p:cTn id="87" presetID="6" presetClass="emph" presetSubtype="0" decel="100000" fill="hold" grpId="2" nodeType="withEffect">
                                  <p:stCondLst>
                                    <p:cond delay="1100"/>
                                  </p:stCondLst>
                                  <p:childTnLst>
                                    <p:animScale>
                                      <p:cBhvr>
                                        <p:cTn id="88" dur="500" fill="hold"/>
                                        <p:tgtEl>
                                          <p:spTgt spid="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85"/>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85"/>
                                        </p:tgtEl>
                                      </p:cBhvr>
                                      <p:by x="0" y="0"/>
                                    </p:animScale>
                                  </p:childTnLst>
                                </p:cTn>
                              </p:par>
                              <p:par>
                                <p:cTn id="93" presetID="6" presetClass="emph" presetSubtype="0" decel="100000" fill="hold" grpId="2" nodeType="withEffect">
                                  <p:stCondLst>
                                    <p:cond delay="1100"/>
                                  </p:stCondLst>
                                  <p:childTnLst>
                                    <p:animScale>
                                      <p:cBhvr>
                                        <p:cTn id="94" dur="500" fill="hold"/>
                                        <p:tgtEl>
                                          <p:spTgt spid="85"/>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84"/>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84"/>
                                        </p:tgtEl>
                                      </p:cBhvr>
                                      <p:by x="0" y="0"/>
                                    </p:animScale>
                                  </p:childTnLst>
                                </p:cTn>
                              </p:par>
                              <p:par>
                                <p:cTn id="99" presetID="6" presetClass="emph" presetSubtype="0" decel="100000" fill="hold" grpId="2" nodeType="withEffect">
                                  <p:stCondLst>
                                    <p:cond delay="1200"/>
                                  </p:stCondLst>
                                  <p:childTnLst>
                                    <p:animScale>
                                      <p:cBhvr>
                                        <p:cTn id="100" dur="500" fill="hold"/>
                                        <p:tgtEl>
                                          <p:spTgt spid="84"/>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80"/>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80"/>
                                        </p:tgtEl>
                                      </p:cBhvr>
                                      <p:by x="0" y="0"/>
                                    </p:animScale>
                                  </p:childTnLst>
                                </p:cTn>
                              </p:par>
                              <p:par>
                                <p:cTn id="105" presetID="6" presetClass="emph" presetSubtype="0" decel="100000" fill="hold" grpId="2" nodeType="withEffect">
                                  <p:stCondLst>
                                    <p:cond delay="1200"/>
                                  </p:stCondLst>
                                  <p:childTnLst>
                                    <p:animScale>
                                      <p:cBhvr>
                                        <p:cTn id="106" dur="500" fill="hold"/>
                                        <p:tgtEl>
                                          <p:spTgt spid="80"/>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90"/>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90"/>
                                        </p:tgtEl>
                                      </p:cBhvr>
                                      <p:by x="0" y="0"/>
                                    </p:animScale>
                                  </p:childTnLst>
                                </p:cTn>
                              </p:par>
                              <p:par>
                                <p:cTn id="111" presetID="6" presetClass="emph" presetSubtype="0" decel="100000" fill="hold" grpId="2" nodeType="withEffect">
                                  <p:stCondLst>
                                    <p:cond delay="1200"/>
                                  </p:stCondLst>
                                  <p:childTnLst>
                                    <p:animScale>
                                      <p:cBhvr>
                                        <p:cTn id="112" dur="500" fill="hold"/>
                                        <p:tgtEl>
                                          <p:spTgt spid="90"/>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54"/>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54"/>
                                        </p:tgtEl>
                                      </p:cBhvr>
                                      <p:by x="0" y="0"/>
                                    </p:animScale>
                                  </p:childTnLst>
                                </p:cTn>
                              </p:par>
                              <p:par>
                                <p:cTn id="117" presetID="6" presetClass="emph" presetSubtype="0" decel="100000" fill="hold" nodeType="withEffect">
                                  <p:stCondLst>
                                    <p:cond delay="1300"/>
                                  </p:stCondLst>
                                  <p:childTnLst>
                                    <p:animScale>
                                      <p:cBhvr>
                                        <p:cTn id="118" dur="500" fill="hold"/>
                                        <p:tgtEl>
                                          <p:spTgt spid="54"/>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82"/>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82"/>
                                        </p:tgtEl>
                                      </p:cBhvr>
                                      <p:by x="0" y="0"/>
                                    </p:animScale>
                                  </p:childTnLst>
                                </p:cTn>
                              </p:par>
                              <p:par>
                                <p:cTn id="123" presetID="6" presetClass="emph" presetSubtype="0" decel="100000" fill="hold" grpId="2" nodeType="withEffect">
                                  <p:stCondLst>
                                    <p:cond delay="1300"/>
                                  </p:stCondLst>
                                  <p:childTnLst>
                                    <p:animScale>
                                      <p:cBhvr>
                                        <p:cTn id="124" dur="500" fill="hold"/>
                                        <p:tgtEl>
                                          <p:spTgt spid="82"/>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7"/>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7"/>
                                        </p:tgtEl>
                                      </p:cBhvr>
                                      <p:by x="0" y="0"/>
                                    </p:animScale>
                                  </p:childTnLst>
                                </p:cTn>
                              </p:par>
                              <p:par>
                                <p:cTn id="129" presetID="6" presetClass="emph" presetSubtype="0" decel="100000" fill="hold" grpId="2" nodeType="withEffect">
                                  <p:stCondLst>
                                    <p:cond delay="700"/>
                                  </p:stCondLst>
                                  <p:childTnLst>
                                    <p:animScale>
                                      <p:cBhvr>
                                        <p:cTn id="130" dur="500" fill="hold"/>
                                        <p:tgtEl>
                                          <p:spTgt spid="7"/>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35"/>
                                        </p:tgtEl>
                                        <p:attrNameLst>
                                          <p:attrName>style.visibility</p:attrName>
                                        </p:attrNameLst>
                                      </p:cBhvr>
                                      <p:to>
                                        <p:strVal val="visible"/>
                                      </p:to>
                                    </p:set>
                                    <p:animEffect transition="in" filter="wipe(down)">
                                      <p:cBhvr>
                                        <p:cTn id="133" dur="250"/>
                                        <p:tgtEl>
                                          <p:spTgt spid="3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76"/>
                                        </p:tgtEl>
                                        <p:attrNameLst>
                                          <p:attrName>style.visibility</p:attrName>
                                        </p:attrNameLst>
                                      </p:cBhvr>
                                      <p:to>
                                        <p:strVal val="visible"/>
                                      </p:to>
                                    </p:set>
                                    <p:animEffect transition="in" filter="wipe(down)">
                                      <p:cBhvr>
                                        <p:cTn id="136" dur="250"/>
                                        <p:tgtEl>
                                          <p:spTgt spid="76"/>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74"/>
                                        </p:tgtEl>
                                        <p:attrNameLst>
                                          <p:attrName>style.visibility</p:attrName>
                                        </p:attrNameLst>
                                      </p:cBhvr>
                                      <p:to>
                                        <p:strVal val="visible"/>
                                      </p:to>
                                    </p:set>
                                    <p:animEffect transition="in" filter="wipe(down)">
                                      <p:cBhvr>
                                        <p:cTn id="139" dur="250"/>
                                        <p:tgtEl>
                                          <p:spTgt spid="74"/>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250"/>
                                        <p:tgtEl>
                                          <p:spTgt spid="75"/>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77"/>
                                        </p:tgtEl>
                                        <p:attrNameLst>
                                          <p:attrName>style.visibility</p:attrName>
                                        </p:attrNameLst>
                                      </p:cBhvr>
                                      <p:to>
                                        <p:strVal val="visible"/>
                                      </p:to>
                                    </p:set>
                                    <p:animEffect transition="in" filter="wipe(down)">
                                      <p:cBhvr>
                                        <p:cTn id="145" dur="250"/>
                                        <p:tgtEl>
                                          <p:spTgt spid="77"/>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78"/>
                                        </p:tgtEl>
                                        <p:attrNameLst>
                                          <p:attrName>style.visibility</p:attrName>
                                        </p:attrNameLst>
                                      </p:cBhvr>
                                      <p:to>
                                        <p:strVal val="visible"/>
                                      </p:to>
                                    </p:set>
                                    <p:animEffect transition="in" filter="wipe(up)">
                                      <p:cBhvr>
                                        <p:cTn id="148" dur="250"/>
                                        <p:tgtEl>
                                          <p:spTgt spid="78"/>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250"/>
                                        <p:tgtEl>
                                          <p:spTgt spid="102"/>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103"/>
                                        </p:tgtEl>
                                        <p:attrNameLst>
                                          <p:attrName>style.visibility</p:attrName>
                                        </p:attrNameLst>
                                      </p:cBhvr>
                                      <p:to>
                                        <p:strVal val="visible"/>
                                      </p:to>
                                    </p:set>
                                    <p:animEffect transition="in" filter="wipe(down)">
                                      <p:cBhvr>
                                        <p:cTn id="154" dur="250"/>
                                        <p:tgtEl>
                                          <p:spTgt spid="103"/>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107"/>
                                        </p:tgtEl>
                                        <p:attrNameLst>
                                          <p:attrName>style.visibility</p:attrName>
                                        </p:attrNameLst>
                                      </p:cBhvr>
                                      <p:to>
                                        <p:strVal val="visible"/>
                                      </p:to>
                                    </p:set>
                                    <p:animEffect transition="in" filter="wipe(down)">
                                      <p:cBhvr>
                                        <p:cTn id="157" dur="250"/>
                                        <p:tgtEl>
                                          <p:spTgt spid="107"/>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116"/>
                                        </p:tgtEl>
                                        <p:attrNameLst>
                                          <p:attrName>style.visibility</p:attrName>
                                        </p:attrNameLst>
                                      </p:cBhvr>
                                      <p:to>
                                        <p:strVal val="visible"/>
                                      </p:to>
                                    </p:set>
                                    <p:animEffect transition="in" filter="wipe(down)">
                                      <p:cBhvr>
                                        <p:cTn id="160" dur="250"/>
                                        <p:tgtEl>
                                          <p:spTgt spid="116"/>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108"/>
                                        </p:tgtEl>
                                        <p:attrNameLst>
                                          <p:attrName>style.visibility</p:attrName>
                                        </p:attrNameLst>
                                      </p:cBhvr>
                                      <p:to>
                                        <p:strVal val="visible"/>
                                      </p:to>
                                    </p:set>
                                    <p:animEffect transition="in" filter="wipe(down)">
                                      <p:cBhvr>
                                        <p:cTn id="163" dur="250"/>
                                        <p:tgtEl>
                                          <p:spTgt spid="108"/>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115"/>
                                        </p:tgtEl>
                                        <p:attrNameLst>
                                          <p:attrName>style.visibility</p:attrName>
                                        </p:attrNameLst>
                                      </p:cBhvr>
                                      <p:to>
                                        <p:strVal val="visible"/>
                                      </p:to>
                                    </p:set>
                                    <p:animEffect transition="in" filter="wipe(down)">
                                      <p:cBhvr>
                                        <p:cTn id="166" dur="250"/>
                                        <p:tgtEl>
                                          <p:spTgt spid="115"/>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105"/>
                                        </p:tgtEl>
                                        <p:attrNameLst>
                                          <p:attrName>style.visibility</p:attrName>
                                        </p:attrNameLst>
                                      </p:cBhvr>
                                      <p:to>
                                        <p:strVal val="visible"/>
                                      </p:to>
                                    </p:set>
                                    <p:animEffect transition="in" filter="wipe(up)">
                                      <p:cBhvr>
                                        <p:cTn id="169" dur="250"/>
                                        <p:tgtEl>
                                          <p:spTgt spid="105"/>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101"/>
                                        </p:tgtEl>
                                        <p:attrNameLst>
                                          <p:attrName>style.visibility</p:attrName>
                                        </p:attrNameLst>
                                      </p:cBhvr>
                                      <p:to>
                                        <p:strVal val="visible"/>
                                      </p:to>
                                    </p:set>
                                    <p:animEffect transition="in" filter="wipe(down)">
                                      <p:cBhvr>
                                        <p:cTn id="172" dur="250"/>
                                        <p:tgtEl>
                                          <p:spTgt spid="101"/>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98"/>
                                        </p:tgtEl>
                                        <p:attrNameLst>
                                          <p:attrName>style.visibility</p:attrName>
                                        </p:attrNameLst>
                                      </p:cBhvr>
                                      <p:to>
                                        <p:strVal val="visible"/>
                                      </p:to>
                                    </p:set>
                                    <p:animEffect transition="in" filter="wipe(down)">
                                      <p:cBhvr>
                                        <p:cTn id="175" dur="250"/>
                                        <p:tgtEl>
                                          <p:spTgt spid="98"/>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96"/>
                                        </p:tgtEl>
                                        <p:attrNameLst>
                                          <p:attrName>style.visibility</p:attrName>
                                        </p:attrNameLst>
                                      </p:cBhvr>
                                      <p:to>
                                        <p:strVal val="visible"/>
                                      </p:to>
                                    </p:set>
                                    <p:animEffect transition="in" filter="wipe(down)">
                                      <p:cBhvr>
                                        <p:cTn id="178" dur="250"/>
                                        <p:tgtEl>
                                          <p:spTgt spid="96"/>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94"/>
                                        </p:tgtEl>
                                        <p:attrNameLst>
                                          <p:attrName>style.visibility</p:attrName>
                                        </p:attrNameLst>
                                      </p:cBhvr>
                                      <p:to>
                                        <p:strVal val="visible"/>
                                      </p:to>
                                    </p:set>
                                    <p:animEffect transition="in" filter="wipe(down)">
                                      <p:cBhvr>
                                        <p:cTn id="181" dur="250"/>
                                        <p:tgtEl>
                                          <p:spTgt spid="94"/>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95"/>
                                        </p:tgtEl>
                                        <p:attrNameLst>
                                          <p:attrName>style.visibility</p:attrName>
                                        </p:attrNameLst>
                                      </p:cBhvr>
                                      <p:to>
                                        <p:strVal val="visible"/>
                                      </p:to>
                                    </p:set>
                                    <p:animEffect transition="in" filter="wipe(down)">
                                      <p:cBhvr>
                                        <p:cTn id="184" dur="250"/>
                                        <p:tgtEl>
                                          <p:spTgt spid="95"/>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112"/>
                                        </p:tgtEl>
                                        <p:attrNameLst>
                                          <p:attrName>style.visibility</p:attrName>
                                        </p:attrNameLst>
                                      </p:cBhvr>
                                      <p:to>
                                        <p:strVal val="visible"/>
                                      </p:to>
                                    </p:set>
                                    <p:animEffect transition="in" filter="wipe(up)">
                                      <p:cBhvr>
                                        <p:cTn id="187" dur="250"/>
                                        <p:tgtEl>
                                          <p:spTgt spid="112"/>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106"/>
                                        </p:tgtEl>
                                        <p:attrNameLst>
                                          <p:attrName>style.visibility</p:attrName>
                                        </p:attrNameLst>
                                      </p:cBhvr>
                                      <p:to>
                                        <p:strVal val="visible"/>
                                      </p:to>
                                    </p:set>
                                    <p:animEffect transition="in" filter="wipe(down)">
                                      <p:cBhvr>
                                        <p:cTn id="190" dur="250"/>
                                        <p:tgtEl>
                                          <p:spTgt spid="106"/>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110"/>
                                        </p:tgtEl>
                                        <p:attrNameLst>
                                          <p:attrName>style.visibility</p:attrName>
                                        </p:attrNameLst>
                                      </p:cBhvr>
                                      <p:to>
                                        <p:strVal val="visible"/>
                                      </p:to>
                                    </p:set>
                                    <p:animEffect transition="in" filter="wipe(down)">
                                      <p:cBhvr>
                                        <p:cTn id="193" dur="250"/>
                                        <p:tgtEl>
                                          <p:spTgt spid="110"/>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114"/>
                                        </p:tgtEl>
                                        <p:attrNameLst>
                                          <p:attrName>style.visibility</p:attrName>
                                        </p:attrNameLst>
                                      </p:cBhvr>
                                      <p:to>
                                        <p:strVal val="visible"/>
                                      </p:to>
                                    </p:set>
                                    <p:animEffect transition="in" filter="wipe(down)">
                                      <p:cBhvr>
                                        <p:cTn id="196" dur="250"/>
                                        <p:tgtEl>
                                          <p:spTgt spid="114"/>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111"/>
                                        </p:tgtEl>
                                        <p:attrNameLst>
                                          <p:attrName>style.visibility</p:attrName>
                                        </p:attrNameLst>
                                      </p:cBhvr>
                                      <p:to>
                                        <p:strVal val="visible"/>
                                      </p:to>
                                    </p:set>
                                    <p:animEffect transition="in" filter="wipe(up)">
                                      <p:cBhvr>
                                        <p:cTn id="199" dur="250"/>
                                        <p:tgtEl>
                                          <p:spTgt spid="111"/>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93"/>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93"/>
                                        </p:tgtEl>
                                      </p:cBhvr>
                                      <p:by x="0" y="0"/>
                                    </p:animScale>
                                  </p:childTnLst>
                                </p:cTn>
                              </p:par>
                              <p:par>
                                <p:cTn id="204" presetID="6" presetClass="emph" presetSubtype="0" decel="100000" fill="hold" grpId="2" nodeType="withEffect">
                                  <p:stCondLst>
                                    <p:cond delay="1000"/>
                                  </p:stCondLst>
                                  <p:childTnLst>
                                    <p:animScale>
                                      <p:cBhvr>
                                        <p:cTn id="205" dur="500" fill="hold"/>
                                        <p:tgtEl>
                                          <p:spTgt spid="93"/>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117"/>
                                        </p:tgtEl>
                                        <p:attrNameLst>
                                          <p:attrName>style.visibility</p:attrName>
                                        </p:attrNameLst>
                                      </p:cBhvr>
                                      <p:to>
                                        <p:strVal val="visible"/>
                                      </p:to>
                                    </p:set>
                                    <p:animEffect transition="in" filter="wipe(down)">
                                      <p:cBhvr>
                                        <p:cTn id="208" dur="250"/>
                                        <p:tgtEl>
                                          <p:spTgt spid="117"/>
                                        </p:tgtEl>
                                      </p:cBhvr>
                                    </p:animEffect>
                                  </p:childTnLst>
                                </p:cTn>
                              </p:par>
                              <p:par>
                                <p:cTn id="209" presetID="1" presetClass="entr" presetSubtype="0" fill="hold" nodeType="withEffect">
                                  <p:stCondLst>
                                    <p:cond delay="700"/>
                                  </p:stCondLst>
                                  <p:childTnLst>
                                    <p:set>
                                      <p:cBhvr>
                                        <p:cTn id="210" dur="1" fill="hold">
                                          <p:stCondLst>
                                            <p:cond delay="0"/>
                                          </p:stCondLst>
                                        </p:cTn>
                                        <p:tgtEl>
                                          <p:spTgt spid="4"/>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4"/>
                                        </p:tgtEl>
                                      </p:cBhvr>
                                      <p:by x="0" y="0"/>
                                    </p:animScale>
                                  </p:childTnLst>
                                </p:cTn>
                              </p:par>
                              <p:par>
                                <p:cTn id="213" presetID="6" presetClass="emph" presetSubtype="0" decel="100000" fill="hold" nodeType="withEffect">
                                  <p:stCondLst>
                                    <p:cond delay="900"/>
                                  </p:stCondLst>
                                  <p:childTnLst>
                                    <p:animScale>
                                      <p:cBhvr>
                                        <p:cTn id="214" dur="500" fill="hold"/>
                                        <p:tgtEl>
                                          <p:spTgt spid="4"/>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52"/>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52"/>
                                        </p:tgtEl>
                                      </p:cBhvr>
                                      <p:by x="0" y="0"/>
                                    </p:animScale>
                                  </p:childTnLst>
                                </p:cTn>
                              </p:par>
                              <p:par>
                                <p:cTn id="219" presetID="6" presetClass="emph" presetSubtype="0" decel="100000" fill="hold" nodeType="withEffect">
                                  <p:stCondLst>
                                    <p:cond delay="1200"/>
                                  </p:stCondLst>
                                  <p:childTnLst>
                                    <p:animScale>
                                      <p:cBhvr>
                                        <p:cTn id="220" dur="500" fill="hold"/>
                                        <p:tgtEl>
                                          <p:spTgt spid="52"/>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3"/>
                                        </p:tgtEl>
                                      </p:cBhvr>
                                      <p:by x="0" y="0"/>
                                    </p:animScale>
                                  </p:childTnLst>
                                </p:cTn>
                              </p:par>
                              <p:par>
                                <p:cTn id="225" presetID="6" presetClass="emph" presetSubtype="0" decel="100000" fill="hold" nodeType="withEffect">
                                  <p:stCondLst>
                                    <p:cond delay="1300"/>
                                  </p:stCondLst>
                                  <p:childTnLst>
                                    <p:animScale>
                                      <p:cBhvr>
                                        <p:cTn id="226" dur="5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5" grpId="0" animBg="1"/>
      <p:bldP spid="74" grpId="0" animBg="1"/>
      <p:bldP spid="75" grpId="0" animBg="1"/>
      <p:bldP spid="76" grpId="0" animBg="1"/>
      <p:bldP spid="77" grpId="0" animBg="1"/>
      <p:bldP spid="78" grpId="0" animBg="1"/>
      <p:bldP spid="94" grpId="0" animBg="1"/>
      <p:bldP spid="95" grpId="0" animBg="1"/>
      <p:bldP spid="96" grpId="0" animBg="1"/>
      <p:bldP spid="98" grpId="0" animBg="1"/>
      <p:bldP spid="101" grpId="0" animBg="1"/>
      <p:bldP spid="102" grpId="0" animBg="1"/>
      <p:bldP spid="103" grpId="0" animBg="1"/>
      <p:bldP spid="105"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6" grpId="0" animBg="1"/>
      <p:bldP spid="16" grpId="1" animBg="1"/>
      <p:bldP spid="16" grpId="2" animBg="1"/>
      <p:bldP spid="7" grpId="0" animBg="1"/>
      <p:bldP spid="7" grpId="1" animBg="1"/>
      <p:bldP spid="7" grpId="2" animBg="1"/>
      <p:bldP spid="30" grpId="0" animBg="1"/>
      <p:bldP spid="30" grpId="1" animBg="1"/>
      <p:bldP spid="30" grpId="2" animBg="1"/>
      <p:bldP spid="31" grpId="0" animBg="1"/>
      <p:bldP spid="31" grpId="1" animBg="1"/>
      <p:bldP spid="31" grpId="2" animBg="1"/>
      <p:bldP spid="36" grpId="0" animBg="1"/>
      <p:bldP spid="36" grpId="1" animBg="1"/>
      <p:bldP spid="36" grpId="2" animBg="1"/>
      <p:bldP spid="37" grpId="0" animBg="1"/>
      <p:bldP spid="37" grpId="1" animBg="1"/>
      <p:bldP spid="37" grpId="2" animBg="1"/>
      <p:bldP spid="38" grpId="0" animBg="1"/>
      <p:bldP spid="38" grpId="1" animBg="1"/>
      <p:bldP spid="38" grpId="2" animBg="1"/>
      <p:bldP spid="19" grpId="0" animBg="1"/>
      <p:bldP spid="19" grpId="1" animBg="1"/>
      <p:bldP spid="19" grpId="2" animBg="1"/>
      <p:bldP spid="13" grpId="0" animBg="1"/>
      <p:bldP spid="13" grpId="1" animBg="1"/>
      <p:bldP spid="13" grpId="2" animBg="1"/>
      <p:bldP spid="22" grpId="0" animBg="1"/>
      <p:bldP spid="22" grpId="1" animBg="1"/>
      <p:bldP spid="22" grpId="2" animBg="1"/>
      <p:bldP spid="80" grpId="0" animBg="1"/>
      <p:bldP spid="80" grpId="1" animBg="1"/>
      <p:bldP spid="80"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8" grpId="0" animBg="1"/>
      <p:bldP spid="88" grpId="1" animBg="1"/>
      <p:bldP spid="88" grpId="2" animBg="1"/>
      <p:bldP spid="90" grpId="0" animBg="1"/>
      <p:bldP spid="90" grpId="1" animBg="1"/>
      <p:bldP spid="90" grpId="2" animBg="1"/>
      <p:bldP spid="93" grpId="0" animBg="1"/>
      <p:bldP spid="93" grpId="1" animBg="1"/>
      <p:bldP spid="93"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E74C6A-EFB8-452E-BA92-BC0E850ED4AA}"/>
              </a:ext>
            </a:extLst>
          </p:cNvPr>
          <p:cNvSpPr txBox="1">
            <a:spLocks/>
          </p:cNvSpPr>
          <p:nvPr/>
        </p:nvSpPr>
        <p:spPr>
          <a:xfrm>
            <a:off x="586740" y="5860905"/>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Microsoft Intelligent Security Association</a:t>
            </a:r>
            <a:endParaRPr lang="en-US">
              <a:solidFill>
                <a:schemeClr val="accent1"/>
              </a:solidFill>
            </a:endParaRPr>
          </a:p>
        </p:txBody>
      </p:sp>
      <p:grpSp>
        <p:nvGrpSpPr>
          <p:cNvPr id="30" name="Group 29">
            <a:extLst>
              <a:ext uri="{FF2B5EF4-FFF2-40B4-BE49-F238E27FC236}">
                <a16:creationId xmlns:a16="http://schemas.microsoft.com/office/drawing/2014/main" id="{81E45199-4052-40A7-AB8D-61512601AF77}"/>
              </a:ext>
            </a:extLst>
          </p:cNvPr>
          <p:cNvGrpSpPr/>
          <p:nvPr/>
        </p:nvGrpSpPr>
        <p:grpSpPr>
          <a:xfrm>
            <a:off x="555897" y="3379044"/>
            <a:ext cx="11039838" cy="1519252"/>
            <a:chOff x="584200" y="3893394"/>
            <a:chExt cx="11039838" cy="1519252"/>
          </a:xfrm>
        </p:grpSpPr>
        <p:grpSp>
          <p:nvGrpSpPr>
            <p:cNvPr id="28" name="Group 27">
              <a:extLst>
                <a:ext uri="{FF2B5EF4-FFF2-40B4-BE49-F238E27FC236}">
                  <a16:creationId xmlns:a16="http://schemas.microsoft.com/office/drawing/2014/main" id="{33544880-0657-404D-B89F-35A28ADCBA3E}"/>
                </a:ext>
              </a:extLst>
            </p:cNvPr>
            <p:cNvGrpSpPr/>
            <p:nvPr/>
          </p:nvGrpSpPr>
          <p:grpSpPr>
            <a:xfrm>
              <a:off x="584200" y="4127846"/>
              <a:ext cx="11039838" cy="1094594"/>
              <a:chOff x="584200" y="4127846"/>
              <a:chExt cx="11039838" cy="1094594"/>
            </a:xfrm>
          </p:grpSpPr>
          <p:sp>
            <p:nvSpPr>
              <p:cNvPr id="82" name="Rectangle 81">
                <a:extLst>
                  <a:ext uri="{FF2B5EF4-FFF2-40B4-BE49-F238E27FC236}">
                    <a16:creationId xmlns:a16="http://schemas.microsoft.com/office/drawing/2014/main" id="{6D9FAF36-B3C3-4851-98C7-50AFD3579EF2}"/>
                  </a:ext>
                </a:extLst>
              </p:cNvPr>
              <p:cNvSpPr/>
              <p:nvPr/>
            </p:nvSpPr>
            <p:spPr bwMode="auto">
              <a:xfrm>
                <a:off x="584200" y="4127846"/>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clipart&#10;&#10;Description generated with very high confidence">
                <a:extLst>
                  <a:ext uri="{FF2B5EF4-FFF2-40B4-BE49-F238E27FC236}">
                    <a16:creationId xmlns:a16="http://schemas.microsoft.com/office/drawing/2014/main" id="{A9290DD5-7D16-4E55-B3CD-05BA5122678F}"/>
                  </a:ext>
                </a:extLst>
              </p:cNvPr>
              <p:cNvPicPr>
                <a:picLocks noChangeAspect="1"/>
              </p:cNvPicPr>
              <p:nvPr/>
            </p:nvPicPr>
            <p:blipFill>
              <a:blip r:embed="rId3"/>
              <a:stretch>
                <a:fillRect/>
              </a:stretch>
            </p:blipFill>
            <p:spPr>
              <a:xfrm>
                <a:off x="743489" y="4458238"/>
                <a:ext cx="1842594" cy="409977"/>
              </a:xfrm>
              <a:prstGeom prst="rect">
                <a:avLst/>
              </a:prstGeom>
            </p:spPr>
          </p:pic>
          <p:sp>
            <p:nvSpPr>
              <p:cNvPr id="84" name="Rectangle 83">
                <a:extLst>
                  <a:ext uri="{FF2B5EF4-FFF2-40B4-BE49-F238E27FC236}">
                    <a16:creationId xmlns:a16="http://schemas.microsoft.com/office/drawing/2014/main" id="{6EA2A7B1-5284-482A-921E-C80AC8295D4E}"/>
                  </a:ext>
                </a:extLst>
              </p:cNvPr>
              <p:cNvSpPr/>
              <p:nvPr/>
            </p:nvSpPr>
            <p:spPr bwMode="auto">
              <a:xfrm>
                <a:off x="5019066" y="4127846"/>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24C3AB33-B8E6-4FC9-BE2E-0A824D709D6D}"/>
                  </a:ext>
                </a:extLst>
              </p:cNvPr>
              <p:cNvSpPr/>
              <p:nvPr/>
            </p:nvSpPr>
            <p:spPr bwMode="auto">
              <a:xfrm>
                <a:off x="2800144" y="4127846"/>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87CDE2F1-38B2-471D-90C7-D48291ABC868}"/>
                  </a:ext>
                </a:extLst>
              </p:cNvPr>
              <p:cNvSpPr/>
              <p:nvPr/>
            </p:nvSpPr>
            <p:spPr bwMode="auto">
              <a:xfrm>
                <a:off x="7237988" y="4127846"/>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F51EB916-0C0C-4409-A367-1B79F83F2E47}"/>
                  </a:ext>
                </a:extLst>
              </p:cNvPr>
              <p:cNvSpPr/>
              <p:nvPr/>
            </p:nvSpPr>
            <p:spPr bwMode="auto">
              <a:xfrm>
                <a:off x="9456910" y="4127846"/>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BC1C3595-7F50-4BF5-8968-6216D444FA80}"/>
                  </a:ext>
                </a:extLst>
              </p:cNvPr>
              <p:cNvPicPr>
                <a:picLocks noChangeAspect="1"/>
              </p:cNvPicPr>
              <p:nvPr/>
            </p:nvPicPr>
            <p:blipFill>
              <a:blip r:embed="rId4"/>
              <a:stretch>
                <a:fillRect/>
              </a:stretch>
            </p:blipFill>
            <p:spPr>
              <a:xfrm>
                <a:off x="3231514" y="4314056"/>
                <a:ext cx="1314424" cy="702066"/>
              </a:xfrm>
              <a:prstGeom prst="rect">
                <a:avLst/>
              </a:prstGeom>
            </p:spPr>
          </p:pic>
          <p:pic>
            <p:nvPicPr>
              <p:cNvPr id="25" name="Picture 24">
                <a:extLst>
                  <a:ext uri="{FF2B5EF4-FFF2-40B4-BE49-F238E27FC236}">
                    <a16:creationId xmlns:a16="http://schemas.microsoft.com/office/drawing/2014/main" id="{A892C886-C301-4582-9BD7-B60FCF6CB031}"/>
                  </a:ext>
                </a:extLst>
              </p:cNvPr>
              <p:cNvPicPr>
                <a:picLocks noChangeAspect="1"/>
              </p:cNvPicPr>
              <p:nvPr/>
            </p:nvPicPr>
            <p:blipFill>
              <a:blip r:embed="rId5"/>
              <a:stretch>
                <a:fillRect/>
              </a:stretch>
            </p:blipFill>
            <p:spPr>
              <a:xfrm>
                <a:off x="5731802" y="4282192"/>
                <a:ext cx="741656" cy="741656"/>
              </a:xfrm>
              <a:prstGeom prst="rect">
                <a:avLst/>
              </a:prstGeom>
            </p:spPr>
          </p:pic>
          <p:pic>
            <p:nvPicPr>
              <p:cNvPr id="13" name="Picture 12">
                <a:extLst>
                  <a:ext uri="{FF2B5EF4-FFF2-40B4-BE49-F238E27FC236}">
                    <a16:creationId xmlns:a16="http://schemas.microsoft.com/office/drawing/2014/main" id="{20DF9C1E-DE2A-495F-A242-D1BCB7845A06}"/>
                  </a:ext>
                </a:extLst>
              </p:cNvPr>
              <p:cNvPicPr>
                <a:picLocks noChangeAspect="1"/>
              </p:cNvPicPr>
              <p:nvPr/>
            </p:nvPicPr>
            <p:blipFill rotWithShape="1">
              <a:blip r:embed="rId6"/>
              <a:srcRect t="35146" b="35416"/>
              <a:stretch/>
            </p:blipFill>
            <p:spPr>
              <a:xfrm>
                <a:off x="9640755" y="4458795"/>
                <a:ext cx="1799436" cy="388450"/>
              </a:xfrm>
              <a:prstGeom prst="rect">
                <a:avLst/>
              </a:prstGeom>
            </p:spPr>
          </p:pic>
        </p:grpSp>
        <p:pic>
          <p:nvPicPr>
            <p:cNvPr id="19" name="Picture 18">
              <a:extLst>
                <a:ext uri="{FF2B5EF4-FFF2-40B4-BE49-F238E27FC236}">
                  <a16:creationId xmlns:a16="http://schemas.microsoft.com/office/drawing/2014/main" id="{3C4FFB7E-F428-409A-A0C4-D93207196EF6}"/>
                </a:ext>
              </a:extLst>
            </p:cNvPr>
            <p:cNvPicPr>
              <a:picLocks noChangeAspect="1"/>
            </p:cNvPicPr>
            <p:nvPr/>
          </p:nvPicPr>
          <p:blipFill>
            <a:blip r:embed="rId7"/>
            <a:stretch>
              <a:fillRect/>
            </a:stretch>
          </p:blipFill>
          <p:spPr>
            <a:xfrm>
              <a:off x="7285430" y="3893394"/>
              <a:ext cx="2071707" cy="1519252"/>
            </a:xfrm>
            <a:prstGeom prst="rect">
              <a:avLst/>
            </a:prstGeom>
          </p:spPr>
        </p:pic>
      </p:grpSp>
      <p:grpSp>
        <p:nvGrpSpPr>
          <p:cNvPr id="2" name="Group 1">
            <a:extLst>
              <a:ext uri="{FF2B5EF4-FFF2-40B4-BE49-F238E27FC236}">
                <a16:creationId xmlns:a16="http://schemas.microsoft.com/office/drawing/2014/main" id="{40EE8638-BB9E-4F1D-9D7D-09A4E8968B10}"/>
              </a:ext>
            </a:extLst>
          </p:cNvPr>
          <p:cNvGrpSpPr/>
          <p:nvPr/>
        </p:nvGrpSpPr>
        <p:grpSpPr>
          <a:xfrm>
            <a:off x="555897" y="1336909"/>
            <a:ext cx="11042816" cy="1094594"/>
            <a:chOff x="584200" y="1851259"/>
            <a:chExt cx="11042816" cy="1094594"/>
          </a:xfrm>
        </p:grpSpPr>
        <p:sp>
          <p:nvSpPr>
            <p:cNvPr id="73" name="Rectangle 72">
              <a:extLst>
                <a:ext uri="{FF2B5EF4-FFF2-40B4-BE49-F238E27FC236}">
                  <a16:creationId xmlns:a16="http://schemas.microsoft.com/office/drawing/2014/main" id="{AD83F94D-9246-497B-9036-FEEE438E99DC}"/>
                </a:ext>
              </a:extLst>
            </p:cNvPr>
            <p:cNvSpPr/>
            <p:nvPr/>
          </p:nvSpPr>
          <p:spPr bwMode="auto">
            <a:xfrm>
              <a:off x="584200" y="1851259"/>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58B13B15-5D08-4C7A-9058-DCD6FCBB2009}"/>
                </a:ext>
              </a:extLst>
            </p:cNvPr>
            <p:cNvSpPr/>
            <p:nvPr/>
          </p:nvSpPr>
          <p:spPr bwMode="auto">
            <a:xfrm>
              <a:off x="2803122" y="1851259"/>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7DD43FD7-B937-4EF8-B9AD-4F9E4DEA9775}"/>
                </a:ext>
              </a:extLst>
            </p:cNvPr>
            <p:cNvSpPr/>
            <p:nvPr/>
          </p:nvSpPr>
          <p:spPr bwMode="auto">
            <a:xfrm>
              <a:off x="5022044" y="1851259"/>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264032CC-A40C-46C6-86C4-F43EE998541C}"/>
                </a:ext>
              </a:extLst>
            </p:cNvPr>
            <p:cNvSpPr/>
            <p:nvPr/>
          </p:nvSpPr>
          <p:spPr bwMode="auto">
            <a:xfrm>
              <a:off x="7240966" y="1851259"/>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19409CDD-EE5C-45DE-AB40-9AA63104A0E4}"/>
                </a:ext>
              </a:extLst>
            </p:cNvPr>
            <p:cNvSpPr/>
            <p:nvPr/>
          </p:nvSpPr>
          <p:spPr bwMode="auto">
            <a:xfrm>
              <a:off x="9459888" y="1851259"/>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FB189E12-31C2-4F96-8C1C-7AB36BBCBC00}"/>
                </a:ext>
              </a:extLst>
            </p:cNvPr>
            <p:cNvPicPr>
              <a:picLocks noChangeAspect="1"/>
            </p:cNvPicPr>
            <p:nvPr/>
          </p:nvPicPr>
          <p:blipFill rotWithShape="1">
            <a:blip r:embed="rId8"/>
            <a:srcRect l="3224" t="29692" r="3014" b="30058"/>
            <a:stretch/>
          </p:blipFill>
          <p:spPr>
            <a:xfrm>
              <a:off x="9814642" y="2182195"/>
              <a:ext cx="1380213" cy="433063"/>
            </a:xfrm>
            <a:prstGeom prst="rect">
              <a:avLst/>
            </a:prstGeom>
          </p:spPr>
        </p:pic>
        <p:pic>
          <p:nvPicPr>
            <p:cNvPr id="8" name="Picture 7">
              <a:extLst>
                <a:ext uri="{FF2B5EF4-FFF2-40B4-BE49-F238E27FC236}">
                  <a16:creationId xmlns:a16="http://schemas.microsoft.com/office/drawing/2014/main" id="{980F75C5-863E-460C-A188-29F7596A4CA1}"/>
                </a:ext>
              </a:extLst>
            </p:cNvPr>
            <p:cNvPicPr>
              <a:picLocks noChangeAspect="1"/>
            </p:cNvPicPr>
            <p:nvPr/>
          </p:nvPicPr>
          <p:blipFill rotWithShape="1">
            <a:blip r:embed="rId9"/>
            <a:srcRect t="34714" b="36205"/>
            <a:stretch/>
          </p:blipFill>
          <p:spPr>
            <a:xfrm>
              <a:off x="897149" y="2308914"/>
              <a:ext cx="1541231" cy="179284"/>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40A146C9-2447-4B9D-AF9D-049197FBCD0B}"/>
                </a:ext>
              </a:extLst>
            </p:cNvPr>
            <p:cNvPicPr>
              <a:picLocks noChangeAspect="1"/>
            </p:cNvPicPr>
            <p:nvPr/>
          </p:nvPicPr>
          <p:blipFill>
            <a:blip r:embed="rId10"/>
            <a:stretch>
              <a:fillRect/>
            </a:stretch>
          </p:blipFill>
          <p:spPr>
            <a:xfrm>
              <a:off x="7447139" y="2253094"/>
              <a:ext cx="1754782" cy="290924"/>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5CE80C93-8FEE-4824-9A09-D91D61EF04D9}"/>
                </a:ext>
              </a:extLst>
            </p:cNvPr>
            <p:cNvPicPr>
              <a:picLocks noChangeAspect="1"/>
            </p:cNvPicPr>
            <p:nvPr/>
          </p:nvPicPr>
          <p:blipFill>
            <a:blip r:embed="rId11"/>
            <a:stretch>
              <a:fillRect/>
            </a:stretch>
          </p:blipFill>
          <p:spPr>
            <a:xfrm>
              <a:off x="5361501" y="1852878"/>
              <a:ext cx="1488213" cy="1091356"/>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DB9A45F9-16D3-408F-945B-8AFD5CD4D7BC}"/>
                </a:ext>
              </a:extLst>
            </p:cNvPr>
            <p:cNvPicPr>
              <a:picLocks noChangeAspect="1"/>
            </p:cNvPicPr>
            <p:nvPr/>
          </p:nvPicPr>
          <p:blipFill>
            <a:blip r:embed="rId12"/>
            <a:stretch>
              <a:fillRect/>
            </a:stretch>
          </p:blipFill>
          <p:spPr>
            <a:xfrm>
              <a:off x="3262025" y="1913866"/>
              <a:ext cx="1304499" cy="956633"/>
            </a:xfrm>
            <a:prstGeom prst="rect">
              <a:avLst/>
            </a:prstGeom>
          </p:spPr>
        </p:pic>
      </p:grpSp>
      <p:grpSp>
        <p:nvGrpSpPr>
          <p:cNvPr id="29" name="Group 28">
            <a:extLst>
              <a:ext uri="{FF2B5EF4-FFF2-40B4-BE49-F238E27FC236}">
                <a16:creationId xmlns:a16="http://schemas.microsoft.com/office/drawing/2014/main" id="{B7AF55F4-ECF3-45C0-868B-73D7E0ABADF6}"/>
              </a:ext>
            </a:extLst>
          </p:cNvPr>
          <p:cNvGrpSpPr/>
          <p:nvPr/>
        </p:nvGrpSpPr>
        <p:grpSpPr>
          <a:xfrm>
            <a:off x="1656570" y="4741472"/>
            <a:ext cx="8822254" cy="1101473"/>
            <a:chOff x="586376" y="5255822"/>
            <a:chExt cx="8822254" cy="1101473"/>
          </a:xfrm>
        </p:grpSpPr>
        <p:sp>
          <p:nvSpPr>
            <p:cNvPr id="87" name="Rectangle 86">
              <a:extLst>
                <a:ext uri="{FF2B5EF4-FFF2-40B4-BE49-F238E27FC236}">
                  <a16:creationId xmlns:a16="http://schemas.microsoft.com/office/drawing/2014/main" id="{CB8C4362-53B3-491D-B94D-968D94F69E0F}"/>
                </a:ext>
              </a:extLst>
            </p:cNvPr>
            <p:cNvSpPr/>
            <p:nvPr/>
          </p:nvSpPr>
          <p:spPr bwMode="auto">
            <a:xfrm>
              <a:off x="586376" y="5262701"/>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picture containing clipart&#10;&#10;Description generated with high confidence">
              <a:extLst>
                <a:ext uri="{FF2B5EF4-FFF2-40B4-BE49-F238E27FC236}">
                  <a16:creationId xmlns:a16="http://schemas.microsoft.com/office/drawing/2014/main" id="{7B413492-D585-4B86-B852-61EC3BFD0D9C}"/>
                </a:ext>
              </a:extLst>
            </p:cNvPr>
            <p:cNvPicPr>
              <a:picLocks noChangeAspect="1"/>
            </p:cNvPicPr>
            <p:nvPr/>
          </p:nvPicPr>
          <p:blipFill>
            <a:blip r:embed="rId13"/>
            <a:stretch>
              <a:fillRect/>
            </a:stretch>
          </p:blipFill>
          <p:spPr>
            <a:xfrm>
              <a:off x="1058131" y="5358162"/>
              <a:ext cx="1223617" cy="897319"/>
            </a:xfrm>
            <a:prstGeom prst="rect">
              <a:avLst/>
            </a:prstGeom>
          </p:spPr>
        </p:pic>
        <p:sp>
          <p:nvSpPr>
            <p:cNvPr id="45" name="Rectangle 44">
              <a:extLst>
                <a:ext uri="{FF2B5EF4-FFF2-40B4-BE49-F238E27FC236}">
                  <a16:creationId xmlns:a16="http://schemas.microsoft.com/office/drawing/2014/main" id="{7EDF4DEB-46CB-4A4B-ACE7-BF9F82EB2F9E}"/>
                </a:ext>
              </a:extLst>
            </p:cNvPr>
            <p:cNvSpPr/>
            <p:nvPr/>
          </p:nvSpPr>
          <p:spPr bwMode="auto">
            <a:xfrm>
              <a:off x="2803122" y="5255822"/>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5A0DB46F-7448-48E8-AB4C-99DC6B241172}"/>
                </a:ext>
              </a:extLst>
            </p:cNvPr>
            <p:cNvSpPr/>
            <p:nvPr/>
          </p:nvSpPr>
          <p:spPr bwMode="auto">
            <a:xfrm>
              <a:off x="5021507" y="5255822"/>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97710D4-3ACF-48AE-AFAA-6BCCF9E803F3}"/>
                </a:ext>
              </a:extLst>
            </p:cNvPr>
            <p:cNvSpPr/>
            <p:nvPr/>
          </p:nvSpPr>
          <p:spPr bwMode="auto">
            <a:xfrm>
              <a:off x="7241502" y="5255822"/>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picture containing object&#10;&#10;Description generated with high confidence">
              <a:extLst>
                <a:ext uri="{FF2B5EF4-FFF2-40B4-BE49-F238E27FC236}">
                  <a16:creationId xmlns:a16="http://schemas.microsoft.com/office/drawing/2014/main" id="{6C06C38D-5047-438D-91DF-BAC4C4D8F1D9}"/>
                </a:ext>
              </a:extLst>
            </p:cNvPr>
            <p:cNvPicPr>
              <a:picLocks noChangeAspect="1"/>
            </p:cNvPicPr>
            <p:nvPr/>
          </p:nvPicPr>
          <p:blipFill>
            <a:blip r:embed="rId14"/>
            <a:stretch>
              <a:fillRect/>
            </a:stretch>
          </p:blipFill>
          <p:spPr>
            <a:xfrm>
              <a:off x="3006098" y="5652595"/>
              <a:ext cx="1881552" cy="301048"/>
            </a:xfrm>
            <a:prstGeom prst="rect">
              <a:avLst/>
            </a:prstGeom>
          </p:spPr>
        </p:pic>
        <p:pic>
          <p:nvPicPr>
            <p:cNvPr id="20" name="Picture 19">
              <a:extLst>
                <a:ext uri="{FF2B5EF4-FFF2-40B4-BE49-F238E27FC236}">
                  <a16:creationId xmlns:a16="http://schemas.microsoft.com/office/drawing/2014/main" id="{D4F88284-0BBE-4DA6-87EA-8C4F96226D99}"/>
                </a:ext>
              </a:extLst>
            </p:cNvPr>
            <p:cNvPicPr>
              <a:picLocks noChangeAspect="1"/>
            </p:cNvPicPr>
            <p:nvPr/>
          </p:nvPicPr>
          <p:blipFill>
            <a:blip r:embed="rId15"/>
            <a:stretch>
              <a:fillRect/>
            </a:stretch>
          </p:blipFill>
          <p:spPr>
            <a:xfrm>
              <a:off x="5621219" y="5605711"/>
              <a:ext cx="1088079" cy="394817"/>
            </a:xfrm>
            <a:prstGeom prst="rect">
              <a:avLst/>
            </a:prstGeom>
          </p:spPr>
        </p:pic>
        <p:pic>
          <p:nvPicPr>
            <p:cNvPr id="23" name="Picture 22">
              <a:extLst>
                <a:ext uri="{FF2B5EF4-FFF2-40B4-BE49-F238E27FC236}">
                  <a16:creationId xmlns:a16="http://schemas.microsoft.com/office/drawing/2014/main" id="{C94F4620-CC9E-46FC-A176-2B6235651861}"/>
                </a:ext>
              </a:extLst>
            </p:cNvPr>
            <p:cNvPicPr>
              <a:picLocks noChangeAspect="1"/>
            </p:cNvPicPr>
            <p:nvPr/>
          </p:nvPicPr>
          <p:blipFill rotWithShape="1">
            <a:blip r:embed="rId16"/>
            <a:srcRect l="9039" t="25582" r="9156" b="24554"/>
            <a:stretch/>
          </p:blipFill>
          <p:spPr>
            <a:xfrm>
              <a:off x="7635658" y="5637453"/>
              <a:ext cx="1499192" cy="331333"/>
            </a:xfrm>
            <a:prstGeom prst="rect">
              <a:avLst/>
            </a:prstGeom>
          </p:spPr>
        </p:pic>
      </p:grpSp>
      <p:grpSp>
        <p:nvGrpSpPr>
          <p:cNvPr id="26" name="Group 25">
            <a:extLst>
              <a:ext uri="{FF2B5EF4-FFF2-40B4-BE49-F238E27FC236}">
                <a16:creationId xmlns:a16="http://schemas.microsoft.com/office/drawing/2014/main" id="{6BAB3426-B778-4F99-A468-CC0F38100D49}"/>
              </a:ext>
            </a:extLst>
          </p:cNvPr>
          <p:cNvGrpSpPr/>
          <p:nvPr/>
        </p:nvGrpSpPr>
        <p:grpSpPr>
          <a:xfrm>
            <a:off x="555897" y="2411796"/>
            <a:ext cx="11042279" cy="1188471"/>
            <a:chOff x="584200" y="2926146"/>
            <a:chExt cx="11042279" cy="1188471"/>
          </a:xfrm>
        </p:grpSpPr>
        <p:sp>
          <p:nvSpPr>
            <p:cNvPr id="78" name="Rectangle 77">
              <a:extLst>
                <a:ext uri="{FF2B5EF4-FFF2-40B4-BE49-F238E27FC236}">
                  <a16:creationId xmlns:a16="http://schemas.microsoft.com/office/drawing/2014/main" id="{6A770324-7B6E-473B-B79E-F67C365834CD}"/>
                </a:ext>
              </a:extLst>
            </p:cNvPr>
            <p:cNvSpPr/>
            <p:nvPr/>
          </p:nvSpPr>
          <p:spPr bwMode="auto">
            <a:xfrm>
              <a:off x="584200" y="2986114"/>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D2693D84-C34F-4FD7-8559-E671FF449177}"/>
                </a:ext>
              </a:extLst>
            </p:cNvPr>
            <p:cNvSpPr/>
            <p:nvPr/>
          </p:nvSpPr>
          <p:spPr bwMode="auto">
            <a:xfrm>
              <a:off x="2803122" y="2986114"/>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A6B77F4C-C867-4D18-A74F-C314669C31EE}"/>
                </a:ext>
              </a:extLst>
            </p:cNvPr>
            <p:cNvSpPr/>
            <p:nvPr/>
          </p:nvSpPr>
          <p:spPr bwMode="auto">
            <a:xfrm>
              <a:off x="5022044" y="2986114"/>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A86CA085-C857-41A8-90CD-BFD083233F35}"/>
                </a:ext>
              </a:extLst>
            </p:cNvPr>
            <p:cNvSpPr/>
            <p:nvPr/>
          </p:nvSpPr>
          <p:spPr bwMode="auto">
            <a:xfrm>
              <a:off x="9459351" y="2986114"/>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34A41994-7128-4ECF-A003-DC83C603C1C4}"/>
                </a:ext>
              </a:extLst>
            </p:cNvPr>
            <p:cNvPicPr>
              <a:picLocks noChangeAspect="1"/>
            </p:cNvPicPr>
            <p:nvPr/>
          </p:nvPicPr>
          <p:blipFill>
            <a:blip r:embed="rId17"/>
            <a:stretch>
              <a:fillRect/>
            </a:stretch>
          </p:blipFill>
          <p:spPr>
            <a:xfrm>
              <a:off x="1270275" y="3241919"/>
              <a:ext cx="794978" cy="582984"/>
            </a:xfrm>
            <a:prstGeom prst="rect">
              <a:avLst/>
            </a:prstGeom>
          </p:spPr>
        </p:pic>
        <p:pic>
          <p:nvPicPr>
            <p:cNvPr id="6" name="Picture 5" descr="A close up of a sign&#10;&#10;Description generated with high confidence">
              <a:extLst>
                <a:ext uri="{FF2B5EF4-FFF2-40B4-BE49-F238E27FC236}">
                  <a16:creationId xmlns:a16="http://schemas.microsoft.com/office/drawing/2014/main" id="{AEE25535-2ED1-4C10-87E8-0C7B5955D928}"/>
                </a:ext>
              </a:extLst>
            </p:cNvPr>
            <p:cNvPicPr>
              <a:picLocks noChangeAspect="1"/>
            </p:cNvPicPr>
            <p:nvPr/>
          </p:nvPicPr>
          <p:blipFill>
            <a:blip r:embed="rId18"/>
            <a:stretch>
              <a:fillRect/>
            </a:stretch>
          </p:blipFill>
          <p:spPr>
            <a:xfrm>
              <a:off x="2915858" y="3370430"/>
              <a:ext cx="1943919" cy="313229"/>
            </a:xfrm>
            <a:prstGeom prst="rect">
              <a:avLst/>
            </a:prstGeom>
          </p:spPr>
        </p:pic>
        <p:pic>
          <p:nvPicPr>
            <p:cNvPr id="3" name="Picture 2" descr="A close up of a logo&#10;&#10;Description generated with very high confidence">
              <a:extLst>
                <a:ext uri="{FF2B5EF4-FFF2-40B4-BE49-F238E27FC236}">
                  <a16:creationId xmlns:a16="http://schemas.microsoft.com/office/drawing/2014/main" id="{EBEC5D0F-9901-4866-BE2F-1B4A89D9573A}"/>
                </a:ext>
              </a:extLst>
            </p:cNvPr>
            <p:cNvPicPr>
              <a:picLocks noChangeAspect="1"/>
            </p:cNvPicPr>
            <p:nvPr/>
          </p:nvPicPr>
          <p:blipFill>
            <a:blip r:embed="rId19"/>
            <a:stretch>
              <a:fillRect/>
            </a:stretch>
          </p:blipFill>
          <p:spPr>
            <a:xfrm>
              <a:off x="9732593" y="2926146"/>
              <a:ext cx="1620642" cy="1188471"/>
            </a:xfrm>
            <a:prstGeom prst="rect">
              <a:avLst/>
            </a:prstGeom>
          </p:spPr>
        </p:pic>
        <p:pic>
          <p:nvPicPr>
            <p:cNvPr id="22" name="Picture 21" descr="A picture containing object&#10;&#10;Description generated with high confidence">
              <a:extLst>
                <a:ext uri="{FF2B5EF4-FFF2-40B4-BE49-F238E27FC236}">
                  <a16:creationId xmlns:a16="http://schemas.microsoft.com/office/drawing/2014/main" id="{A7751DA4-C9B9-4647-A754-F929BC244BD6}"/>
                </a:ext>
              </a:extLst>
            </p:cNvPr>
            <p:cNvPicPr>
              <a:picLocks noChangeAspect="1"/>
            </p:cNvPicPr>
            <p:nvPr/>
          </p:nvPicPr>
          <p:blipFill>
            <a:blip r:embed="rId20"/>
            <a:stretch>
              <a:fillRect/>
            </a:stretch>
          </p:blipFill>
          <p:spPr>
            <a:xfrm>
              <a:off x="5299330" y="3255384"/>
              <a:ext cx="1612556" cy="556054"/>
            </a:xfrm>
            <a:prstGeom prst="rect">
              <a:avLst/>
            </a:prstGeom>
          </p:spPr>
        </p:pic>
        <p:sp>
          <p:nvSpPr>
            <p:cNvPr id="48" name="Rectangle 47">
              <a:extLst>
                <a:ext uri="{FF2B5EF4-FFF2-40B4-BE49-F238E27FC236}">
                  <a16:creationId xmlns:a16="http://schemas.microsoft.com/office/drawing/2014/main" id="{11CECE37-7066-4294-A047-E0F18D7239E9}"/>
                </a:ext>
              </a:extLst>
            </p:cNvPr>
            <p:cNvSpPr/>
            <p:nvPr/>
          </p:nvSpPr>
          <p:spPr bwMode="auto">
            <a:xfrm>
              <a:off x="7234737" y="2986114"/>
              <a:ext cx="2167128" cy="10945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logo&#10;&#10;Description generated with very high confidence">
              <a:extLst>
                <a:ext uri="{FF2B5EF4-FFF2-40B4-BE49-F238E27FC236}">
                  <a16:creationId xmlns:a16="http://schemas.microsoft.com/office/drawing/2014/main" id="{AB12AB25-B2D6-45E2-A903-EFFAC651C873}"/>
                </a:ext>
              </a:extLst>
            </p:cNvPr>
            <p:cNvPicPr>
              <a:picLocks noChangeAspect="1"/>
            </p:cNvPicPr>
            <p:nvPr/>
          </p:nvPicPr>
          <p:blipFill rotWithShape="1">
            <a:blip r:embed="rId21"/>
            <a:srcRect t="33179" b="39254"/>
            <a:stretch/>
          </p:blipFill>
          <p:spPr>
            <a:xfrm>
              <a:off x="7606775" y="3382140"/>
              <a:ext cx="1423051" cy="287679"/>
            </a:xfrm>
            <a:prstGeom prst="rect">
              <a:avLst/>
            </a:prstGeom>
          </p:spPr>
        </p:pic>
      </p:grpSp>
      <p:sp>
        <p:nvSpPr>
          <p:cNvPr id="49" name="Title 2">
            <a:extLst>
              <a:ext uri="{FF2B5EF4-FFF2-40B4-BE49-F238E27FC236}">
                <a16:creationId xmlns:a16="http://schemas.microsoft.com/office/drawing/2014/main" id="{AC120141-7B5B-4628-89A9-A0142ABFF8D8}"/>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Integrating with your existing solution portfolio</a:t>
            </a:r>
          </a:p>
        </p:txBody>
      </p:sp>
    </p:spTree>
    <p:extLst>
      <p:ext uri="{BB962C8B-B14F-4D97-AF65-F5344CB8AC3E}">
        <p14:creationId xmlns:p14="http://schemas.microsoft.com/office/powerpoint/2010/main" val="1605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5E-6 2.22222E-6 L 2.5E-6 -0.04769 " pathEditMode="relative" rAng="0" ptsTypes="AA">
                                      <p:cBhvr>
                                        <p:cTn id="9" dur="750" spd="-100000" fill="hold"/>
                                        <p:tgtEl>
                                          <p:spTgt spid="9"/>
                                        </p:tgtEl>
                                        <p:attrNameLst>
                                          <p:attrName>ppt_x</p:attrName>
                                          <p:attrName>ppt_y</p:attrName>
                                        </p:attrNameLst>
                                      </p:cBhvr>
                                      <p:rCtr x="0" y="-2384"/>
                                    </p:animMotion>
                                  </p:childTnLst>
                                </p:cTn>
                              </p:par>
                              <p:par>
                                <p:cTn id="10" presetID="10" presetClass="entr" presetSubtype="0" fill="hold"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35" presetClass="path" presetSubtype="0" decel="100000" fill="hold" nodeType="withEffect">
                                  <p:stCondLst>
                                    <p:cond delay="200"/>
                                  </p:stCondLst>
                                  <p:childTnLst>
                                    <p:animMotion origin="layout" path="M -1.25E-6 -1.11111E-6 L -1.25E-6 0.06644 " pathEditMode="relative" rAng="0" ptsTypes="AA">
                                      <p:cBhvr>
                                        <p:cTn id="14" dur="750" spd="-100000" fill="hold"/>
                                        <p:tgtEl>
                                          <p:spTgt spid="2"/>
                                        </p:tgtEl>
                                        <p:attrNameLst>
                                          <p:attrName>ppt_x</p:attrName>
                                          <p:attrName>ppt_y</p:attrName>
                                        </p:attrNameLst>
                                      </p:cBhvr>
                                      <p:rCtr x="0" y="3310"/>
                                    </p:animMotion>
                                  </p:childTnLst>
                                </p:cTn>
                              </p:par>
                              <p:par>
                                <p:cTn id="15" presetID="10" presetClass="entr" presetSubtype="0" fill="hold"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35" presetClass="path" presetSubtype="0" decel="100000" fill="hold" nodeType="withEffect">
                                  <p:stCondLst>
                                    <p:cond delay="400"/>
                                  </p:stCondLst>
                                  <p:childTnLst>
                                    <p:animMotion origin="layout" path="M -1.25E-6 -1.11111E-6 L -1.25E-6 0.06644 " pathEditMode="relative" rAng="0" ptsTypes="AA">
                                      <p:cBhvr>
                                        <p:cTn id="19" dur="750" spd="-100000" fill="hold"/>
                                        <p:tgtEl>
                                          <p:spTgt spid="26"/>
                                        </p:tgtEl>
                                        <p:attrNameLst>
                                          <p:attrName>ppt_x</p:attrName>
                                          <p:attrName>ppt_y</p:attrName>
                                        </p:attrNameLst>
                                      </p:cBhvr>
                                      <p:rCtr x="0" y="3310"/>
                                    </p:animMotion>
                                  </p:childTnLst>
                                </p:cTn>
                              </p:par>
                              <p:par>
                                <p:cTn id="20" presetID="10" presetClass="entr" presetSubtype="0" fill="hold" nodeType="withEffect">
                                  <p:stCondLst>
                                    <p:cond delay="6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35" presetClass="path" presetSubtype="0" decel="100000" fill="hold" nodeType="withEffect">
                                  <p:stCondLst>
                                    <p:cond delay="600"/>
                                  </p:stCondLst>
                                  <p:childTnLst>
                                    <p:animMotion origin="layout" path="M -1.25E-6 -1.11111E-6 L -1.25E-6 0.06644 " pathEditMode="relative" rAng="0" ptsTypes="AA">
                                      <p:cBhvr>
                                        <p:cTn id="24" dur="750" spd="-100000" fill="hold"/>
                                        <p:tgtEl>
                                          <p:spTgt spid="30"/>
                                        </p:tgtEl>
                                        <p:attrNameLst>
                                          <p:attrName>ppt_x</p:attrName>
                                          <p:attrName>ppt_y</p:attrName>
                                        </p:attrNameLst>
                                      </p:cBhvr>
                                      <p:rCtr x="0" y="3310"/>
                                    </p:animMotion>
                                  </p:childTnLst>
                                </p:cTn>
                              </p:par>
                              <p:par>
                                <p:cTn id="25" presetID="10" presetClass="entr" presetSubtype="0" fill="hold" nodeType="withEffect">
                                  <p:stCondLst>
                                    <p:cond delay="8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35" presetClass="path" presetSubtype="0" decel="100000" fill="hold" nodeType="withEffect">
                                  <p:stCondLst>
                                    <p:cond delay="800"/>
                                  </p:stCondLst>
                                  <p:childTnLst>
                                    <p:animMotion origin="layout" path="M -1.25E-6 -1.11111E-6 L -1.25E-6 0.06644 " pathEditMode="relative" rAng="0" ptsTypes="AA">
                                      <p:cBhvr>
                                        <p:cTn id="29" dur="750" spd="-100000" fill="hold"/>
                                        <p:tgtEl>
                                          <p:spTgt spid="29"/>
                                        </p:tgtEl>
                                        <p:attrNameLst>
                                          <p:attrName>ppt_x</p:attrName>
                                          <p:attrName>ppt_y</p:attrName>
                                        </p:attrNameLst>
                                      </p:cBhvr>
                                      <p:rCtr x="0" y="33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r>
              <a:rPr lang="en-US"/>
              <a:t>Active in security and open source communities</a:t>
            </a:r>
          </a:p>
        </p:txBody>
      </p:sp>
      <p:grpSp>
        <p:nvGrpSpPr>
          <p:cNvPr id="13" name="Group 12"/>
          <p:cNvGrpSpPr/>
          <p:nvPr/>
        </p:nvGrpSpPr>
        <p:grpSpPr>
          <a:xfrm>
            <a:off x="6751294" y="2392794"/>
            <a:ext cx="2502731" cy="1657768"/>
            <a:chOff x="1332910" y="3067362"/>
            <a:chExt cx="2502731" cy="1657768"/>
          </a:xfrm>
        </p:grpSpPr>
        <p:grpSp>
          <p:nvGrpSpPr>
            <p:cNvPr id="23" name="Group 22"/>
            <p:cNvGrpSpPr/>
            <p:nvPr/>
          </p:nvGrpSpPr>
          <p:grpSpPr>
            <a:xfrm>
              <a:off x="1889153" y="3067362"/>
              <a:ext cx="1346979" cy="936696"/>
              <a:chOff x="1707114" y="1562287"/>
              <a:chExt cx="1084792" cy="754370"/>
            </a:xfrm>
          </p:grpSpPr>
          <p:sp>
            <p:nvSpPr>
              <p:cNvPr id="7" name="Freeform 6"/>
              <p:cNvSpPr>
                <a:spLocks noEditPoints="1"/>
              </p:cNvSpPr>
              <p:nvPr/>
            </p:nvSpPr>
            <p:spPr bwMode="auto">
              <a:xfrm>
                <a:off x="1707114" y="1573514"/>
                <a:ext cx="751114" cy="743143"/>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3"/>
              <a:stretch>
                <a:fillRect/>
              </a:stretch>
            </p:blipFill>
            <p:spPr>
              <a:xfrm>
                <a:off x="2339009" y="1562287"/>
                <a:ext cx="452897" cy="298281"/>
              </a:xfrm>
              <a:prstGeom prst="rect">
                <a:avLst/>
              </a:prstGeom>
            </p:spPr>
          </p:pic>
        </p:grpSp>
        <p:sp>
          <p:nvSpPr>
            <p:cNvPr id="12" name="Rectangle 11"/>
            <p:cNvSpPr/>
            <p:nvPr/>
          </p:nvSpPr>
          <p:spPr>
            <a:xfrm>
              <a:off x="1332910" y="4078799"/>
              <a:ext cx="2502731" cy="6463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~50% of IaaS VMs in Azure run Linux</a:t>
              </a:r>
            </a:p>
          </p:txBody>
        </p:sp>
      </p:grpSp>
      <p:grpSp>
        <p:nvGrpSpPr>
          <p:cNvPr id="17" name="Group 16"/>
          <p:cNvGrpSpPr/>
          <p:nvPr/>
        </p:nvGrpSpPr>
        <p:grpSpPr>
          <a:xfrm>
            <a:off x="2679200" y="2210583"/>
            <a:ext cx="2238513" cy="1844975"/>
            <a:chOff x="1435676" y="2030397"/>
            <a:chExt cx="2238513" cy="1844975"/>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346" y="2030397"/>
              <a:ext cx="1109198" cy="1118679"/>
            </a:xfrm>
            <a:prstGeom prst="rect">
              <a:avLst/>
            </a:prstGeom>
          </p:spPr>
        </p:pic>
        <p:sp>
          <p:nvSpPr>
            <p:cNvPr id="16" name="Rectangle 15"/>
            <p:cNvSpPr/>
            <p:nvPr/>
          </p:nvSpPr>
          <p:spPr>
            <a:xfrm>
              <a:off x="1435676" y="3229041"/>
              <a:ext cx="2238513" cy="6463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Top contributor to GitHub in 2016</a:t>
              </a:r>
            </a:p>
          </p:txBody>
        </p:sp>
      </p:grpSp>
      <p:grpSp>
        <p:nvGrpSpPr>
          <p:cNvPr id="34" name="Group 33">
            <a:extLst>
              <a:ext uri="{FF2B5EF4-FFF2-40B4-BE49-F238E27FC236}">
                <a16:creationId xmlns:a16="http://schemas.microsoft.com/office/drawing/2014/main" id="{A754EB8E-BFCE-40F4-B5BB-45A107775ACA}"/>
              </a:ext>
            </a:extLst>
          </p:cNvPr>
          <p:cNvGrpSpPr/>
          <p:nvPr/>
        </p:nvGrpSpPr>
        <p:grpSpPr>
          <a:xfrm>
            <a:off x="588263" y="4707631"/>
            <a:ext cx="11018520" cy="1737773"/>
            <a:chOff x="588263" y="4707631"/>
            <a:chExt cx="11018520" cy="1737773"/>
          </a:xfrm>
        </p:grpSpPr>
        <p:sp>
          <p:nvSpPr>
            <p:cNvPr id="31" name="Rectangle 30">
              <a:extLst>
                <a:ext uri="{FF2B5EF4-FFF2-40B4-BE49-F238E27FC236}">
                  <a16:creationId xmlns:a16="http://schemas.microsoft.com/office/drawing/2014/main" id="{F600945A-EA24-4350-8F1B-EC45C6ACD40F}"/>
                </a:ext>
              </a:extLst>
            </p:cNvPr>
            <p:cNvSpPr/>
            <p:nvPr/>
          </p:nvSpPr>
          <p:spPr bwMode="auto">
            <a:xfrm>
              <a:off x="588263" y="4707631"/>
              <a:ext cx="11018520" cy="173777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p:cNvGrpSpPr/>
            <p:nvPr/>
          </p:nvGrpSpPr>
          <p:grpSpPr>
            <a:xfrm>
              <a:off x="6767909" y="5412612"/>
              <a:ext cx="1597730" cy="495914"/>
              <a:chOff x="3618037" y="5526669"/>
              <a:chExt cx="2535691" cy="787045"/>
            </a:xfrm>
          </p:grpSpPr>
          <p:sp>
            <p:nvSpPr>
              <p:cNvPr id="8" name="Rectangle 7"/>
              <p:cNvSpPr/>
              <p:nvPr/>
            </p:nvSpPr>
            <p:spPr>
              <a:xfrm>
                <a:off x="3618037" y="5526669"/>
                <a:ext cx="2535691" cy="787045"/>
              </a:xfrm>
              <a:prstGeom prst="rect">
                <a:avLst/>
              </a:prstGeom>
              <a:solidFill>
                <a:srgbClr val="152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4795" y="5658254"/>
                <a:ext cx="2162175" cy="523876"/>
              </a:xfrm>
              <a:prstGeom prst="rect">
                <a:avLst/>
              </a:prstGeom>
            </p:spPr>
          </p:pic>
        </p:grpSp>
        <p:pic>
          <p:nvPicPr>
            <p:cNvPr id="14" name="Picture 13"/>
            <p:cNvPicPr>
              <a:picLocks noChangeAspect="1"/>
            </p:cNvPicPr>
            <p:nvPr/>
          </p:nvPicPr>
          <p:blipFill>
            <a:blip r:embed="rId6"/>
            <a:stretch>
              <a:fillRect/>
            </a:stretch>
          </p:blipFill>
          <p:spPr>
            <a:xfrm>
              <a:off x="5327188" y="5354807"/>
              <a:ext cx="1261268" cy="611525"/>
            </a:xfrm>
            <a:prstGeom prst="rect">
              <a:avLst/>
            </a:prstGeom>
          </p:spPr>
        </p:pic>
        <p:pic>
          <p:nvPicPr>
            <p:cNvPr id="20" name="Picture 19"/>
            <p:cNvPicPr>
              <a:picLocks noChangeAspect="1"/>
            </p:cNvPicPr>
            <p:nvPr/>
          </p:nvPicPr>
          <p:blipFill rotWithShape="1">
            <a:blip r:embed="rId7"/>
            <a:srcRect l="2393"/>
            <a:stretch/>
          </p:blipFill>
          <p:spPr>
            <a:xfrm>
              <a:off x="2585434" y="5402744"/>
              <a:ext cx="2562301" cy="515650"/>
            </a:xfrm>
            <a:prstGeom prst="rect">
              <a:avLst/>
            </a:prstGeom>
          </p:spPr>
        </p:pic>
        <p:sp>
          <p:nvSpPr>
            <p:cNvPr id="11" name="TextBox 10"/>
            <p:cNvSpPr txBox="1"/>
            <p:nvPr/>
          </p:nvSpPr>
          <p:spPr>
            <a:xfrm>
              <a:off x="4877886" y="4795139"/>
              <a:ext cx="279649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Board Membership</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195" y="5385417"/>
              <a:ext cx="1539312" cy="550304"/>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5091" y="5459493"/>
              <a:ext cx="2648661" cy="402153"/>
            </a:xfrm>
            <a:prstGeom prst="rect">
              <a:avLst/>
            </a:prstGeom>
          </p:spPr>
        </p:pic>
      </p:grpSp>
    </p:spTree>
    <p:extLst>
      <p:ext uri="{BB962C8B-B14F-4D97-AF65-F5344CB8AC3E}">
        <p14:creationId xmlns:p14="http://schemas.microsoft.com/office/powerpoint/2010/main" val="3378695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anim calcmode="lin" valueType="num">
                                      <p:cBhvr>
                                        <p:cTn id="8" dur="750" fill="hold"/>
                                        <p:tgtEl>
                                          <p:spTgt spid="17"/>
                                        </p:tgtEl>
                                        <p:attrNameLst>
                                          <p:attrName>ppt_x</p:attrName>
                                        </p:attrNameLst>
                                      </p:cBhvr>
                                      <p:tavLst>
                                        <p:tav tm="0">
                                          <p:val>
                                            <p:strVal val="#ppt_x"/>
                                          </p:val>
                                        </p:tav>
                                        <p:tav tm="100000">
                                          <p:val>
                                            <p:strVal val="#ppt_x"/>
                                          </p:val>
                                        </p:tav>
                                      </p:tavLst>
                                    </p:anim>
                                    <p:anim calcmode="lin" valueType="num">
                                      <p:cBhvr>
                                        <p:cTn id="9" dur="75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750"/>
                                        <p:tgtEl>
                                          <p:spTgt spid="34"/>
                                        </p:tgtEl>
                                      </p:cBhvr>
                                    </p:animEffect>
                                    <p:anim calcmode="lin" valueType="num">
                                      <p:cBhvr>
                                        <p:cTn id="20" dur="750" fill="hold"/>
                                        <p:tgtEl>
                                          <p:spTgt spid="34"/>
                                        </p:tgtEl>
                                        <p:attrNameLst>
                                          <p:attrName>ppt_x</p:attrName>
                                        </p:attrNameLst>
                                      </p:cBhvr>
                                      <p:tavLst>
                                        <p:tav tm="0">
                                          <p:val>
                                            <p:strVal val="#ppt_x"/>
                                          </p:val>
                                        </p:tav>
                                        <p:tav tm="100000">
                                          <p:val>
                                            <p:strVal val="#ppt_x"/>
                                          </p:val>
                                        </p:tav>
                                      </p:tavLst>
                                    </p:anim>
                                    <p:anim calcmode="lin" valueType="num">
                                      <p:cBhvr>
                                        <p:cTn id="21" dur="7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ABC3-0880-4880-8E5D-81E9877D0103}"/>
              </a:ext>
            </a:extLst>
          </p:cNvPr>
          <p:cNvSpPr>
            <a:spLocks noGrp="1"/>
          </p:cNvSpPr>
          <p:nvPr>
            <p:ph type="title"/>
          </p:nvPr>
        </p:nvSpPr>
        <p:spPr/>
        <p:txBody>
          <a:bodyPr/>
          <a:lstStyle/>
          <a:p>
            <a:r>
              <a:rPr lang="en-US"/>
              <a:t>Key Challenges and Strategic Opportunities</a:t>
            </a:r>
          </a:p>
        </p:txBody>
      </p:sp>
      <p:sp>
        <p:nvSpPr>
          <p:cNvPr id="5" name="TextBox 4">
            <a:extLst>
              <a:ext uri="{FF2B5EF4-FFF2-40B4-BE49-F238E27FC236}">
                <a16:creationId xmlns:a16="http://schemas.microsoft.com/office/drawing/2014/main" id="{3F2A31BE-31EB-4AC9-8A18-4F429210C03D}"/>
              </a:ext>
            </a:extLst>
          </p:cNvPr>
          <p:cNvSpPr txBox="1"/>
          <p:nvPr/>
        </p:nvSpPr>
        <p:spPr>
          <a:xfrm>
            <a:off x="6415040" y="1908392"/>
            <a:ext cx="5510040" cy="362072"/>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gradFill>
                  <a:gsLst>
                    <a:gs pos="0">
                      <a:srgbClr val="0078D7"/>
                    </a:gs>
                    <a:gs pos="100000">
                      <a:srgbClr val="0078D7"/>
                    </a:gs>
                  </a:gsLst>
                  <a:lin ang="5400000" scaled="1"/>
                </a:gradFill>
              </a:rPr>
              <a:t>Adopt identity-based protection</a:t>
            </a:r>
          </a:p>
        </p:txBody>
      </p:sp>
      <p:sp>
        <p:nvSpPr>
          <p:cNvPr id="3" name="TextBox 2">
            <a:extLst>
              <a:ext uri="{FF2B5EF4-FFF2-40B4-BE49-F238E27FC236}">
                <a16:creationId xmlns:a16="http://schemas.microsoft.com/office/drawing/2014/main" id="{7BBAC8A4-81C8-4761-97F6-E990841DBEC6}"/>
              </a:ext>
            </a:extLst>
          </p:cNvPr>
          <p:cNvSpPr txBox="1"/>
          <p:nvPr/>
        </p:nvSpPr>
        <p:spPr>
          <a:xfrm>
            <a:off x="1347381" y="1772617"/>
            <a:ext cx="4563422" cy="633625"/>
          </a:xfrm>
          <a:prstGeom prst="rect">
            <a:avLst/>
          </a:prstGeom>
          <a:noFill/>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latin typeface="Segoe UI Light"/>
              </a:rPr>
              <a:t>Identity-based attacks </a:t>
            </a:r>
            <a:br>
              <a:rPr lang="en-US" sz="1961" spc="69">
                <a:latin typeface="Segoe UI Light"/>
              </a:rPr>
            </a:br>
            <a:r>
              <a:rPr lang="en-US" sz="1961" spc="69">
                <a:latin typeface="Segoe UI Light"/>
              </a:rPr>
              <a:t>are up 300% this year</a:t>
            </a:r>
          </a:p>
        </p:txBody>
      </p:sp>
      <p:sp>
        <p:nvSpPr>
          <p:cNvPr id="13" name="Oval 12">
            <a:extLst>
              <a:ext uri="{FF2B5EF4-FFF2-40B4-BE49-F238E27FC236}">
                <a16:creationId xmlns:a16="http://schemas.microsoft.com/office/drawing/2014/main" id="{BEA6CE80-EAB8-4685-923D-ED76A2E7789C}"/>
              </a:ext>
            </a:extLst>
          </p:cNvPr>
          <p:cNvSpPr/>
          <p:nvPr/>
        </p:nvSpPr>
        <p:spPr bwMode="auto">
          <a:xfrm>
            <a:off x="448213" y="1694555"/>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14" name="ContactCard_EEBD">
            <a:extLst>
              <a:ext uri="{FF2B5EF4-FFF2-40B4-BE49-F238E27FC236}">
                <a16:creationId xmlns:a16="http://schemas.microsoft.com/office/drawing/2014/main" id="{F8561915-8705-408F-96B6-A19BBCDCBD5F}"/>
              </a:ext>
            </a:extLst>
          </p:cNvPr>
          <p:cNvSpPr>
            <a:spLocks noChangeAspect="1" noEditPoints="1"/>
          </p:cNvSpPr>
          <p:nvPr/>
        </p:nvSpPr>
        <p:spPr bwMode="auto">
          <a:xfrm>
            <a:off x="607069" y="1913065"/>
            <a:ext cx="448212" cy="32890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latin typeface="Segoe UI"/>
            </a:endParaRPr>
          </a:p>
        </p:txBody>
      </p:sp>
      <p:sp>
        <p:nvSpPr>
          <p:cNvPr id="31" name="arrow_15" title="Icon of a arrow in a circle pointed right">
            <a:extLst>
              <a:ext uri="{FF2B5EF4-FFF2-40B4-BE49-F238E27FC236}">
                <a16:creationId xmlns:a16="http://schemas.microsoft.com/office/drawing/2014/main" id="{B5BFAD81-43BE-4DD8-9631-0DBA7A5A61FD}"/>
              </a:ext>
            </a:extLst>
          </p:cNvPr>
          <p:cNvSpPr>
            <a:spLocks noChangeAspect="1" noEditPoints="1"/>
          </p:cNvSpPr>
          <p:nvPr/>
        </p:nvSpPr>
        <p:spPr bwMode="auto">
          <a:xfrm>
            <a:off x="5559931" y="191014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11" name="TextBox 10">
            <a:extLst>
              <a:ext uri="{FF2B5EF4-FFF2-40B4-BE49-F238E27FC236}">
                <a16:creationId xmlns:a16="http://schemas.microsoft.com/office/drawing/2014/main" id="{1D279D49-DB99-42A4-A252-39CE7D4D0084}"/>
              </a:ext>
            </a:extLst>
          </p:cNvPr>
          <p:cNvSpPr txBox="1"/>
          <p:nvPr/>
        </p:nvSpPr>
        <p:spPr>
          <a:xfrm>
            <a:off x="6415041" y="3193450"/>
            <a:ext cx="5510040" cy="362072"/>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gradFill>
                  <a:gsLst>
                    <a:gs pos="0">
                      <a:srgbClr val="0078D7"/>
                    </a:gs>
                    <a:gs pos="100000">
                      <a:srgbClr val="0078D7"/>
                    </a:gs>
                  </a:gsLst>
                  <a:lin ang="5400000" scaled="1"/>
                </a:gradFill>
              </a:rPr>
              <a:t>Protect information wherever it goes</a:t>
            </a:r>
          </a:p>
        </p:txBody>
      </p:sp>
      <p:sp>
        <p:nvSpPr>
          <p:cNvPr id="9" name="TextBox 8">
            <a:extLst>
              <a:ext uri="{FF2B5EF4-FFF2-40B4-BE49-F238E27FC236}">
                <a16:creationId xmlns:a16="http://schemas.microsoft.com/office/drawing/2014/main" id="{5BCFBDEB-34EC-4F56-B12B-98AB18709408}"/>
              </a:ext>
            </a:extLst>
          </p:cNvPr>
          <p:cNvSpPr txBox="1"/>
          <p:nvPr/>
        </p:nvSpPr>
        <p:spPr>
          <a:xfrm>
            <a:off x="1347380" y="3057675"/>
            <a:ext cx="4563421" cy="633625"/>
          </a:xfrm>
          <a:prstGeom prst="rect">
            <a:avLst/>
          </a:prstGeom>
          <a:noFill/>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latin typeface="Segoe UI Light"/>
              </a:rPr>
              <a:t>Information is your </a:t>
            </a:r>
            <a:br>
              <a:rPr lang="en-US" sz="1961" spc="69">
                <a:latin typeface="Segoe UI Light"/>
              </a:rPr>
            </a:br>
            <a:r>
              <a:rPr lang="en-US" sz="1961" spc="69">
                <a:latin typeface="Segoe UI Light"/>
              </a:rPr>
              <a:t>most attractive target</a:t>
            </a:r>
          </a:p>
        </p:txBody>
      </p:sp>
      <p:sp>
        <p:nvSpPr>
          <p:cNvPr id="19" name="Oval 18">
            <a:extLst>
              <a:ext uri="{FF2B5EF4-FFF2-40B4-BE49-F238E27FC236}">
                <a16:creationId xmlns:a16="http://schemas.microsoft.com/office/drawing/2014/main" id="{B70BBE07-1846-4351-B843-5D35870B468E}"/>
              </a:ext>
            </a:extLst>
          </p:cNvPr>
          <p:cNvSpPr/>
          <p:nvPr/>
        </p:nvSpPr>
        <p:spPr bwMode="auto">
          <a:xfrm rot="3422427">
            <a:off x="448213" y="2979613"/>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20" name="document_6">
            <a:extLst>
              <a:ext uri="{FF2B5EF4-FFF2-40B4-BE49-F238E27FC236}">
                <a16:creationId xmlns:a16="http://schemas.microsoft.com/office/drawing/2014/main" id="{8DF7DF2B-28E4-4F94-ABBC-DF380E12DADC}"/>
              </a:ext>
            </a:extLst>
          </p:cNvPr>
          <p:cNvSpPr>
            <a:spLocks noChangeAspect="1" noEditPoints="1"/>
          </p:cNvSpPr>
          <p:nvPr/>
        </p:nvSpPr>
        <p:spPr bwMode="auto">
          <a:xfrm>
            <a:off x="687747" y="3183290"/>
            <a:ext cx="286856" cy="35857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latin typeface="Segoe UI"/>
            </a:endParaRPr>
          </a:p>
        </p:txBody>
      </p:sp>
      <p:sp>
        <p:nvSpPr>
          <p:cNvPr id="32" name="arrow_15" title="Icon of a arrow in a circle pointed right">
            <a:extLst>
              <a:ext uri="{FF2B5EF4-FFF2-40B4-BE49-F238E27FC236}">
                <a16:creationId xmlns:a16="http://schemas.microsoft.com/office/drawing/2014/main" id="{F1542AC3-4D1E-43C3-93E4-09EEADA159A6}"/>
              </a:ext>
            </a:extLst>
          </p:cNvPr>
          <p:cNvSpPr>
            <a:spLocks noChangeAspect="1" noEditPoints="1"/>
          </p:cNvSpPr>
          <p:nvPr/>
        </p:nvSpPr>
        <p:spPr bwMode="auto">
          <a:xfrm>
            <a:off x="5559931" y="3195201"/>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16" name="Oval 15">
            <a:extLst>
              <a:ext uri="{FF2B5EF4-FFF2-40B4-BE49-F238E27FC236}">
                <a16:creationId xmlns:a16="http://schemas.microsoft.com/office/drawing/2014/main" id="{1651616B-DB52-4652-9D2D-A9AD9FF24768}"/>
              </a:ext>
            </a:extLst>
          </p:cNvPr>
          <p:cNvSpPr/>
          <p:nvPr/>
        </p:nvSpPr>
        <p:spPr bwMode="auto">
          <a:xfrm rot="1643308">
            <a:off x="448213" y="4264671"/>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8" name="TextBox 7">
            <a:extLst>
              <a:ext uri="{FF2B5EF4-FFF2-40B4-BE49-F238E27FC236}">
                <a16:creationId xmlns:a16="http://schemas.microsoft.com/office/drawing/2014/main" id="{F1FFDAB4-D39A-4FFF-823F-E4F65DCF3F93}"/>
              </a:ext>
            </a:extLst>
          </p:cNvPr>
          <p:cNvSpPr txBox="1"/>
          <p:nvPr/>
        </p:nvSpPr>
        <p:spPr>
          <a:xfrm>
            <a:off x="6415041" y="4478508"/>
            <a:ext cx="5510039" cy="362072"/>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gradFill>
                  <a:gsLst>
                    <a:gs pos="0">
                      <a:srgbClr val="0078D7"/>
                    </a:gs>
                    <a:gs pos="100000">
                      <a:srgbClr val="0078D7"/>
                    </a:gs>
                  </a:gsLst>
                  <a:lin ang="5400000" scaled="1"/>
                </a:gradFill>
              </a:rPr>
              <a:t>Detect attacks faster and automate response</a:t>
            </a:r>
          </a:p>
        </p:txBody>
      </p:sp>
      <p:sp>
        <p:nvSpPr>
          <p:cNvPr id="6" name="TextBox 5">
            <a:extLst>
              <a:ext uri="{FF2B5EF4-FFF2-40B4-BE49-F238E27FC236}">
                <a16:creationId xmlns:a16="http://schemas.microsoft.com/office/drawing/2014/main" id="{510B7872-03B1-421A-A412-8364C8D7C36F}"/>
              </a:ext>
            </a:extLst>
          </p:cNvPr>
          <p:cNvSpPr txBox="1"/>
          <p:nvPr/>
        </p:nvSpPr>
        <p:spPr>
          <a:xfrm>
            <a:off x="1347380" y="4341830"/>
            <a:ext cx="3500845" cy="635430"/>
          </a:xfrm>
          <a:prstGeom prst="rect">
            <a:avLst/>
          </a:prstGeom>
          <a:noFill/>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latin typeface="Segoe UI Light"/>
              </a:rPr>
              <a:t>Attackers constantly evolving techniques</a:t>
            </a:r>
          </a:p>
        </p:txBody>
      </p:sp>
      <p:sp>
        <p:nvSpPr>
          <p:cNvPr id="17" name="Shield_EA18">
            <a:extLst>
              <a:ext uri="{FF2B5EF4-FFF2-40B4-BE49-F238E27FC236}">
                <a16:creationId xmlns:a16="http://schemas.microsoft.com/office/drawing/2014/main" id="{C6793AE0-D6B5-490D-953B-3A6B35CB2326}"/>
              </a:ext>
            </a:extLst>
          </p:cNvPr>
          <p:cNvSpPr>
            <a:spLocks noChangeAspect="1"/>
          </p:cNvSpPr>
          <p:nvPr/>
        </p:nvSpPr>
        <p:spPr bwMode="auto">
          <a:xfrm>
            <a:off x="662779" y="4468348"/>
            <a:ext cx="336791" cy="3585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latin typeface="Segoe UI"/>
            </a:endParaRPr>
          </a:p>
        </p:txBody>
      </p:sp>
      <p:sp>
        <p:nvSpPr>
          <p:cNvPr id="33" name="arrow_15" title="Icon of a arrow in a circle pointed right">
            <a:extLst>
              <a:ext uri="{FF2B5EF4-FFF2-40B4-BE49-F238E27FC236}">
                <a16:creationId xmlns:a16="http://schemas.microsoft.com/office/drawing/2014/main" id="{C3643A22-ECE3-42F6-955F-3F0150E17B1E}"/>
              </a:ext>
            </a:extLst>
          </p:cNvPr>
          <p:cNvSpPr>
            <a:spLocks noChangeAspect="1" noEditPoints="1"/>
          </p:cNvSpPr>
          <p:nvPr/>
        </p:nvSpPr>
        <p:spPr bwMode="auto">
          <a:xfrm>
            <a:off x="5559931" y="448025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25" name="Freeform: Shape 24">
            <a:extLst>
              <a:ext uri="{FF2B5EF4-FFF2-40B4-BE49-F238E27FC236}">
                <a16:creationId xmlns:a16="http://schemas.microsoft.com/office/drawing/2014/main" id="{D17B6DA4-9CD3-47DF-9498-384B5BACB343}"/>
              </a:ext>
            </a:extLst>
          </p:cNvPr>
          <p:cNvSpPr/>
          <p:nvPr/>
        </p:nvSpPr>
        <p:spPr bwMode="auto">
          <a:xfrm>
            <a:off x="1509469" y="2727112"/>
            <a:ext cx="10219243"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9" name="Freeform: Shape 38">
            <a:extLst>
              <a:ext uri="{FF2B5EF4-FFF2-40B4-BE49-F238E27FC236}">
                <a16:creationId xmlns:a16="http://schemas.microsoft.com/office/drawing/2014/main" id="{3276FEEE-D64A-4CD9-92E4-9D03EC590850}"/>
              </a:ext>
            </a:extLst>
          </p:cNvPr>
          <p:cNvSpPr/>
          <p:nvPr/>
        </p:nvSpPr>
        <p:spPr bwMode="auto">
          <a:xfrm>
            <a:off x="1509469" y="4015723"/>
            <a:ext cx="10219243"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40" name="Freeform: Shape 39">
            <a:extLst>
              <a:ext uri="{FF2B5EF4-FFF2-40B4-BE49-F238E27FC236}">
                <a16:creationId xmlns:a16="http://schemas.microsoft.com/office/drawing/2014/main" id="{26137521-9E3C-42DA-9C2A-17F749229E2F}"/>
              </a:ext>
            </a:extLst>
          </p:cNvPr>
          <p:cNvSpPr/>
          <p:nvPr/>
        </p:nvSpPr>
        <p:spPr bwMode="auto">
          <a:xfrm>
            <a:off x="1509469" y="5302072"/>
            <a:ext cx="10219243"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Oval 21">
            <a:extLst>
              <a:ext uri="{FF2B5EF4-FFF2-40B4-BE49-F238E27FC236}">
                <a16:creationId xmlns:a16="http://schemas.microsoft.com/office/drawing/2014/main" id="{14A661DC-7410-4E99-9635-5AAEB7A33DF5}"/>
              </a:ext>
            </a:extLst>
          </p:cNvPr>
          <p:cNvSpPr/>
          <p:nvPr/>
        </p:nvSpPr>
        <p:spPr bwMode="auto">
          <a:xfrm rot="5400000">
            <a:off x="448213" y="5549728"/>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24" name="TextBox 23">
            <a:extLst>
              <a:ext uri="{FF2B5EF4-FFF2-40B4-BE49-F238E27FC236}">
                <a16:creationId xmlns:a16="http://schemas.microsoft.com/office/drawing/2014/main" id="{3550A1C2-491F-44F5-89AC-2BEB999B5AE8}"/>
              </a:ext>
            </a:extLst>
          </p:cNvPr>
          <p:cNvSpPr txBox="1"/>
          <p:nvPr/>
        </p:nvSpPr>
        <p:spPr>
          <a:xfrm>
            <a:off x="1347381" y="5627788"/>
            <a:ext cx="4563422" cy="633625"/>
          </a:xfrm>
          <a:prstGeom prst="rect">
            <a:avLst/>
          </a:prstGeom>
          <a:noFill/>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latin typeface="Segoe UI Light"/>
              </a:rPr>
              <a:t>Most enterprises report using </a:t>
            </a:r>
            <a:br>
              <a:rPr lang="en-US" sz="1961" spc="69">
                <a:latin typeface="Segoe UI Light"/>
              </a:rPr>
            </a:br>
            <a:r>
              <a:rPr lang="en-US" sz="1961" spc="69">
                <a:latin typeface="Segoe UI Light"/>
              </a:rPr>
              <a:t>more than 60 security solutions</a:t>
            </a:r>
          </a:p>
        </p:txBody>
      </p:sp>
      <p:sp>
        <p:nvSpPr>
          <p:cNvPr id="30" name="TextBox 29">
            <a:extLst>
              <a:ext uri="{FF2B5EF4-FFF2-40B4-BE49-F238E27FC236}">
                <a16:creationId xmlns:a16="http://schemas.microsoft.com/office/drawing/2014/main" id="{63F2FC67-89AA-476A-9562-6ADDBA4E3F57}"/>
              </a:ext>
            </a:extLst>
          </p:cNvPr>
          <p:cNvSpPr txBox="1"/>
          <p:nvPr/>
        </p:nvSpPr>
        <p:spPr>
          <a:xfrm>
            <a:off x="6415041" y="5627789"/>
            <a:ext cx="5510040" cy="633625"/>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6214">
              <a:spcAft>
                <a:spcPts val="588"/>
              </a:spcAft>
            </a:pPr>
            <a:r>
              <a:rPr lang="en-US" sz="1961" spc="69">
                <a:gradFill>
                  <a:gsLst>
                    <a:gs pos="0">
                      <a:srgbClr val="0078D7"/>
                    </a:gs>
                    <a:gs pos="100000">
                      <a:srgbClr val="0078D7"/>
                    </a:gs>
                  </a:gsLst>
                  <a:lin ang="5400000" scaled="1"/>
                </a:gradFill>
              </a:rPr>
              <a:t>Use tools that integrate investigation experience and provide guidance</a:t>
            </a:r>
          </a:p>
        </p:txBody>
      </p:sp>
      <p:sp>
        <p:nvSpPr>
          <p:cNvPr id="34" name="arrow_15" title="Icon of a arrow in a circle pointed right">
            <a:extLst>
              <a:ext uri="{FF2B5EF4-FFF2-40B4-BE49-F238E27FC236}">
                <a16:creationId xmlns:a16="http://schemas.microsoft.com/office/drawing/2014/main" id="{AD7BCB80-EBCD-42CC-8F7C-CFF6301967D3}"/>
              </a:ext>
            </a:extLst>
          </p:cNvPr>
          <p:cNvSpPr>
            <a:spLocks noChangeAspect="1" noEditPoints="1"/>
          </p:cNvSpPr>
          <p:nvPr/>
        </p:nvSpPr>
        <p:spPr bwMode="auto">
          <a:xfrm>
            <a:off x="5559931" y="576531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12" name="Freeform 5">
            <a:extLst>
              <a:ext uri="{FF2B5EF4-FFF2-40B4-BE49-F238E27FC236}">
                <a16:creationId xmlns:a16="http://schemas.microsoft.com/office/drawing/2014/main" id="{0BB22EDA-E364-460C-8A33-C112EE37BE29}"/>
              </a:ext>
            </a:extLst>
          </p:cNvPr>
          <p:cNvSpPr>
            <a:spLocks noEditPoints="1"/>
          </p:cNvSpPr>
          <p:nvPr/>
        </p:nvSpPr>
        <p:spPr bwMode="auto">
          <a:xfrm>
            <a:off x="684322" y="5726835"/>
            <a:ext cx="293705" cy="411711"/>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138231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2"/>
                                        </p:tgtEl>
                                      </p:cBhvr>
                                    </p:animEffect>
                                    <p:set>
                                      <p:cBhvr>
                                        <p:cTn id="7" dur="1" fill="hold">
                                          <p:stCondLst>
                                            <p:cond delay="74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1+#ppt_w/2"/>
                                          </p:val>
                                        </p:tav>
                                        <p:tav tm="100000">
                                          <p:val>
                                            <p:strVal val="#ppt_x"/>
                                          </p:val>
                                        </p:tav>
                                      </p:tavLst>
                                    </p:anim>
                                    <p:anim calcmode="lin" valueType="num">
                                      <p:cBhvr additive="base">
                                        <p:cTn id="2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1+#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1+#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1" grpId="0" animBg="1"/>
      <p:bldP spid="11" grpId="0"/>
      <p:bldP spid="32" grpId="0" animBg="1"/>
      <p:bldP spid="8" grpId="0"/>
      <p:bldP spid="33" grpId="0" animBg="1"/>
      <p:bldP spid="30" grpId="0"/>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9"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69"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3807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2400" y="101085"/>
            <a:ext cx="4422525" cy="1707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2406070" y="404971"/>
            <a:ext cx="2083624" cy="182880"/>
          </a:xfrm>
          <a:prstGeom prst="rect">
            <a:avLst/>
          </a:prstGeom>
          <a:solidFill>
            <a:schemeClr val="bg1"/>
          </a:solidFill>
          <a:ln w="14224" cap="flat" cmpd="sng" algn="ctr">
            <a:solidFill>
              <a:schemeClr val="bg1">
                <a:lumMod val="65000"/>
              </a:schemeClr>
            </a:solidFill>
            <a:prstDash val="solid"/>
          </a:ln>
          <a:effectLst/>
        </p:spPr>
        <p:txBody>
          <a:bodyPr lIns="45720" rIns="45720" rtlCol="0" anchor="ctr"/>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251712" y="409279"/>
            <a:ext cx="2118799"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38429" y="906059"/>
            <a:ext cx="620554" cy="529100"/>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algn="ctr" defTabSz="914400" rtl="0" eaLnBrk="1" fontAlgn="auto" latinLnBrk="0" hangingPunct="1">
                  <a:lnSpc>
                    <a:spcPct val="97000"/>
                  </a:lnSpc>
                  <a:spcBef>
                    <a:spcPts val="0"/>
                  </a:spcBef>
                  <a:spcAft>
                    <a:spcPts val="0"/>
                  </a:spcAft>
                  <a:buClrTx/>
                  <a:buSzTx/>
                  <a:buFontTx/>
                  <a:buNone/>
                  <a:tabLst/>
                  <a:defRPr/>
                </a:pPr>
                <a:r>
                  <a:rPr lang="en-US" sz="900"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 </a:t>
                </a:r>
                <a:r>
                  <a:rPr lang="en-US" sz="900" kern="0" dirty="0"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Mgmt</a:t>
                </a:r>
                <a:endParaRPr lang="en-US" sz="900"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19183" y="901350"/>
            <a:ext cx="680789" cy="555975"/>
            <a:chOff x="910629" y="1103797"/>
            <a:chExt cx="611226" cy="658409"/>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a:t>
            </a:r>
            <a:r>
              <a:rPr kumimoji="0" lang="en-US" sz="900" b="1" i="0" u="none" strike="noStrike" kern="0" cap="none" spc="0" normalizeH="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i="0" u="none" strike="noStrike" kern="0" cap="none" spc="0" normalizeH="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i="0" u="none" strike="noStrike" kern="0" cap="none" spc="0" normalizeH="0" baseline="3000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i="0" u="none" strike="noStrike" kern="0" cap="none" spc="0" normalizeH="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i="1"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9"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4056281" y="106410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lvl="0">
                <a:defRPr/>
              </a:pPr>
              <a:r>
                <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69"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15" name="Rectangle 614">
            <a:extLst>
              <a:ext uri="{FF2B5EF4-FFF2-40B4-BE49-F238E27FC236}">
                <a16:creationId xmlns:a16="http://schemas.microsoft.com/office/drawing/2014/main" id="{157EC32C-61A4-4027-A0AD-D75AF316CE48}"/>
              </a:ext>
            </a:extLst>
          </p:cNvPr>
          <p:cNvSpPr/>
          <p:nvPr/>
        </p:nvSpPr>
        <p:spPr>
          <a:xfrm>
            <a:off x="12641184" y="3032165"/>
            <a:ext cx="6096000" cy="3416320"/>
          </a:xfrm>
          <a:prstGeom prst="rect">
            <a:avLst/>
          </a:prstGeom>
        </p:spPr>
        <p:txBody>
          <a:bodyPr>
            <a:spAutoFit/>
          </a:bodyPr>
          <a:lstStyle/>
          <a:p>
            <a:pPr marL="285750" indent="-285750">
              <a:buFont typeface="Arial" panose="020B0604020202020204" pitchFamily="34" charset="0"/>
              <a:buChar char="•"/>
            </a:pPr>
            <a:r>
              <a:rPr lang="en-US" dirty="0">
                <a:solidFill>
                  <a:srgbClr val="41424E"/>
                </a:solidFill>
                <a:highlight>
                  <a:srgbClr val="FFFF00"/>
                </a:highlight>
                <a:latin typeface="Segoe UI" panose="020B0502040204020203" pitchFamily="34" charset="0"/>
              </a:rPr>
              <a:t>Update Animation, Description, and Slide Notes  for Sentinel and D-ATP host DLP</a:t>
            </a:r>
          </a:p>
          <a:p>
            <a:pPr marL="285750" indent="-285750">
              <a:buFont typeface="Arial" panose="020B0604020202020204" pitchFamily="34" charset="0"/>
              <a:buChar char="•"/>
            </a:pPr>
            <a:r>
              <a:rPr lang="en-US" dirty="0">
                <a:solidFill>
                  <a:srgbClr val="41424E"/>
                </a:solidFill>
                <a:highlight>
                  <a:srgbClr val="FFFF00"/>
                </a:highlight>
                <a:latin typeface="Segoe UI" panose="020B0502040204020203" pitchFamily="34" charset="0"/>
              </a:rPr>
              <a:t>Change azure services to Azure </a:t>
            </a:r>
            <a:r>
              <a:rPr lang="en-US" dirty="0" err="1">
                <a:solidFill>
                  <a:srgbClr val="41424E"/>
                </a:solidFill>
                <a:highlight>
                  <a:srgbClr val="FFFF00"/>
                </a:highlight>
                <a:latin typeface="Segoe UI" panose="020B0502040204020203" pitchFamily="34" charset="0"/>
              </a:rPr>
              <a:t>Firewll</a:t>
            </a:r>
            <a:r>
              <a:rPr lang="en-US" dirty="0">
                <a:solidFill>
                  <a:srgbClr val="41424E"/>
                </a:solidFill>
                <a:highlight>
                  <a:srgbClr val="FFFF00"/>
                </a:highlight>
                <a:latin typeface="Segoe UI" panose="020B0502040204020203" pitchFamily="34" charset="0"/>
              </a:rPr>
              <a:t> and DDoS</a:t>
            </a:r>
          </a:p>
          <a:p>
            <a:pPr marL="285750" indent="-285750">
              <a:buFont typeface="Arial" panose="020B0604020202020204" pitchFamily="34" charset="0"/>
              <a:buChar char="•"/>
            </a:pPr>
            <a:r>
              <a:rPr lang="en-US" dirty="0">
                <a:solidFill>
                  <a:srgbClr val="41424E"/>
                </a:solidFill>
                <a:highlight>
                  <a:srgbClr val="FFFF00"/>
                </a:highlight>
                <a:latin typeface="Segoe UI" panose="020B0502040204020203" pitchFamily="34" charset="0"/>
              </a:rPr>
              <a:t>Change drilldown slide for </a:t>
            </a:r>
            <a:r>
              <a:rPr lang="en-US" dirty="0" err="1">
                <a:solidFill>
                  <a:srgbClr val="41424E"/>
                </a:solidFill>
                <a:highlight>
                  <a:srgbClr val="FFFF00"/>
                </a:highlight>
                <a:latin typeface="Segoe UI" panose="020B0502040204020203" pitchFamily="34" charset="0"/>
              </a:rPr>
              <a:t>secops</a:t>
            </a:r>
            <a:endParaRPr lang="en-US" dirty="0">
              <a:solidFill>
                <a:srgbClr val="41424E"/>
              </a:solidFill>
              <a:highlight>
                <a:srgbClr val="FFFF00"/>
              </a:highlight>
              <a:latin typeface="Segoe UI" panose="020B0502040204020203" pitchFamily="34" charset="0"/>
            </a:endParaRPr>
          </a:p>
          <a:p>
            <a:endParaRPr lang="en-US" dirty="0">
              <a:solidFill>
                <a:srgbClr val="41424E"/>
              </a:solidFill>
              <a:highlight>
                <a:srgbClr val="FFFF00"/>
              </a:highlight>
              <a:latin typeface="Segoe UI" panose="020B0502040204020203" pitchFamily="34" charset="0"/>
            </a:endParaRPr>
          </a:p>
          <a:p>
            <a:endParaRPr lang="en-US" dirty="0">
              <a:solidFill>
                <a:srgbClr val="41424E"/>
              </a:solidFill>
              <a:highlight>
                <a:srgbClr val="FFFF00"/>
              </a:highlight>
              <a:latin typeface="Segoe UI" panose="020B0502040204020203" pitchFamily="34" charset="0"/>
            </a:endParaRPr>
          </a:p>
          <a:p>
            <a:r>
              <a:rPr lang="en-US" dirty="0">
                <a:solidFill>
                  <a:srgbClr val="41424E"/>
                </a:solidFill>
                <a:highlight>
                  <a:srgbClr val="FFFF00"/>
                </a:highlight>
                <a:latin typeface="Segoe UI" panose="020B0502040204020203" pitchFamily="34" charset="0"/>
              </a:rPr>
              <a:t>Windows Defender ATP’s built-in sensors discovers labeled data on all devices monitored by the Windows Defender ATP service. This data is then seamlessly plugged into the Azure Information Protection reporting experience and enriched with labeled documents discovered on Windows devices. </a:t>
            </a:r>
            <a:endParaRPr lang="en-US" dirty="0">
              <a:highlight>
                <a:srgbClr val="FFFF00"/>
              </a:highlight>
            </a:endParaRPr>
          </a:p>
        </p:txBody>
      </p:sp>
      <p:grpSp>
        <p:nvGrpSpPr>
          <p:cNvPr id="121" name="Group 120">
            <a:extLst>
              <a:ext uri="{FF2B5EF4-FFF2-40B4-BE49-F238E27FC236}">
                <a16:creationId xmlns:a16="http://schemas.microsoft.com/office/drawing/2014/main" id="{069CFAFE-23C9-4A66-BA32-AF5266E1DD96}"/>
              </a:ext>
            </a:extLst>
          </p:cNvPr>
          <p:cNvGrpSpPr/>
          <p:nvPr/>
        </p:nvGrpSpPr>
        <p:grpSpPr>
          <a:xfrm>
            <a:off x="245070" y="633743"/>
            <a:ext cx="4259648" cy="202155"/>
            <a:chOff x="246686" y="908004"/>
            <a:chExt cx="4259648" cy="202155"/>
          </a:xfrm>
        </p:grpSpPr>
        <p:sp>
          <p:nvSpPr>
            <p:cNvPr id="824" name="Rectangle 823">
              <a:extLst>
                <a:ext uri="{FF2B5EF4-FFF2-40B4-BE49-F238E27FC236}">
                  <a16:creationId xmlns:a16="http://schemas.microsoft.com/office/drawing/2014/main" id="{0BCF76DF-D3F5-41D5-8EBA-6BC6C6DC28C6}"/>
                </a:ext>
              </a:extLst>
            </p:cNvPr>
            <p:cNvSpPr/>
            <p:nvPr/>
          </p:nvSpPr>
          <p:spPr>
            <a:xfrm>
              <a:off x="246686" y="908004"/>
              <a:ext cx="4259648"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Information and Event Management (SIEM) + Analytics</a:t>
              </a:r>
            </a:p>
          </p:txBody>
        </p:sp>
        <p:sp>
          <p:nvSpPr>
            <p:cNvPr id="825" name="Commitments_EC4D">
              <a:extLst>
                <a:ext uri="{FF2B5EF4-FFF2-40B4-BE49-F238E27FC236}">
                  <a16:creationId xmlns:a16="http://schemas.microsoft.com/office/drawing/2014/main" id="{79B769F6-CFB4-423D-A296-AFC4B216998B}"/>
                </a:ext>
              </a:extLst>
            </p:cNvPr>
            <p:cNvSpPr>
              <a:spLocks noChangeAspect="1" noEditPoints="1"/>
            </p:cNvSpPr>
            <p:nvPr/>
          </p:nvSpPr>
          <p:spPr bwMode="auto">
            <a:xfrm>
              <a:off x="299677" y="97115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40" name="Rectangle 83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algn="ctr"/>
            <a:r>
              <a:rPr lang="en-US" sz="900" b="1" dirty="0">
                <a:solidFill>
                  <a:sysClr val="windowText" lastClr="000000"/>
                </a:solidFill>
                <a:latin typeface="Segoe UI" panose="020B0502040204020203" pitchFamily="34" charset="0"/>
                <a:cs typeface="Segoe UI" panose="020B0502040204020203" pitchFamily="34" charset="0"/>
              </a:rPr>
              <a:t>Azure Sentinel </a:t>
            </a:r>
            <a:r>
              <a:rPr lang="en-US" sz="900" dirty="0">
                <a:solidFill>
                  <a:sysClr val="windowText" lastClr="000000"/>
                </a:solidFill>
                <a:latin typeface="Segoe UI" panose="020B0502040204020203" pitchFamily="34" charset="0"/>
                <a:cs typeface="Segoe UI" panose="020B0502040204020203" pitchFamily="34" charset="0"/>
              </a:rPr>
              <a:t>– SIEM and SOAR as a Service (Public Preview)</a:t>
            </a:r>
            <a:endParaRPr lang="en-US" sz="900" b="1" dirty="0">
              <a:solidFill>
                <a:sysClr val="windowText" lastClr="000000"/>
              </a:solidFill>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D88041A3-0121-4679-AEF3-3B73151E134B}"/>
              </a:ext>
            </a:extLst>
          </p:cNvPr>
          <p:cNvSpPr/>
          <p:nvPr/>
        </p:nvSpPr>
        <p:spPr bwMode="auto">
          <a:xfrm>
            <a:off x="8688811" y="5807219"/>
            <a:ext cx="1382311" cy="31126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ysClr val="windowText" lastClr="000000"/>
                </a:solidFill>
                <a:ea typeface="Segoe UI" pitchFamily="34" charset="0"/>
                <a:cs typeface="Segoe UI" pitchFamily="34" charset="0"/>
              </a:rPr>
              <a:t>Defender ATP</a:t>
            </a:r>
          </a:p>
        </p:txBody>
      </p:sp>
    </p:spTree>
    <p:extLst>
      <p:ext uri="{BB962C8B-B14F-4D97-AF65-F5344CB8AC3E}">
        <p14:creationId xmlns:p14="http://schemas.microsoft.com/office/powerpoint/2010/main" val="132609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par>
                                <p:cTn id="686" presetID="53" presetClass="entr" presetSubtype="16" fill="hold" grpId="0" nodeType="withEffect">
                                  <p:stCondLst>
                                    <p:cond delay="0"/>
                                  </p:stCondLst>
                                  <p:childTnLst>
                                    <p:set>
                                      <p:cBhvr>
                                        <p:cTn id="687" dur="1" fill="hold">
                                          <p:stCondLst>
                                            <p:cond delay="0"/>
                                          </p:stCondLst>
                                        </p:cTn>
                                        <p:tgtEl>
                                          <p:spTgt spid="840"/>
                                        </p:tgtEl>
                                        <p:attrNameLst>
                                          <p:attrName>style.visibility</p:attrName>
                                        </p:attrNameLst>
                                      </p:cBhvr>
                                      <p:to>
                                        <p:strVal val="visible"/>
                                      </p:to>
                                    </p:set>
                                    <p:anim calcmode="lin" valueType="num">
                                      <p:cBhvr>
                                        <p:cTn id="688" dur="500" fill="hold"/>
                                        <p:tgtEl>
                                          <p:spTgt spid="840"/>
                                        </p:tgtEl>
                                        <p:attrNameLst>
                                          <p:attrName>ppt_w</p:attrName>
                                        </p:attrNameLst>
                                      </p:cBhvr>
                                      <p:tavLst>
                                        <p:tav tm="0">
                                          <p:val>
                                            <p:fltVal val="0"/>
                                          </p:val>
                                        </p:tav>
                                        <p:tav tm="100000">
                                          <p:val>
                                            <p:strVal val="#ppt_w"/>
                                          </p:val>
                                        </p:tav>
                                      </p:tavLst>
                                    </p:anim>
                                    <p:anim calcmode="lin" valueType="num">
                                      <p:cBhvr>
                                        <p:cTn id="689" dur="500" fill="hold"/>
                                        <p:tgtEl>
                                          <p:spTgt spid="840"/>
                                        </p:tgtEl>
                                        <p:attrNameLst>
                                          <p:attrName>ppt_h</p:attrName>
                                        </p:attrNameLst>
                                      </p:cBhvr>
                                      <p:tavLst>
                                        <p:tav tm="0">
                                          <p:val>
                                            <p:fltVal val="0"/>
                                          </p:val>
                                        </p:tav>
                                        <p:tav tm="100000">
                                          <p:val>
                                            <p:strVal val="#ppt_h"/>
                                          </p:val>
                                        </p:tav>
                                      </p:tavLst>
                                    </p:anim>
                                    <p:animEffect transition="in" filter="fade">
                                      <p:cBhvr>
                                        <p:cTn id="690" dur="5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P spid="8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B9B3-3BC7-43BC-8E11-74DF119AB4F0}"/>
              </a:ext>
            </a:extLst>
          </p:cNvPr>
          <p:cNvSpPr>
            <a:spLocks noGrp="1"/>
          </p:cNvSpPr>
          <p:nvPr>
            <p:ph type="title"/>
          </p:nvPr>
        </p:nvSpPr>
        <p:spPr/>
        <p:txBody>
          <a:bodyPr/>
          <a:lstStyle/>
          <a:p>
            <a:r>
              <a:rPr lang="en-US"/>
              <a:t>Introductions</a:t>
            </a:r>
          </a:p>
        </p:txBody>
      </p:sp>
      <p:graphicFrame>
        <p:nvGraphicFramePr>
          <p:cNvPr id="4" name="Diagram 3">
            <a:extLst>
              <a:ext uri="{FF2B5EF4-FFF2-40B4-BE49-F238E27FC236}">
                <a16:creationId xmlns:a16="http://schemas.microsoft.com/office/drawing/2014/main" id="{C74077C1-AEC6-47B6-B4DC-46E24654A07F}"/>
              </a:ext>
            </a:extLst>
          </p:cNvPr>
          <p:cNvGraphicFramePr/>
          <p:nvPr>
            <p:extLst/>
          </p:nvPr>
        </p:nvGraphicFramePr>
        <p:xfrm>
          <a:off x="2033160" y="10701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99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8869" y="3241368"/>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2201825"/>
            <a:chOff x="10564273" y="2261078"/>
            <a:chExt cx="1334164" cy="2201825"/>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399">
              <a:hlinkClick r:id="rId65"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E4EED812-28BE-4FB6-BF68-510DD549BD5F}"/>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401" name="Freeform 113">
              <a:extLst>
                <a:ext uri="{FF2B5EF4-FFF2-40B4-BE49-F238E27FC236}">
                  <a16:creationId xmlns:a16="http://schemas.microsoft.com/office/drawing/2014/main" id="{B0B09718-D1BA-4C53-91D5-290E2D08C693}"/>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2" name="Rectangle 401">
              <a:hlinkClick r:id="rId66"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9"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5"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4174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0ADC724-D56E-4F1C-A299-4B43D6A8A3A3}"/>
              </a:ext>
            </a:extLst>
          </p:cNvPr>
          <p:cNvGrpSpPr/>
          <p:nvPr/>
        </p:nvGrpSpPr>
        <p:grpSpPr>
          <a:xfrm>
            <a:off x="-1838851" y="-262239"/>
            <a:ext cx="3014233" cy="1786239"/>
            <a:chOff x="-492618" y="138514"/>
            <a:chExt cx="1510344" cy="895032"/>
          </a:xfrm>
        </p:grpSpPr>
        <p:pic>
          <p:nvPicPr>
            <p:cNvPr id="7" name="Picture 6">
              <a:extLst>
                <a:ext uri="{FF2B5EF4-FFF2-40B4-BE49-F238E27FC236}">
                  <a16:creationId xmlns:a16="http://schemas.microsoft.com/office/drawing/2014/main" id="{8DA6CFDB-4D59-40C6-94DC-3CF903995773}"/>
                </a:ext>
              </a:extLst>
            </p:cNvPr>
            <p:cNvPicPr>
              <a:picLocks noChangeAspect="1"/>
            </p:cNvPicPr>
            <p:nvPr/>
          </p:nvPicPr>
          <p:blipFill>
            <a:blip r:embed="rId3"/>
            <a:stretch>
              <a:fillRect/>
            </a:stretch>
          </p:blipFill>
          <p:spPr>
            <a:xfrm>
              <a:off x="-333375" y="231182"/>
              <a:ext cx="1282944" cy="721656"/>
            </a:xfrm>
            <a:prstGeom prst="rect">
              <a:avLst/>
            </a:prstGeom>
          </p:spPr>
        </p:pic>
        <p:sp>
          <p:nvSpPr>
            <p:cNvPr id="10" name="Rectangle 9">
              <a:extLst>
                <a:ext uri="{FF2B5EF4-FFF2-40B4-BE49-F238E27FC236}">
                  <a16:creationId xmlns:a16="http://schemas.microsoft.com/office/drawing/2014/main" id="{A3FFF97D-C0B8-4104-AEAF-2C0EE777E8F6}"/>
                </a:ext>
              </a:extLst>
            </p:cNvPr>
            <p:cNvSpPr/>
            <p:nvPr/>
          </p:nvSpPr>
          <p:spPr bwMode="auto">
            <a:xfrm>
              <a:off x="-492618" y="140810"/>
              <a:ext cx="1231620" cy="845831"/>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40349742-89B4-463E-8625-32F69EC7294A}"/>
                </a:ext>
              </a:extLst>
            </p:cNvPr>
            <p:cNvSpPr/>
            <p:nvPr/>
          </p:nvSpPr>
          <p:spPr bwMode="auto">
            <a:xfrm>
              <a:off x="726217" y="138514"/>
              <a:ext cx="259086" cy="214260"/>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3DF1F247-502E-4955-8BDC-447EF72C1DC9}"/>
                </a:ext>
              </a:extLst>
            </p:cNvPr>
            <p:cNvSpPr/>
            <p:nvPr/>
          </p:nvSpPr>
          <p:spPr bwMode="auto">
            <a:xfrm>
              <a:off x="754855" y="813161"/>
              <a:ext cx="262871" cy="220385"/>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9" name="Rectangle 148">
            <a:extLst>
              <a:ext uri="{FF2B5EF4-FFF2-40B4-BE49-F238E27FC236}">
                <a16:creationId xmlns:a16="http://schemas.microsoft.com/office/drawing/2014/main" id="{F3681504-77D1-46CF-9E56-86BA7499FF1C}"/>
              </a:ext>
            </a:extLst>
          </p:cNvPr>
          <p:cNvSpPr/>
          <p:nvPr/>
        </p:nvSpPr>
        <p:spPr bwMode="auto">
          <a:xfrm>
            <a:off x="352425" y="1203210"/>
            <a:ext cx="11489298" cy="249119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68E2171B-D982-48BF-9C96-1B15ED8456A2}"/>
              </a:ext>
            </a:extLst>
          </p:cNvPr>
          <p:cNvSpPr/>
          <p:nvPr/>
        </p:nvSpPr>
        <p:spPr bwMode="auto">
          <a:xfrm>
            <a:off x="352425" y="3813447"/>
            <a:ext cx="11489298" cy="138825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p:cNvPr>
          <p:cNvSpPr txBox="1">
            <a:spLocks/>
          </p:cNvSpPr>
          <p:nvPr/>
        </p:nvSpPr>
        <p:spPr>
          <a:xfrm>
            <a:off x="474662" y="1240224"/>
            <a:ext cx="3584856" cy="2200602"/>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0">
                      <a:srgbClr val="E81123"/>
                    </a:gs>
                    <a:gs pos="100000">
                      <a:srgbClr val="E81123"/>
                    </a:gs>
                  </a:gsLst>
                  <a:lin ang="5400000" scaled="0"/>
                </a:gradFill>
                <a:effectLst/>
                <a:uLnTx/>
                <a:uFillTx/>
                <a:latin typeface="Segoe UI" panose="020B0502040204020203" pitchFamily="34" charset="0"/>
              </a:rPr>
              <a:t>CHALLENGES</a:t>
            </a:r>
            <a:endParaRPr kumimoji="0" lang="en-US" sz="2400" b="1" i="0" u="none" strike="noStrike" kern="0" cap="all" spc="118" normalizeH="0" baseline="0" noProof="0">
              <a:ln w="3175">
                <a:noFill/>
              </a:ln>
              <a:gradFill>
                <a:gsLst>
                  <a:gs pos="0">
                    <a:srgbClr val="E81123"/>
                  </a:gs>
                  <a:gs pos="100000">
                    <a:srgbClr val="E81123"/>
                  </a:gs>
                </a:gsLst>
                <a:lin ang="5400000" scaled="0"/>
              </a:gradFill>
              <a:effectLst/>
              <a:uLnTx/>
              <a:uFillTx/>
              <a:latin typeface="Segoe UI"/>
              <a:ea typeface="Segoe UI Black" pitchFamily="34"/>
              <a:cs typeface="Segoe UI Black" pitchFamily="34"/>
            </a:endParaRPr>
          </a:p>
          <a:p>
            <a:pPr marL="228600" marR="0" lvl="0" indent="-228600" algn="l" defTabSz="914367" rtl="0" eaLnBrk="1" fontAlgn="auto" latinLnBrk="0" hangingPunct="1">
              <a:lnSpc>
                <a:spcPct val="100000"/>
              </a:lnSpc>
              <a:spcBef>
                <a:spcPts val="600"/>
              </a:spcBef>
              <a:spcAft>
                <a:spcPts val="1200"/>
              </a:spcAft>
              <a:buClr>
                <a:srgbClr val="E81123"/>
              </a:buClr>
              <a:buSzTx/>
              <a:buFont typeface="Arial" panose="020B0604020202020204" pitchFamily="34" charset="0"/>
              <a:buChar char="•"/>
              <a:tabLst/>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PRODUCTIVITY WHILE </a:t>
            </a:r>
            <a:b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SECURING against</a:t>
            </a:r>
          </a:p>
          <a:p>
            <a:pPr marL="403225" marR="0" lvl="0" indent="-177800" algn="l" defTabSz="914367" rtl="0" eaLnBrk="1" fontAlgn="auto" latinLnBrk="0" hangingPunct="1">
              <a:lnSpc>
                <a:spcPct val="100000"/>
              </a:lnSpc>
              <a:spcBef>
                <a:spcPts val="600"/>
              </a:spcBef>
              <a:spcAft>
                <a:spcPts val="600"/>
              </a:spcAft>
              <a:buClr>
                <a:srgbClr val="E81123"/>
              </a:buClr>
              <a:buSzTx/>
              <a:buFont typeface="Arial" panose="020B0604020202020204" pitchFamily="34" charset="0"/>
              <a:buChar char="•"/>
              <a:tabLst/>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Phishing + password </a:t>
            </a:r>
            <a:b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spray</a:t>
            </a:r>
            <a:r>
              <a:rPr kumimoji="0" lang="en-US" sz="14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 </a:t>
            </a: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attacks</a:t>
            </a:r>
          </a:p>
          <a:p>
            <a:pPr marL="403225" indent="-177800">
              <a:lnSpc>
                <a:spcPct val="100000"/>
              </a:lnSpc>
              <a:spcBef>
                <a:spcPts val="60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Compromised devices </a:t>
            </a:r>
            <a:br>
              <a:rPr lang="en-US" sz="1400" b="1" spc="0">
                <a:gradFill>
                  <a:gsLst>
                    <a:gs pos="2917">
                      <a:srgbClr val="1A1A1A"/>
                    </a:gs>
                    <a:gs pos="30000">
                      <a:srgbClr val="1A1A1A"/>
                    </a:gs>
                  </a:gsLst>
                  <a:lin ang="5400000" scaled="0"/>
                </a:gradFill>
                <a:latin typeface="Segoe UI"/>
              </a:rPr>
            </a:br>
            <a:r>
              <a:rPr lang="en-US" sz="1400" b="1" spc="0">
                <a:gradFill>
                  <a:gsLst>
                    <a:gs pos="2917">
                      <a:srgbClr val="1A1A1A"/>
                    </a:gs>
                    <a:gs pos="30000">
                      <a:srgbClr val="1A1A1A"/>
                    </a:gs>
                  </a:gsLst>
                  <a:lin ang="5400000" scaled="0"/>
                </a:gradFill>
                <a:latin typeface="Segoe UI"/>
              </a:rPr>
              <a:t>&amp; accounts</a:t>
            </a:r>
            <a:endParaRPr lang="en-US" sz="1400" spc="0">
              <a:gradFill>
                <a:gsLst>
                  <a:gs pos="2917">
                    <a:srgbClr val="1A1A1A"/>
                  </a:gs>
                  <a:gs pos="30000">
                    <a:srgbClr val="1A1A1A"/>
                  </a:gs>
                </a:gsLst>
                <a:lin ang="5400000" scaled="0"/>
              </a:gradFill>
              <a:latin typeface="Segoe UI"/>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1215491" y="365815"/>
            <a:ext cx="11018520" cy="553999"/>
          </a:xfrm>
        </p:spPr>
        <p:txBody>
          <a:bodyPr/>
          <a:lstStyle/>
          <a:p>
            <a:r>
              <a:rPr lang="en-US">
                <a:solidFill>
                  <a:srgbClr val="5D2E92"/>
                </a:solidFill>
              </a:rPr>
              <a:t>Identity and Access Management</a:t>
            </a:r>
          </a:p>
        </p:txBody>
      </p:sp>
      <p:pic>
        <p:nvPicPr>
          <p:cNvPr id="123" name="Picture 122">
            <a:extLst>
              <a:ext uri="{FF2B5EF4-FFF2-40B4-BE49-F238E27FC236}">
                <a16:creationId xmlns:a16="http://schemas.microsoft.com/office/drawing/2014/main" id="{D4BF2E34-992D-4B44-9010-CB52A0001B4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sp>
        <p:nvSpPr>
          <p:cNvPr id="140" name="Rectangle 139">
            <a:hlinkClick r:id="rId5" tooltip="Multi-factor authentication (MFA) is a method of authentication that requires more than one verification method and adds a critical second layer of security to user sign-ins and transactions. "/>
            <a:extLst>
              <a:ext uri="{FF2B5EF4-FFF2-40B4-BE49-F238E27FC236}">
                <a16:creationId xmlns:a16="http://schemas.microsoft.com/office/drawing/2014/main" id="{7FA8C3DE-8F34-440A-98E0-841FF80DA39B}"/>
              </a:ext>
            </a:extLst>
          </p:cNvPr>
          <p:cNvSpPr/>
          <p:nvPr/>
        </p:nvSpPr>
        <p:spPr>
          <a:xfrm>
            <a:off x="8078412" y="2062152"/>
            <a:ext cx="1425263" cy="413364"/>
          </a:xfrm>
          <a:prstGeom prst="rect">
            <a:avLst/>
          </a:prstGeom>
          <a:solidFill>
            <a:schemeClr val="bg1"/>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Multi-Factor Authentication</a:t>
            </a:r>
          </a:p>
        </p:txBody>
      </p:sp>
      <p:pic>
        <p:nvPicPr>
          <p:cNvPr id="141" name="Picture 195" descr="Multi-Factor Authentication.png">
            <a:extLst>
              <a:ext uri="{FF2B5EF4-FFF2-40B4-BE49-F238E27FC236}">
                <a16:creationId xmlns:a16="http://schemas.microsoft.com/office/drawing/2014/main" id="{D2C33D4C-16A4-4845-9EF9-A31C2C7F0F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01352" y="2159557"/>
            <a:ext cx="208272" cy="2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D1D5460A-E2D8-42C0-918F-3DADA749FD51}"/>
              </a:ext>
            </a:extLst>
          </p:cNvPr>
          <p:cNvGrpSpPr/>
          <p:nvPr/>
        </p:nvGrpSpPr>
        <p:grpSpPr>
          <a:xfrm>
            <a:off x="8078412" y="4548615"/>
            <a:ext cx="1295428" cy="205918"/>
            <a:chOff x="10296568" y="5018988"/>
            <a:chExt cx="1295428" cy="205918"/>
          </a:xfrm>
        </p:grpSpPr>
        <p:sp>
          <p:nvSpPr>
            <p:cNvPr id="142" name="Rectangle 141">
              <a:hlinkClick r:id="rId7"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4BE31808-5421-4E05-8565-B6A72838B885}"/>
                </a:ext>
              </a:extLst>
            </p:cNvPr>
            <p:cNvSpPr/>
            <p:nvPr/>
          </p:nvSpPr>
          <p:spPr>
            <a:xfrm>
              <a:off x="10296568" y="5018988"/>
              <a:ext cx="1295428" cy="205918"/>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MIM PAM</a:t>
              </a:r>
            </a:p>
          </p:txBody>
        </p:sp>
        <p:sp>
          <p:nvSpPr>
            <p:cNvPr id="143" name="Freeform 113">
              <a:extLst>
                <a:ext uri="{FF2B5EF4-FFF2-40B4-BE49-F238E27FC236}">
                  <a16:creationId xmlns:a16="http://schemas.microsoft.com/office/drawing/2014/main" id="{B559B687-A737-4A3E-AF63-C07C43B9C13A}"/>
                </a:ext>
              </a:extLst>
            </p:cNvPr>
            <p:cNvSpPr>
              <a:spLocks noChangeAspect="1" noEditPoints="1"/>
            </p:cNvSpPr>
            <p:nvPr/>
          </p:nvSpPr>
          <p:spPr bwMode="black">
            <a:xfrm>
              <a:off x="10349735" y="5070461"/>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a:extLst/>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a:endParaRPr>
            </a:p>
          </p:txBody>
        </p:sp>
      </p:grpSp>
      <p:grpSp>
        <p:nvGrpSpPr>
          <p:cNvPr id="26" name="Group 25">
            <a:extLst>
              <a:ext uri="{FF2B5EF4-FFF2-40B4-BE49-F238E27FC236}">
                <a16:creationId xmlns:a16="http://schemas.microsoft.com/office/drawing/2014/main" id="{519E1572-128E-4705-B281-C687FF0C5952}"/>
              </a:ext>
            </a:extLst>
          </p:cNvPr>
          <p:cNvGrpSpPr/>
          <p:nvPr/>
        </p:nvGrpSpPr>
        <p:grpSpPr>
          <a:xfrm>
            <a:off x="8078412" y="4057730"/>
            <a:ext cx="1295428" cy="198851"/>
            <a:chOff x="8140167" y="4508368"/>
            <a:chExt cx="1295428" cy="198851"/>
          </a:xfrm>
        </p:grpSpPr>
        <p:sp>
          <p:nvSpPr>
            <p:cNvPr id="144" name="Rectangle 143">
              <a:hlinkClick r:id="rId8"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78869097-A8D9-4156-A3BC-2D95A866D59E}"/>
                </a:ext>
              </a:extLst>
            </p:cNvPr>
            <p:cNvSpPr/>
            <p:nvPr/>
          </p:nvSpPr>
          <p:spPr>
            <a:xfrm>
              <a:off x="8140167" y="4508368"/>
              <a:ext cx="1295428" cy="19885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PIM</a:t>
              </a:r>
            </a:p>
          </p:txBody>
        </p:sp>
        <p:sp>
          <p:nvSpPr>
            <p:cNvPr id="145" name="Freeform 113">
              <a:extLst>
                <a:ext uri="{FF2B5EF4-FFF2-40B4-BE49-F238E27FC236}">
                  <a16:creationId xmlns:a16="http://schemas.microsoft.com/office/drawing/2014/main" id="{F1CFF0EE-9AAC-4DB7-9F0D-37BF6A5CED3A}"/>
                </a:ext>
              </a:extLst>
            </p:cNvPr>
            <p:cNvSpPr>
              <a:spLocks noChangeAspect="1" noEditPoints="1"/>
            </p:cNvSpPr>
            <p:nvPr/>
          </p:nvSpPr>
          <p:spPr bwMode="black">
            <a:xfrm>
              <a:off x="8201692" y="4558501"/>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a:extLst/>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FFFFFF"/>
                </a:solidFill>
                <a:effectLst/>
                <a:uLnTx/>
                <a:uFillTx/>
                <a:latin typeface="Calibri" panose="020F0502020204030204"/>
              </a:endParaRPr>
            </a:p>
          </p:txBody>
        </p:sp>
      </p:grpSp>
      <p:sp>
        <p:nvSpPr>
          <p:cNvPr id="146" name="Rectangle 145">
            <a:hlinkClick r:id="rId9" tooltip="Windows Hello for Business replaces passwords with strong two-factor authentication on PCs and mobile devices. This authentication consists of a new type of user credential that is tied to a device and a biometric or PIN."/>
            <a:extLst>
              <a:ext uri="{FF2B5EF4-FFF2-40B4-BE49-F238E27FC236}">
                <a16:creationId xmlns:a16="http://schemas.microsoft.com/office/drawing/2014/main" id="{E61968F5-1935-468A-8463-086680E7FE47}"/>
              </a:ext>
            </a:extLst>
          </p:cNvPr>
          <p:cNvSpPr/>
          <p:nvPr/>
        </p:nvSpPr>
        <p:spPr>
          <a:xfrm>
            <a:off x="8080495" y="1751125"/>
            <a:ext cx="1443756" cy="275578"/>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7" name="Picture 146">
            <a:extLst>
              <a:ext uri="{FF2B5EF4-FFF2-40B4-BE49-F238E27FC236}">
                <a16:creationId xmlns:a16="http://schemas.microsoft.com/office/drawing/2014/main" id="{1455FD5A-5DAA-45CC-B215-5E69B5844EE2}"/>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111652" y="1816424"/>
            <a:ext cx="163521" cy="153064"/>
          </a:xfrm>
          <a:prstGeom prst="rect">
            <a:avLst/>
          </a:prstGeom>
        </p:spPr>
      </p:pic>
      <p:grpSp>
        <p:nvGrpSpPr>
          <p:cNvPr id="152" name="Group 151">
            <a:extLst>
              <a:ext uri="{FF2B5EF4-FFF2-40B4-BE49-F238E27FC236}">
                <a16:creationId xmlns:a16="http://schemas.microsoft.com/office/drawing/2014/main" id="{4E75B76F-22EF-42BD-84B1-E9775ADC3BC6}"/>
              </a:ext>
            </a:extLst>
          </p:cNvPr>
          <p:cNvGrpSpPr/>
          <p:nvPr/>
        </p:nvGrpSpPr>
        <p:grpSpPr>
          <a:xfrm>
            <a:off x="8097092" y="2696666"/>
            <a:ext cx="1525788" cy="241077"/>
            <a:chOff x="9721483" y="1816015"/>
            <a:chExt cx="770197" cy="241077"/>
          </a:xfrm>
        </p:grpSpPr>
        <p:sp>
          <p:nvSpPr>
            <p:cNvPr id="153" name="Rectangle 152">
              <a:hlinkClick r:id="rId1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60C004E9-1ABF-4F41-818C-AC6DB737F99B}"/>
                </a:ext>
              </a:extLst>
            </p:cNvPr>
            <p:cNvSpPr/>
            <p:nvPr/>
          </p:nvSpPr>
          <p:spPr>
            <a:xfrm>
              <a:off x="9721483" y="1816015"/>
              <a:ext cx="770197" cy="241077"/>
            </a:xfrm>
            <a:prstGeom prst="rect">
              <a:avLst/>
            </a:prstGeom>
            <a:solidFill>
              <a:schemeClr val="bg1"/>
            </a:solidFill>
            <a:ln w="14224" cap="flat" cmpd="sng" algn="ctr">
              <a:solidFill>
                <a:srgbClr val="EAEAEA">
                  <a:lumMod val="90000"/>
                </a:srgbClr>
              </a:solidFill>
              <a:prstDash val="solid"/>
            </a:ln>
            <a:effectLst/>
          </p:spPr>
          <p:txBody>
            <a:bodyPr lIns="3657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Conditional Access</a:t>
              </a:r>
            </a:p>
          </p:txBody>
        </p:sp>
        <p:pic>
          <p:nvPicPr>
            <p:cNvPr id="154" name="Picture 153">
              <a:extLst>
                <a:ext uri="{FF2B5EF4-FFF2-40B4-BE49-F238E27FC236}">
                  <a16:creationId xmlns:a16="http://schemas.microsoft.com/office/drawing/2014/main" id="{5322DFA3-AE43-4CC3-8AC9-CC9872D6820B}"/>
                </a:ext>
              </a:extLst>
            </p:cNvPr>
            <p:cNvPicPr>
              <a:picLocks noChangeAspect="1"/>
            </p:cNvPicPr>
            <p:nvPr/>
          </p:nvPicPr>
          <p:blipFill rotWithShape="1">
            <a:blip r:embed="rId12"/>
            <a:srcRect l="22948" t="1" b="1811"/>
            <a:stretch/>
          </p:blipFill>
          <p:spPr>
            <a:xfrm flipV="1">
              <a:off x="9741297" y="1886933"/>
              <a:ext cx="155787" cy="108569"/>
            </a:xfrm>
            <a:prstGeom prst="rect">
              <a:avLst/>
            </a:prstGeom>
          </p:spPr>
        </p:pic>
      </p:grpSp>
      <p:grpSp>
        <p:nvGrpSpPr>
          <p:cNvPr id="21" name="Group 20">
            <a:extLst>
              <a:ext uri="{FF2B5EF4-FFF2-40B4-BE49-F238E27FC236}">
                <a16:creationId xmlns:a16="http://schemas.microsoft.com/office/drawing/2014/main" id="{0FEDC76D-0033-4819-8779-DF5A6D868537}"/>
              </a:ext>
            </a:extLst>
          </p:cNvPr>
          <p:cNvGrpSpPr/>
          <p:nvPr/>
        </p:nvGrpSpPr>
        <p:grpSpPr>
          <a:xfrm>
            <a:off x="8078412" y="1365196"/>
            <a:ext cx="3203243" cy="358352"/>
            <a:chOff x="8284149" y="1238069"/>
            <a:chExt cx="2874150" cy="321536"/>
          </a:xfrm>
        </p:grpSpPr>
        <p:sp>
          <p:nvSpPr>
            <p:cNvPr id="139" name="Rectangle 138">
              <a:hlinkClick r:id="rId13"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E6672EE6-C7C5-4D90-BE35-5D4E4E268DB7}"/>
                </a:ext>
              </a:extLst>
            </p:cNvPr>
            <p:cNvSpPr/>
            <p:nvPr/>
          </p:nvSpPr>
          <p:spPr>
            <a:xfrm>
              <a:off x="8284149" y="1238069"/>
              <a:ext cx="2874150" cy="321536"/>
            </a:xfrm>
            <a:prstGeom prst="rect">
              <a:avLst/>
            </a:prstGeom>
            <a:solidFill>
              <a:srgbClr val="FFFFFF"/>
            </a:solidFill>
            <a:ln w="14224" cap="flat" cmpd="sng" algn="ctr">
              <a:noFill/>
              <a:prstDash val="solid"/>
            </a:ln>
            <a:effectLst/>
          </p:spPr>
          <p:txBody>
            <a:bodyPr lIns="365760" rtlCol="0" anchor="ctr"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Active Directory</a:t>
              </a:r>
            </a:p>
          </p:txBody>
        </p:sp>
        <p:pic>
          <p:nvPicPr>
            <p:cNvPr id="162" name="Picture 161">
              <a:extLst>
                <a:ext uri="{FF2B5EF4-FFF2-40B4-BE49-F238E27FC236}">
                  <a16:creationId xmlns:a16="http://schemas.microsoft.com/office/drawing/2014/main" id="{762606A5-DAA4-486A-AB48-E425B307030A}"/>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8319907" y="1269257"/>
              <a:ext cx="278831" cy="278832"/>
            </a:xfrm>
            <a:prstGeom prst="rect">
              <a:avLst/>
            </a:prstGeom>
          </p:spPr>
        </p:pic>
      </p:grpSp>
      <p:grpSp>
        <p:nvGrpSpPr>
          <p:cNvPr id="63" name="Group 62">
            <a:extLst>
              <a:ext uri="{FF2B5EF4-FFF2-40B4-BE49-F238E27FC236}">
                <a16:creationId xmlns:a16="http://schemas.microsoft.com/office/drawing/2014/main" id="{116A17BD-A77D-4333-9F8D-E9F5065BB6BD}"/>
              </a:ext>
            </a:extLst>
          </p:cNvPr>
          <p:cNvGrpSpPr/>
          <p:nvPr/>
        </p:nvGrpSpPr>
        <p:grpSpPr>
          <a:xfrm>
            <a:off x="7490644" y="4801339"/>
            <a:ext cx="1362460" cy="245473"/>
            <a:chOff x="7585032" y="4881778"/>
            <a:chExt cx="1362460" cy="245473"/>
          </a:xfrm>
        </p:grpSpPr>
        <p:grpSp>
          <p:nvGrpSpPr>
            <p:cNvPr id="9" name="Group 8">
              <a:extLst>
                <a:ext uri="{FF2B5EF4-FFF2-40B4-BE49-F238E27FC236}">
                  <a16:creationId xmlns:a16="http://schemas.microsoft.com/office/drawing/2014/main" id="{61900FAB-E7F7-45F9-ACD7-F39EA6548EF4}"/>
                </a:ext>
              </a:extLst>
            </p:cNvPr>
            <p:cNvGrpSpPr/>
            <p:nvPr/>
          </p:nvGrpSpPr>
          <p:grpSpPr>
            <a:xfrm>
              <a:off x="7885952" y="4881778"/>
              <a:ext cx="1061540" cy="211725"/>
              <a:chOff x="10421566" y="5311450"/>
              <a:chExt cx="1061540" cy="211725"/>
            </a:xfrm>
          </p:grpSpPr>
          <p:sp>
            <p:nvSpPr>
              <p:cNvPr id="150" name="Rectangle 149">
                <a:hlinkClick r:id="rId15"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50E3C25E-4374-4D38-9A35-4503284D5C2F}"/>
                  </a:ext>
                </a:extLst>
              </p:cNvPr>
              <p:cNvSpPr/>
              <p:nvPr/>
            </p:nvSpPr>
            <p:spPr>
              <a:xfrm>
                <a:off x="10709534" y="5311450"/>
                <a:ext cx="773572" cy="211725"/>
              </a:xfrm>
              <a:prstGeom prst="rect">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ATP</a:t>
                </a:r>
              </a:p>
            </p:txBody>
          </p:sp>
          <p:cxnSp>
            <p:nvCxnSpPr>
              <p:cNvPr id="151" name="Straight Connector 150">
                <a:extLst>
                  <a:ext uri="{FF2B5EF4-FFF2-40B4-BE49-F238E27FC236}">
                    <a16:creationId xmlns:a16="http://schemas.microsoft.com/office/drawing/2014/main" id="{6C387272-05C3-4061-932D-182D841F0BDE}"/>
                  </a:ext>
                </a:extLst>
              </p:cNvPr>
              <p:cNvCxnSpPr>
                <a:cxnSpLocks/>
              </p:cNvCxnSpPr>
              <p:nvPr/>
            </p:nvCxnSpPr>
            <p:spPr>
              <a:xfrm flipH="1">
                <a:off x="10421566" y="5432542"/>
                <a:ext cx="257279" cy="0"/>
              </a:xfrm>
              <a:prstGeom prst="line">
                <a:avLst/>
              </a:prstGeom>
              <a:noFill/>
              <a:ln w="19050" cap="flat" cmpd="sng" algn="ctr">
                <a:solidFill>
                  <a:srgbClr val="505050"/>
                </a:solidFill>
                <a:prstDash val="solid"/>
                <a:headEnd type="none"/>
                <a:tailEnd type="triangle"/>
              </a:ln>
              <a:effectLst/>
            </p:spPr>
          </p:cxnSp>
        </p:grpSp>
        <p:pic>
          <p:nvPicPr>
            <p:cNvPr id="163" name="Picture 162">
              <a:extLst>
                <a:ext uri="{FF2B5EF4-FFF2-40B4-BE49-F238E27FC236}">
                  <a16:creationId xmlns:a16="http://schemas.microsoft.com/office/drawing/2014/main" id="{CE13419D-9858-428B-A996-F259A90CE2B3}"/>
                </a:ext>
              </a:extLst>
            </p:cNvPr>
            <p:cNvPicPr>
              <a:picLocks noChangeAspect="1"/>
            </p:cNvPicPr>
            <p:nvPr/>
          </p:nvPicPr>
          <p:blipFill>
            <a:blip r:embed="rId16"/>
            <a:stretch>
              <a:fillRect/>
            </a:stretch>
          </p:blipFill>
          <p:spPr>
            <a:xfrm>
              <a:off x="7585032" y="4930104"/>
              <a:ext cx="295720" cy="197147"/>
            </a:xfrm>
            <a:prstGeom prst="rect">
              <a:avLst/>
            </a:prstGeom>
          </p:spPr>
        </p:pic>
      </p:grpSp>
      <p:grpSp>
        <p:nvGrpSpPr>
          <p:cNvPr id="27" name="Group 26">
            <a:extLst>
              <a:ext uri="{FF2B5EF4-FFF2-40B4-BE49-F238E27FC236}">
                <a16:creationId xmlns:a16="http://schemas.microsoft.com/office/drawing/2014/main" id="{485C633B-D208-4DCA-AE84-037FE7A1E609}"/>
              </a:ext>
            </a:extLst>
          </p:cNvPr>
          <p:cNvGrpSpPr/>
          <p:nvPr/>
        </p:nvGrpSpPr>
        <p:grpSpPr>
          <a:xfrm>
            <a:off x="9793396" y="1616672"/>
            <a:ext cx="1486926" cy="800128"/>
            <a:chOff x="9617353" y="1592157"/>
            <a:chExt cx="1334163" cy="717925"/>
          </a:xfrm>
        </p:grpSpPr>
        <p:sp>
          <p:nvSpPr>
            <p:cNvPr id="148" name="Rectangle 147">
              <a:hlinkClick r:id="rId13"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93FFB808-1675-4CC3-86B9-7DC6C609BC6A}"/>
                </a:ext>
              </a:extLst>
            </p:cNvPr>
            <p:cNvSpPr/>
            <p:nvPr/>
          </p:nvSpPr>
          <p:spPr>
            <a:xfrm>
              <a:off x="9617353" y="1633176"/>
              <a:ext cx="1293608" cy="676906"/>
            </a:xfrm>
            <a:prstGeom prst="rect">
              <a:avLst/>
            </a:prstGeom>
            <a:solidFill>
              <a:schemeClr val="bg1"/>
            </a:solidFill>
            <a:ln w="14224" cap="flat" cmpd="sng" algn="ctr">
              <a:solidFill>
                <a:srgbClr val="EAEAEA">
                  <a:lumMod val="90000"/>
                </a:srgbClr>
              </a:solidFill>
              <a:prstDash val="solid"/>
            </a:ln>
            <a:effectLst/>
          </p:spPr>
          <p:txBody>
            <a:bodyPr lIns="2286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pic>
          <p:nvPicPr>
            <p:cNvPr id="164" name="Picture 163">
              <a:extLst>
                <a:ext uri="{FF2B5EF4-FFF2-40B4-BE49-F238E27FC236}">
                  <a16:creationId xmlns:a16="http://schemas.microsoft.com/office/drawing/2014/main" id="{40B28E07-04DA-4D06-9DB6-9DCCBBF8DCBE}"/>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9657030" y="1664133"/>
              <a:ext cx="168121" cy="168122"/>
            </a:xfrm>
            <a:prstGeom prst="rect">
              <a:avLst/>
            </a:prstGeom>
          </p:spPr>
        </p:pic>
        <p:sp>
          <p:nvSpPr>
            <p:cNvPr id="167" name="Rectangle 166">
              <a:extLst>
                <a:ext uri="{FF2B5EF4-FFF2-40B4-BE49-F238E27FC236}">
                  <a16:creationId xmlns:a16="http://schemas.microsoft.com/office/drawing/2014/main" id="{39618BC7-8BC3-4DA5-935D-349ECDA6D9CE}"/>
                </a:ext>
              </a:extLst>
            </p:cNvPr>
            <p:cNvSpPr/>
            <p:nvPr/>
          </p:nvSpPr>
          <p:spPr>
            <a:xfrm>
              <a:off x="9777933" y="1592157"/>
              <a:ext cx="1173583" cy="5266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AD Identity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Leaked cred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Behavioral Analytics</a:t>
              </a:r>
              <a:endParaRPr kumimoji="0" lang="en-US" sz="1600" b="0" i="0" u="none" strike="noStrike" kern="0" cap="none" spc="0" normalizeH="0" baseline="0" noProof="0">
                <a:ln>
                  <a:noFill/>
                </a:ln>
                <a:solidFill>
                  <a:srgbClr val="505050"/>
                </a:solidFill>
                <a:effectLst/>
                <a:uLnTx/>
                <a:uFillTx/>
              </a:endParaRPr>
            </a:p>
          </p:txBody>
        </p:sp>
        <p:grpSp>
          <p:nvGrpSpPr>
            <p:cNvPr id="168" name="Group 167">
              <a:extLst>
                <a:ext uri="{FF2B5EF4-FFF2-40B4-BE49-F238E27FC236}">
                  <a16:creationId xmlns:a16="http://schemas.microsoft.com/office/drawing/2014/main" id="{67843A66-95BC-46A5-B8FB-F851F81DFE29}"/>
                </a:ext>
              </a:extLst>
            </p:cNvPr>
            <p:cNvGrpSpPr/>
            <p:nvPr/>
          </p:nvGrpSpPr>
          <p:grpSpPr>
            <a:xfrm>
              <a:off x="9935926" y="2220482"/>
              <a:ext cx="188672" cy="45719"/>
              <a:chOff x="6660452" y="3094221"/>
              <a:chExt cx="188672" cy="45719"/>
            </a:xfrm>
          </p:grpSpPr>
          <p:sp>
            <p:nvSpPr>
              <p:cNvPr id="169" name="Oval 168">
                <a:extLst>
                  <a:ext uri="{FF2B5EF4-FFF2-40B4-BE49-F238E27FC236}">
                    <a16:creationId xmlns:a16="http://schemas.microsoft.com/office/drawing/2014/main" id="{336E4205-D687-4715-AB80-469FDF8D9658}"/>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Oval 169">
                <a:extLst>
                  <a:ext uri="{FF2B5EF4-FFF2-40B4-BE49-F238E27FC236}">
                    <a16:creationId xmlns:a16="http://schemas.microsoft.com/office/drawing/2014/main" id="{83B63FB1-CD5A-48BA-90C2-003D05FBF063}"/>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1" name="Oval 170">
                <a:extLst>
                  <a:ext uri="{FF2B5EF4-FFF2-40B4-BE49-F238E27FC236}">
                    <a16:creationId xmlns:a16="http://schemas.microsoft.com/office/drawing/2014/main" id="{673EA415-76BE-4065-8B90-CA1CB5655A32}"/>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271323AD-EB8E-47F1-9368-79608A445514}"/>
              </a:ext>
            </a:extLst>
          </p:cNvPr>
          <p:cNvGrpSpPr/>
          <p:nvPr/>
        </p:nvGrpSpPr>
        <p:grpSpPr>
          <a:xfrm>
            <a:off x="7370904" y="4312418"/>
            <a:ext cx="2453163" cy="210312"/>
            <a:chOff x="7465292" y="4392857"/>
            <a:chExt cx="2453163" cy="210312"/>
          </a:xfrm>
        </p:grpSpPr>
        <p:sp>
          <p:nvSpPr>
            <p:cNvPr id="115" name="Rectangle 114">
              <a:hlinkClick r:id="rId17"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2E02CE4E-796B-48AB-AE12-FAA3C8160E75}"/>
                </a:ext>
              </a:extLst>
            </p:cNvPr>
            <p:cNvSpPr/>
            <p:nvPr/>
          </p:nvSpPr>
          <p:spPr>
            <a:xfrm>
              <a:off x="7465292" y="4392857"/>
              <a:ext cx="2128545" cy="21031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8" name="Rectangle 117">
              <a:hlinkClick r:id="rId18"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000978D5-DD45-48F3-832E-D9DC332B122C}"/>
                </a:ext>
              </a:extLst>
            </p:cNvPr>
            <p:cNvSpPr/>
            <p:nvPr/>
          </p:nvSpPr>
          <p:spPr>
            <a:xfrm>
              <a:off x="7487981" y="4435291"/>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Privileged Access Workstations (PAWs)</a:t>
              </a:r>
            </a:p>
          </p:txBody>
        </p:sp>
      </p:grpSp>
      <p:grpSp>
        <p:nvGrpSpPr>
          <p:cNvPr id="8" name="Group 7">
            <a:extLst>
              <a:ext uri="{FF2B5EF4-FFF2-40B4-BE49-F238E27FC236}">
                <a16:creationId xmlns:a16="http://schemas.microsoft.com/office/drawing/2014/main" id="{40E845BC-FCB4-4148-A1A3-0B7D151C469E}"/>
              </a:ext>
            </a:extLst>
          </p:cNvPr>
          <p:cNvGrpSpPr/>
          <p:nvPr/>
        </p:nvGrpSpPr>
        <p:grpSpPr>
          <a:xfrm>
            <a:off x="9675867" y="3944000"/>
            <a:ext cx="1999851" cy="1094197"/>
            <a:chOff x="7600950" y="1777883"/>
            <a:chExt cx="1999851" cy="1094197"/>
          </a:xfrm>
        </p:grpSpPr>
        <p:sp>
          <p:nvSpPr>
            <p:cNvPr id="173" name="Rectangle 172">
              <a:extLst>
                <a:ext uri="{FF2B5EF4-FFF2-40B4-BE49-F238E27FC236}">
                  <a16:creationId xmlns:a16="http://schemas.microsoft.com/office/drawing/2014/main" id="{655CB09A-E021-4085-916D-69048A24D2D6}"/>
                </a:ext>
              </a:extLst>
            </p:cNvPr>
            <p:cNvSpPr/>
            <p:nvPr/>
          </p:nvSpPr>
          <p:spPr bwMode="auto">
            <a:xfrm>
              <a:off x="7600950" y="1777883"/>
              <a:ext cx="1999851" cy="10941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60F724FD-7EB4-46EE-B799-C7183082A804}"/>
                </a:ext>
              </a:extLst>
            </p:cNvPr>
            <p:cNvSpPr/>
            <p:nvPr/>
          </p:nvSpPr>
          <p:spPr>
            <a:xfrm>
              <a:off x="7740420" y="1850513"/>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 name="Rectangle 1">
            <a:extLst>
              <a:ext uri="{FF2B5EF4-FFF2-40B4-BE49-F238E27FC236}">
                <a16:creationId xmlns:a16="http://schemas.microsoft.com/office/drawing/2014/main" id="{57B2FF9A-23AF-42A9-82C8-15A572625CA6}"/>
              </a:ext>
            </a:extLst>
          </p:cNvPr>
          <p:cNvSpPr/>
          <p:nvPr/>
        </p:nvSpPr>
        <p:spPr>
          <a:xfrm>
            <a:off x="3533963" y="1216201"/>
            <a:ext cx="3321438" cy="2192908"/>
          </a:xfrm>
          <a:prstGeom prst="rect">
            <a:avLst/>
          </a:prstGeom>
        </p:spPr>
        <p:txBody>
          <a:bodyPr wrap="square">
            <a:spAutoFit/>
          </a:bodyPr>
          <a:lstStyle/>
          <a:p>
            <a:pPr lvl="0" defTabSz="914367">
              <a:spcBef>
                <a:spcPts val="24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cs typeface="Segoe UI" pitchFamily="34" charset="0"/>
              </a:rPr>
              <a:t>MICROSOFT’S APPROACH </a:t>
            </a:r>
          </a:p>
          <a:p>
            <a:pPr marL="285750" lvl="0" indent="-285750" defTabSz="914367">
              <a:spcBef>
                <a:spcPts val="288"/>
              </a:spcBef>
              <a:spcAft>
                <a:spcPts val="600"/>
              </a:spcAft>
              <a:buBlip>
                <a:blip r:embed="rId22"/>
              </a:buBlip>
              <a:defRPr/>
            </a:pPr>
            <a:r>
              <a:rPr lang="en-US" sz="1400">
                <a:ln w="3175">
                  <a:noFill/>
                </a:ln>
                <a:gradFill>
                  <a:gsLst>
                    <a:gs pos="2917">
                      <a:srgbClr val="1A1A1A"/>
                    </a:gs>
                    <a:gs pos="30000">
                      <a:srgbClr val="1A1A1A"/>
                    </a:gs>
                  </a:gsLst>
                  <a:lin ang="5400000" scaled="0"/>
                </a:gradFill>
                <a:cs typeface="Segoe UI" pitchFamily="34" charset="0"/>
              </a:rPr>
              <a:t>Enable easy and secure </a:t>
            </a:r>
            <a:r>
              <a:rPr lang="en-US" sz="1400" b="1" err="1">
                <a:ln w="3175">
                  <a:noFill/>
                </a:ln>
                <a:gradFill>
                  <a:gsLst>
                    <a:gs pos="2917">
                      <a:srgbClr val="1A1A1A"/>
                    </a:gs>
                    <a:gs pos="30000">
                      <a:srgbClr val="1A1A1A"/>
                    </a:gs>
                  </a:gsLst>
                  <a:lin ang="5400000" scaled="0"/>
                </a:gradFill>
                <a:cs typeface="Segoe UI" pitchFamily="34" charset="0"/>
              </a:rPr>
              <a:t>passwordless</a:t>
            </a:r>
            <a:r>
              <a:rPr lang="en-US" sz="1400">
                <a:ln w="3175">
                  <a:noFill/>
                </a:ln>
                <a:gradFill>
                  <a:gsLst>
                    <a:gs pos="2917">
                      <a:srgbClr val="1A1A1A"/>
                    </a:gs>
                    <a:gs pos="30000">
                      <a:srgbClr val="1A1A1A"/>
                    </a:gs>
                  </a:gsLst>
                  <a:lin ang="5400000" scaled="0"/>
                </a:gradFill>
                <a:cs typeface="Segoe UI" pitchFamily="34" charset="0"/>
              </a:rPr>
              <a:t> authentication with biometrics</a:t>
            </a:r>
          </a:p>
          <a:p>
            <a:pPr lvl="1" indent="-171450" defTabSz="932719">
              <a:spcBef>
                <a:spcPts val="288"/>
              </a:spcBef>
              <a:spcAft>
                <a:spcPts val="600"/>
              </a:spcAft>
              <a:buSzPct val="90000"/>
              <a:buFont typeface="Arial" panose="020B0604020202020204" pitchFamily="34" charset="0"/>
              <a:buChar char="•"/>
              <a:defRPr/>
            </a:pPr>
            <a:r>
              <a:rPr lang="en-US" sz="1200">
                <a:gradFill>
                  <a:gsLst>
                    <a:gs pos="1250">
                      <a:srgbClr val="1A1A1A"/>
                    </a:gs>
                    <a:gs pos="100000">
                      <a:srgbClr val="1A1A1A"/>
                    </a:gs>
                  </a:gsLst>
                  <a:lin ang="5400000" scaled="0"/>
                </a:gradFill>
              </a:rPr>
              <a:t>…while </a:t>
            </a:r>
            <a:r>
              <a:rPr lang="en-US" sz="1200" b="1">
                <a:gradFill>
                  <a:gsLst>
                    <a:gs pos="1250">
                      <a:srgbClr val="1A1A1A"/>
                    </a:gs>
                    <a:gs pos="100000">
                      <a:srgbClr val="1A1A1A"/>
                    </a:gs>
                  </a:gsLst>
                  <a:lin ang="5400000" scaled="0"/>
                </a:gradFill>
              </a:rPr>
              <a:t>protecting passwords </a:t>
            </a:r>
            <a:r>
              <a:rPr lang="en-US" sz="1200">
                <a:gradFill>
                  <a:gsLst>
                    <a:gs pos="1250">
                      <a:srgbClr val="1A1A1A"/>
                    </a:gs>
                    <a:gs pos="100000">
                      <a:srgbClr val="1A1A1A"/>
                    </a:gs>
                  </a:gsLst>
                  <a:lin ang="5400000" scaled="0"/>
                </a:gradFill>
              </a:rPr>
              <a:t>today</a:t>
            </a:r>
          </a:p>
          <a:p>
            <a:pPr marL="285750" lvl="0" indent="-285750" defTabSz="914367">
              <a:spcBef>
                <a:spcPts val="288"/>
              </a:spcBef>
              <a:spcAft>
                <a:spcPts val="600"/>
              </a:spcAft>
              <a:buBlip>
                <a:blip r:embed="rId22"/>
              </a:buBlip>
              <a:defRPr/>
            </a:pPr>
            <a:r>
              <a:rPr lang="en-US" sz="1400" b="1">
                <a:ln w="3175">
                  <a:noFill/>
                </a:ln>
                <a:gradFill>
                  <a:gsLst>
                    <a:gs pos="2917">
                      <a:srgbClr val="1A1A1A"/>
                    </a:gs>
                    <a:gs pos="30000">
                      <a:srgbClr val="1A1A1A"/>
                    </a:gs>
                  </a:gsLst>
                  <a:lin ang="5400000" scaled="0"/>
                </a:gradFill>
                <a:cs typeface="Segoe UI" pitchFamily="34" charset="0"/>
              </a:rPr>
              <a:t>Conditional Access </a:t>
            </a:r>
            <a:r>
              <a:rPr lang="en-US" sz="1400">
                <a:ln w="3175">
                  <a:noFill/>
                </a:ln>
                <a:gradFill>
                  <a:gsLst>
                    <a:gs pos="2917">
                      <a:srgbClr val="1A1A1A"/>
                    </a:gs>
                    <a:gs pos="30000">
                      <a:srgbClr val="1A1A1A"/>
                    </a:gs>
                  </a:gsLst>
                  <a:lin ang="5400000" scaled="0"/>
                </a:gradFill>
                <a:cs typeface="Segoe UI" pitchFamily="34" charset="0"/>
              </a:rPr>
              <a:t>based on intelligence, device state, behavior, and MFA</a:t>
            </a:r>
          </a:p>
        </p:txBody>
      </p:sp>
      <p:sp>
        <p:nvSpPr>
          <p:cNvPr id="12" name="Rectangle 11">
            <a:extLst>
              <a:ext uri="{FF2B5EF4-FFF2-40B4-BE49-F238E27FC236}">
                <a16:creationId xmlns:a16="http://schemas.microsoft.com/office/drawing/2014/main" id="{38047415-C3D9-476A-9C37-678D6215542C}"/>
              </a:ext>
            </a:extLst>
          </p:cNvPr>
          <p:cNvSpPr/>
          <p:nvPr/>
        </p:nvSpPr>
        <p:spPr>
          <a:xfrm>
            <a:off x="472869" y="4000702"/>
            <a:ext cx="3302044" cy="523220"/>
          </a:xfrm>
          <a:prstGeom prst="rect">
            <a:avLst/>
          </a:prstGeom>
        </p:spPr>
        <p:txBody>
          <a:bodyPr wrap="square">
            <a:spAutoFit/>
          </a:bodyPr>
          <a:lstStyle/>
          <a:p>
            <a:pPr marL="228600" lvl="0" indent="-228600" defTabSz="914367">
              <a:spcBef>
                <a:spcPts val="288"/>
              </a:spcBef>
              <a:spcAft>
                <a:spcPts val="1200"/>
              </a:spcAft>
              <a:buClr>
                <a:srgbClr val="E81123"/>
              </a:buClr>
              <a:buFont typeface="Arial" panose="020B0604020202020204" pitchFamily="34" charset="0"/>
              <a:buChar char="•"/>
              <a:defRPr/>
            </a:pPr>
            <a:r>
              <a:rPr lang="en-US" sz="1400" b="1">
                <a:ln w="3175">
                  <a:noFill/>
                </a:ln>
                <a:gradFill>
                  <a:gsLst>
                    <a:gs pos="2917">
                      <a:srgbClr val="1A1A1A"/>
                    </a:gs>
                    <a:gs pos="30000">
                      <a:srgbClr val="1A1A1A"/>
                    </a:gs>
                  </a:gsLst>
                  <a:lin ang="5400000" scaled="0"/>
                </a:gradFill>
                <a:cs typeface="Segoe UI" pitchFamily="34" charset="0"/>
              </a:rPr>
              <a:t>LATERAL TRAVERSAL </a:t>
            </a:r>
            <a:br>
              <a:rPr lang="en-US" sz="1400" b="1">
                <a:ln w="3175">
                  <a:noFill/>
                </a:ln>
                <a:gradFill>
                  <a:gsLst>
                    <a:gs pos="2917">
                      <a:srgbClr val="1A1A1A"/>
                    </a:gs>
                    <a:gs pos="30000">
                      <a:srgbClr val="1A1A1A"/>
                    </a:gs>
                  </a:gsLst>
                  <a:lin ang="5400000" scaled="0"/>
                </a:gradFill>
                <a:cs typeface="Segoe UI" pitchFamily="34" charset="0"/>
              </a:rPr>
            </a:br>
            <a:r>
              <a:rPr lang="en-US" sz="1400" b="1">
                <a:ln w="3175">
                  <a:noFill/>
                </a:ln>
                <a:gradFill>
                  <a:gsLst>
                    <a:gs pos="2917">
                      <a:srgbClr val="1A1A1A"/>
                    </a:gs>
                    <a:gs pos="30000">
                      <a:srgbClr val="1A1A1A"/>
                    </a:gs>
                  </a:gsLst>
                  <a:lin ang="5400000" scaled="0"/>
                </a:gradFill>
                <a:cs typeface="Segoe UI" pitchFamily="34" charset="0"/>
              </a:rPr>
              <a:t>ATTACKS </a:t>
            </a:r>
            <a:r>
              <a:rPr lang="en-US" sz="1400">
                <a:ln w="3175">
                  <a:noFill/>
                </a:ln>
                <a:gradFill>
                  <a:gsLst>
                    <a:gs pos="2917">
                      <a:srgbClr val="1A1A1A"/>
                    </a:gs>
                    <a:gs pos="30000">
                      <a:srgbClr val="1A1A1A"/>
                    </a:gs>
                  </a:gsLst>
                  <a:lin ang="5400000" scaled="0"/>
                </a:gradFill>
                <a:cs typeface="Segoe UI" pitchFamily="34" charset="0"/>
              </a:rPr>
              <a:t>using Credential Theft</a:t>
            </a:r>
          </a:p>
        </p:txBody>
      </p:sp>
      <p:sp>
        <p:nvSpPr>
          <p:cNvPr id="20" name="Rectangle 19">
            <a:extLst>
              <a:ext uri="{FF2B5EF4-FFF2-40B4-BE49-F238E27FC236}">
                <a16:creationId xmlns:a16="http://schemas.microsoft.com/office/drawing/2014/main" id="{076E3DEE-762F-4896-A8B4-E34A6EC3A4B7}"/>
              </a:ext>
            </a:extLst>
          </p:cNvPr>
          <p:cNvSpPr/>
          <p:nvPr/>
        </p:nvSpPr>
        <p:spPr>
          <a:xfrm>
            <a:off x="3547614" y="4000702"/>
            <a:ext cx="3322684" cy="1069524"/>
          </a:xfrm>
          <a:prstGeom prst="rect">
            <a:avLst/>
          </a:prstGeom>
        </p:spPr>
        <p:txBody>
          <a:bodyPr wrap="square">
            <a:spAutoFit/>
          </a:bodyPr>
          <a:lstStyle/>
          <a:p>
            <a:pPr marL="285750" lvl="0" indent="-285750" defTabSz="914367">
              <a:spcBef>
                <a:spcPts val="288"/>
              </a:spcBef>
              <a:spcAft>
                <a:spcPts val="600"/>
              </a:spcAft>
              <a:buBlip>
                <a:blip r:embed="rId22"/>
              </a:buBlip>
              <a:defRPr/>
            </a:pPr>
            <a:r>
              <a:rPr lang="en-US" sz="1400">
                <a:ln w="3175">
                  <a:noFill/>
                </a:ln>
                <a:gradFill>
                  <a:gsLst>
                    <a:gs pos="2917">
                      <a:srgbClr val="1A1A1A"/>
                    </a:gs>
                    <a:gs pos="30000">
                      <a:srgbClr val="1A1A1A"/>
                    </a:gs>
                  </a:gsLst>
                  <a:lin ang="5400000" scaled="0"/>
                </a:gradFill>
                <a:cs typeface="Segoe UI" pitchFamily="34" charset="0"/>
              </a:rPr>
              <a:t>Guidance and Technology for </a:t>
            </a:r>
            <a:r>
              <a:rPr lang="en-US" sz="1400" b="1">
                <a:ln w="3175">
                  <a:noFill/>
                </a:ln>
                <a:gradFill>
                  <a:gsLst>
                    <a:gs pos="2917">
                      <a:srgbClr val="1A1A1A"/>
                    </a:gs>
                    <a:gs pos="30000">
                      <a:srgbClr val="1A1A1A"/>
                    </a:gs>
                  </a:gsLst>
                  <a:lin ang="5400000" scaled="0"/>
                </a:gradFill>
                <a:cs typeface="Segoe UI" pitchFamily="34" charset="0"/>
              </a:rPr>
              <a:t>Securing Privileged Access (SPA)</a:t>
            </a:r>
            <a:endParaRPr lang="en-US" sz="1400">
              <a:ln w="3175">
                <a:noFill/>
              </a:ln>
              <a:gradFill>
                <a:gsLst>
                  <a:gs pos="2917">
                    <a:srgbClr val="1A1A1A"/>
                  </a:gs>
                  <a:gs pos="30000">
                    <a:srgbClr val="1A1A1A"/>
                  </a:gs>
                </a:gsLst>
                <a:lin ang="5400000" scaled="0"/>
              </a:gradFill>
              <a:cs typeface="Segoe UI" pitchFamily="34" charset="0"/>
            </a:endParaRPr>
          </a:p>
          <a:p>
            <a:pPr marL="285750" lvl="0" indent="-285750" defTabSz="914367">
              <a:spcBef>
                <a:spcPts val="288"/>
              </a:spcBef>
              <a:spcAft>
                <a:spcPts val="600"/>
              </a:spcAft>
              <a:buBlip>
                <a:blip r:embed="rId22"/>
              </a:buBlip>
              <a:defRPr/>
            </a:pPr>
            <a:r>
              <a:rPr lang="en-US" sz="1400">
                <a:ln w="3175">
                  <a:noFill/>
                </a:ln>
                <a:gradFill>
                  <a:gsLst>
                    <a:gs pos="2917">
                      <a:srgbClr val="1A1A1A"/>
                    </a:gs>
                    <a:gs pos="30000">
                      <a:srgbClr val="1A1A1A"/>
                    </a:gs>
                  </a:gsLst>
                  <a:lin ang="5400000" scaled="0"/>
                </a:gradFill>
                <a:cs typeface="Segoe UI" pitchFamily="34" charset="0"/>
              </a:rPr>
              <a:t>Advanced </a:t>
            </a:r>
            <a:r>
              <a:rPr lang="en-US" sz="1400" b="1">
                <a:ln w="3175">
                  <a:noFill/>
                </a:ln>
                <a:gradFill>
                  <a:gsLst>
                    <a:gs pos="2917">
                      <a:srgbClr val="1A1A1A"/>
                    </a:gs>
                    <a:gs pos="30000">
                      <a:srgbClr val="1A1A1A"/>
                    </a:gs>
                  </a:gsLst>
                  <a:lin ang="5400000" scaled="0"/>
                </a:gradFill>
                <a:cs typeface="Segoe UI" pitchFamily="34" charset="0"/>
              </a:rPr>
              <a:t>credential theft attack detection </a:t>
            </a:r>
            <a:r>
              <a:rPr lang="en-US" sz="1400">
                <a:gradFill>
                  <a:gsLst>
                    <a:gs pos="2917">
                      <a:srgbClr val="1A1A1A"/>
                    </a:gs>
                    <a:gs pos="30000">
                      <a:srgbClr val="1A1A1A"/>
                    </a:gs>
                  </a:gsLst>
                  <a:lin ang="5400000" scaled="0"/>
                </a:gradFill>
              </a:rPr>
              <a:t>with </a:t>
            </a:r>
            <a:r>
              <a:rPr lang="en-US" sz="1400">
                <a:ln w="3175">
                  <a:noFill/>
                </a:ln>
                <a:gradFill>
                  <a:gsLst>
                    <a:gs pos="2917">
                      <a:srgbClr val="1A1A1A"/>
                    </a:gs>
                    <a:gs pos="30000">
                      <a:srgbClr val="1A1A1A"/>
                    </a:gs>
                  </a:gsLst>
                  <a:lin ang="5400000" scaled="0"/>
                </a:gradFill>
                <a:cs typeface="Segoe UI" pitchFamily="34" charset="0"/>
              </a:rPr>
              <a:t>Azure ATP</a:t>
            </a:r>
          </a:p>
        </p:txBody>
      </p:sp>
      <p:sp>
        <p:nvSpPr>
          <p:cNvPr id="25" name="Rectangle 24">
            <a:extLst>
              <a:ext uri="{FF2B5EF4-FFF2-40B4-BE49-F238E27FC236}">
                <a16:creationId xmlns:a16="http://schemas.microsoft.com/office/drawing/2014/main" id="{394F9683-166D-4CE3-9344-D9FFDEE065EF}"/>
              </a:ext>
            </a:extLst>
          </p:cNvPr>
          <p:cNvSpPr/>
          <p:nvPr/>
        </p:nvSpPr>
        <p:spPr>
          <a:xfrm>
            <a:off x="7856921" y="3417410"/>
            <a:ext cx="1688796" cy="276999"/>
          </a:xfrm>
          <a:prstGeom prst="rect">
            <a:avLst/>
          </a:prstGeom>
        </p:spPr>
        <p:txBody>
          <a:bodyPr wrap="none">
            <a:spAutoFit/>
          </a:bodyPr>
          <a:lstStyle/>
          <a:p>
            <a:r>
              <a:rPr lang="en-US" sz="1200" b="1" cap="all">
                <a:gradFill>
                  <a:gsLst>
                    <a:gs pos="2917">
                      <a:srgbClr val="1A1A1A"/>
                    </a:gs>
                    <a:gs pos="30000">
                      <a:srgbClr val="1A1A1A"/>
                    </a:gs>
                  </a:gsLst>
                  <a:lin ang="5400000" scaled="0"/>
                </a:gradFill>
              </a:rPr>
              <a:t>Identity PARTNERS</a:t>
            </a:r>
            <a:endParaRPr lang="en-US" sz="1600" b="1" cap="all"/>
          </a:p>
        </p:txBody>
      </p:sp>
      <p:sp>
        <p:nvSpPr>
          <p:cNvPr id="65" name="Rectangle 64">
            <a:extLst>
              <a:ext uri="{FF2B5EF4-FFF2-40B4-BE49-F238E27FC236}">
                <a16:creationId xmlns:a16="http://schemas.microsoft.com/office/drawing/2014/main" id="{BF343D9E-34E5-48DE-9E63-240CF7F684D1}"/>
              </a:ext>
            </a:extLst>
          </p:cNvPr>
          <p:cNvSpPr/>
          <p:nvPr/>
        </p:nvSpPr>
        <p:spPr>
          <a:xfrm>
            <a:off x="9557291" y="3419706"/>
            <a:ext cx="2036904" cy="276999"/>
          </a:xfrm>
          <a:prstGeom prst="rect">
            <a:avLst/>
          </a:prstGeom>
        </p:spPr>
        <p:txBody>
          <a:bodyPr wrap="none">
            <a:spAutoFit/>
          </a:bodyPr>
          <a:lstStyle/>
          <a:p>
            <a:r>
              <a:rPr lang="en-US" sz="1200" b="1" cap="all">
                <a:gradFill>
                  <a:gsLst>
                    <a:gs pos="2917">
                      <a:srgbClr val="1A1A1A"/>
                    </a:gs>
                    <a:gs pos="30000">
                      <a:srgbClr val="1A1A1A"/>
                    </a:gs>
                  </a:gsLst>
                  <a:lin ang="5400000" scaled="0"/>
                </a:gradFill>
              </a:rPr>
              <a:t>Devices (</a:t>
            </a:r>
            <a:r>
              <a:rPr lang="en-US" sz="1200" b="1">
                <a:gradFill>
                  <a:gsLst>
                    <a:gs pos="2917">
                      <a:srgbClr val="1A1A1A"/>
                    </a:gs>
                    <a:gs pos="30000">
                      <a:srgbClr val="1A1A1A"/>
                    </a:gs>
                  </a:gsLst>
                  <a:lin ang="5400000" scaled="0"/>
                </a:gradFill>
              </a:rPr>
              <a:t>via Intune/</a:t>
            </a:r>
            <a:r>
              <a:rPr lang="en-US" sz="1200" b="1" cap="all" err="1">
                <a:gradFill>
                  <a:gsLst>
                    <a:gs pos="2917">
                      <a:srgbClr val="1A1A1A"/>
                    </a:gs>
                    <a:gs pos="30000">
                      <a:srgbClr val="1A1A1A"/>
                    </a:gs>
                  </a:gsLst>
                  <a:lin ang="5400000" scaled="0"/>
                </a:gradFill>
              </a:rPr>
              <a:t>edr</a:t>
            </a:r>
            <a:r>
              <a:rPr lang="en-US" sz="1200" b="1" cap="all">
                <a:gradFill>
                  <a:gsLst>
                    <a:gs pos="2917">
                      <a:srgbClr val="1A1A1A"/>
                    </a:gs>
                    <a:gs pos="30000">
                      <a:srgbClr val="1A1A1A"/>
                    </a:gs>
                  </a:gsLst>
                  <a:lin ang="5400000" scaled="0"/>
                </a:gradFill>
              </a:rPr>
              <a:t>)</a:t>
            </a:r>
            <a:endParaRPr lang="en-US" sz="1600" b="1" cap="all"/>
          </a:p>
        </p:txBody>
      </p:sp>
      <p:grpSp>
        <p:nvGrpSpPr>
          <p:cNvPr id="68" name="Group 67">
            <a:extLst>
              <a:ext uri="{FF2B5EF4-FFF2-40B4-BE49-F238E27FC236}">
                <a16:creationId xmlns:a16="http://schemas.microsoft.com/office/drawing/2014/main" id="{4E1089FA-7447-4D2D-B0D2-8C2CACCEC591}"/>
              </a:ext>
            </a:extLst>
          </p:cNvPr>
          <p:cNvGrpSpPr/>
          <p:nvPr/>
        </p:nvGrpSpPr>
        <p:grpSpPr>
          <a:xfrm>
            <a:off x="9867498" y="3134060"/>
            <a:ext cx="1381423" cy="259046"/>
            <a:chOff x="389370" y="4744861"/>
            <a:chExt cx="1325930" cy="248640"/>
          </a:xfrm>
        </p:grpSpPr>
        <p:pic>
          <p:nvPicPr>
            <p:cNvPr id="70" name="Picture 69">
              <a:extLst>
                <a:ext uri="{FF2B5EF4-FFF2-40B4-BE49-F238E27FC236}">
                  <a16:creationId xmlns:a16="http://schemas.microsoft.com/office/drawing/2014/main" id="{E95EE0DB-50A1-4441-A891-1DE0F1B07610}"/>
                </a:ext>
              </a:extLst>
            </p:cNvPr>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71" name="Group 70">
              <a:extLst>
                <a:ext uri="{FF2B5EF4-FFF2-40B4-BE49-F238E27FC236}">
                  <a16:creationId xmlns:a16="http://schemas.microsoft.com/office/drawing/2014/main" id="{A329894B-A3FD-46DD-B663-FD4F02693461}"/>
                </a:ext>
              </a:extLst>
            </p:cNvPr>
            <p:cNvGrpSpPr/>
            <p:nvPr/>
          </p:nvGrpSpPr>
          <p:grpSpPr>
            <a:xfrm>
              <a:off x="1434370" y="4744861"/>
              <a:ext cx="116598" cy="222844"/>
              <a:chOff x="2136298" y="4226790"/>
              <a:chExt cx="196678" cy="375893"/>
            </a:xfrm>
          </p:grpSpPr>
          <p:sp>
            <p:nvSpPr>
              <p:cNvPr id="130" name="Rectangle 129">
                <a:extLst>
                  <a:ext uri="{FF2B5EF4-FFF2-40B4-BE49-F238E27FC236}">
                    <a16:creationId xmlns:a16="http://schemas.microsoft.com/office/drawing/2014/main" id="{2A4F0155-3319-40F5-812D-8D3CE529E37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server">
                <a:extLst>
                  <a:ext uri="{FF2B5EF4-FFF2-40B4-BE49-F238E27FC236}">
                    <a16:creationId xmlns:a16="http://schemas.microsoft.com/office/drawing/2014/main" id="{B2F6B8A0-8AD6-4DC8-B736-F6BCA79587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Oval 71">
              <a:extLst>
                <a:ext uri="{FF2B5EF4-FFF2-40B4-BE49-F238E27FC236}">
                  <a16:creationId xmlns:a16="http://schemas.microsoft.com/office/drawing/2014/main" id="{99D27331-C02B-4835-A390-57DBE04A12CE}"/>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72">
              <a:extLst>
                <a:ext uri="{FF2B5EF4-FFF2-40B4-BE49-F238E27FC236}">
                  <a16:creationId xmlns:a16="http://schemas.microsoft.com/office/drawing/2014/main" id="{0CE0CA49-632D-491B-B884-E42E9E6DFEE2}"/>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4" name="Group 73">
              <a:extLst>
                <a:ext uri="{FF2B5EF4-FFF2-40B4-BE49-F238E27FC236}">
                  <a16:creationId xmlns:a16="http://schemas.microsoft.com/office/drawing/2014/main" id="{4B9883FD-BEB4-4226-9E47-33AB484DCD6C}"/>
                </a:ext>
              </a:extLst>
            </p:cNvPr>
            <p:cNvGrpSpPr/>
            <p:nvPr/>
          </p:nvGrpSpPr>
          <p:grpSpPr>
            <a:xfrm>
              <a:off x="929436" y="4810091"/>
              <a:ext cx="204812" cy="156967"/>
              <a:chOff x="2892310" y="4439341"/>
              <a:chExt cx="376337" cy="288423"/>
            </a:xfrm>
          </p:grpSpPr>
          <p:sp>
            <p:nvSpPr>
              <p:cNvPr id="127" name="monitor">
                <a:extLst>
                  <a:ext uri="{FF2B5EF4-FFF2-40B4-BE49-F238E27FC236}">
                    <a16:creationId xmlns:a16="http://schemas.microsoft.com/office/drawing/2014/main" id="{8209717E-6965-49F5-8647-09D90B80272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615CE382-B75F-415D-BB64-0B339BADFF38}"/>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9" name="Picture 128">
                <a:extLst>
                  <a:ext uri="{FF2B5EF4-FFF2-40B4-BE49-F238E27FC236}">
                    <a16:creationId xmlns:a16="http://schemas.microsoft.com/office/drawing/2014/main" id="{76434E8B-7812-484C-BF07-FF96AFA267FB}"/>
                  </a:ext>
                </a:extLst>
              </p:cNvPr>
              <p:cNvPicPr>
                <a:picLocks noChangeAspect="1"/>
              </p:cNvPicPr>
              <p:nvPr/>
            </p:nvPicPr>
            <p:blipFill rotWithShape="1">
              <a:blip r:embed="rId2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5" name="Group 74">
              <a:extLst>
                <a:ext uri="{FF2B5EF4-FFF2-40B4-BE49-F238E27FC236}">
                  <a16:creationId xmlns:a16="http://schemas.microsoft.com/office/drawing/2014/main" id="{C62A9FD7-8712-4695-8232-31D3201AD01E}"/>
                </a:ext>
              </a:extLst>
            </p:cNvPr>
            <p:cNvGrpSpPr/>
            <p:nvPr/>
          </p:nvGrpSpPr>
          <p:grpSpPr>
            <a:xfrm>
              <a:off x="1180339" y="4810091"/>
              <a:ext cx="207940" cy="156966"/>
              <a:chOff x="7987238" y="1610486"/>
              <a:chExt cx="506061" cy="382007"/>
            </a:xfrm>
          </p:grpSpPr>
          <p:sp>
            <p:nvSpPr>
              <p:cNvPr id="120" name="Rectangle 119">
                <a:extLst>
                  <a:ext uri="{FF2B5EF4-FFF2-40B4-BE49-F238E27FC236}">
                    <a16:creationId xmlns:a16="http://schemas.microsoft.com/office/drawing/2014/main" id="{E45EDA4F-F409-4B2F-8503-C4B01ABE0C1C}"/>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3E2E4F76-950C-4028-988B-F49F8E581EA8}"/>
                  </a:ext>
                </a:extLst>
              </p:cNvPr>
              <p:cNvGrpSpPr/>
              <p:nvPr/>
            </p:nvGrpSpPr>
            <p:grpSpPr>
              <a:xfrm>
                <a:off x="7987238" y="1610486"/>
                <a:ext cx="498447" cy="382007"/>
                <a:chOff x="9563138" y="2462727"/>
                <a:chExt cx="516394" cy="395761"/>
              </a:xfrm>
            </p:grpSpPr>
            <p:sp>
              <p:nvSpPr>
                <p:cNvPr id="122" name="monitor">
                  <a:extLst>
                    <a:ext uri="{FF2B5EF4-FFF2-40B4-BE49-F238E27FC236}">
                      <a16:creationId xmlns:a16="http://schemas.microsoft.com/office/drawing/2014/main" id="{730287EA-2B57-4E99-809B-813E434749C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920409E6-34B0-49FA-B17A-C24B885B3D82}"/>
                    </a:ext>
                  </a:extLst>
                </p:cNvPr>
                <p:cNvGrpSpPr/>
                <p:nvPr/>
              </p:nvGrpSpPr>
              <p:grpSpPr>
                <a:xfrm>
                  <a:off x="9746672" y="2545410"/>
                  <a:ext cx="107950" cy="134938"/>
                  <a:chOff x="9444088" y="2885171"/>
                  <a:chExt cx="107950" cy="134938"/>
                </a:xfrm>
                <a:solidFill>
                  <a:schemeClr val="tx1"/>
                </a:solidFill>
              </p:grpSpPr>
              <p:sp>
                <p:nvSpPr>
                  <p:cNvPr id="125" name="Freeform 26">
                    <a:extLst>
                      <a:ext uri="{FF2B5EF4-FFF2-40B4-BE49-F238E27FC236}">
                        <a16:creationId xmlns:a16="http://schemas.microsoft.com/office/drawing/2014/main" id="{23F33C30-AADC-4692-B37C-98D8C66D33F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7">
                    <a:extLst>
                      <a:ext uri="{FF2B5EF4-FFF2-40B4-BE49-F238E27FC236}">
                        <a16:creationId xmlns:a16="http://schemas.microsoft.com/office/drawing/2014/main" id="{62DAC563-3C49-4A9E-82A2-43B4F4FAEB9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6" name="Group 75">
              <a:extLst>
                <a:ext uri="{FF2B5EF4-FFF2-40B4-BE49-F238E27FC236}">
                  <a16:creationId xmlns:a16="http://schemas.microsoft.com/office/drawing/2014/main" id="{C6E55078-A5B0-49DA-AE20-5A0AA5FB077E}"/>
                </a:ext>
              </a:extLst>
            </p:cNvPr>
            <p:cNvGrpSpPr/>
            <p:nvPr/>
          </p:nvGrpSpPr>
          <p:grpSpPr>
            <a:xfrm>
              <a:off x="533767" y="4767288"/>
              <a:ext cx="98675" cy="163816"/>
              <a:chOff x="7084723" y="1610486"/>
              <a:chExt cx="212660" cy="353049"/>
            </a:xfrm>
          </p:grpSpPr>
          <p:sp>
            <p:nvSpPr>
              <p:cNvPr id="112" name="Rectangle 111">
                <a:extLst>
                  <a:ext uri="{FF2B5EF4-FFF2-40B4-BE49-F238E27FC236}">
                    <a16:creationId xmlns:a16="http://schemas.microsoft.com/office/drawing/2014/main" id="{33EE2A98-57F3-4C38-A171-302E24685333}"/>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AB53C000-C933-4BB8-83CD-A0DB13499185}"/>
                  </a:ext>
                </a:extLst>
              </p:cNvPr>
              <p:cNvGrpSpPr/>
              <p:nvPr/>
            </p:nvGrpSpPr>
            <p:grpSpPr>
              <a:xfrm>
                <a:off x="7138556" y="1706457"/>
                <a:ext cx="104198" cy="130248"/>
                <a:chOff x="9444088" y="2885171"/>
                <a:chExt cx="107950" cy="134938"/>
              </a:xfrm>
              <a:solidFill>
                <a:schemeClr val="bg1"/>
              </a:solidFill>
            </p:grpSpPr>
            <p:sp>
              <p:nvSpPr>
                <p:cNvPr id="117" name="Freeform 26">
                  <a:extLst>
                    <a:ext uri="{FF2B5EF4-FFF2-40B4-BE49-F238E27FC236}">
                      <a16:creationId xmlns:a16="http://schemas.microsoft.com/office/drawing/2014/main" id="{CAB43113-DC50-4DE2-A715-3DCF952BB2E3}"/>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7">
                  <a:extLst>
                    <a:ext uri="{FF2B5EF4-FFF2-40B4-BE49-F238E27FC236}">
                      <a16:creationId xmlns:a16="http://schemas.microsoft.com/office/drawing/2014/main" id="{23153221-B291-4265-829B-4CC815E5957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4" name="CellPhone_E8EA">
                <a:extLst>
                  <a:ext uri="{FF2B5EF4-FFF2-40B4-BE49-F238E27FC236}">
                    <a16:creationId xmlns:a16="http://schemas.microsoft.com/office/drawing/2014/main" id="{74ADBCE8-824D-4F99-8269-388CC9AD4C0A}"/>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16" name="Straight Connector 115">
                <a:extLst>
                  <a:ext uri="{FF2B5EF4-FFF2-40B4-BE49-F238E27FC236}">
                    <a16:creationId xmlns:a16="http://schemas.microsoft.com/office/drawing/2014/main" id="{53901A75-318F-4617-9B74-745BF72B8E6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BEFB653-E2C0-46EA-A237-0B3869EEFCE6}"/>
                </a:ext>
              </a:extLst>
            </p:cNvPr>
            <p:cNvGrpSpPr/>
            <p:nvPr/>
          </p:nvGrpSpPr>
          <p:grpSpPr>
            <a:xfrm>
              <a:off x="389370" y="4767288"/>
              <a:ext cx="98306" cy="163816"/>
              <a:chOff x="6490922" y="1610486"/>
              <a:chExt cx="211865" cy="353049"/>
            </a:xfrm>
          </p:grpSpPr>
          <p:sp>
            <p:nvSpPr>
              <p:cNvPr id="100" name="Rectangle 99">
                <a:extLst>
                  <a:ext uri="{FF2B5EF4-FFF2-40B4-BE49-F238E27FC236}">
                    <a16:creationId xmlns:a16="http://schemas.microsoft.com/office/drawing/2014/main" id="{7A303607-E668-473C-B075-42D2D8B75B55}"/>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0">
                <a:extLst>
                  <a:ext uri="{FF2B5EF4-FFF2-40B4-BE49-F238E27FC236}">
                    <a16:creationId xmlns:a16="http://schemas.microsoft.com/office/drawing/2014/main" id="{78AF162E-652A-4C0D-80F6-34F0ABC858C9}"/>
                  </a:ext>
                </a:extLst>
              </p:cNvPr>
              <p:cNvGrpSpPr>
                <a:grpSpLocks noChangeAspect="1"/>
              </p:cNvGrpSpPr>
              <p:nvPr/>
            </p:nvGrpSpPr>
            <p:grpSpPr bwMode="auto">
              <a:xfrm>
                <a:off x="6545792" y="1729376"/>
                <a:ext cx="111361" cy="115269"/>
                <a:chOff x="5049" y="1841"/>
                <a:chExt cx="57" cy="59"/>
              </a:xfrm>
              <a:solidFill>
                <a:schemeClr val="bg1"/>
              </a:solidFill>
            </p:grpSpPr>
            <p:sp>
              <p:nvSpPr>
                <p:cNvPr id="104" name="Freeform 31">
                  <a:extLst>
                    <a:ext uri="{FF2B5EF4-FFF2-40B4-BE49-F238E27FC236}">
                      <a16:creationId xmlns:a16="http://schemas.microsoft.com/office/drawing/2014/main" id="{908A28AA-5B27-4C32-ACD8-A24B774F8DA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32">
                  <a:extLst>
                    <a:ext uri="{FF2B5EF4-FFF2-40B4-BE49-F238E27FC236}">
                      <a16:creationId xmlns:a16="http://schemas.microsoft.com/office/drawing/2014/main" id="{DEA7D5A5-9B01-47BE-A8D9-8C2862FD958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33">
                  <a:extLst>
                    <a:ext uri="{FF2B5EF4-FFF2-40B4-BE49-F238E27FC236}">
                      <a16:creationId xmlns:a16="http://schemas.microsoft.com/office/drawing/2014/main" id="{042D5878-70A0-47FA-8EC6-03BB79B9365B}"/>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34">
                  <a:extLst>
                    <a:ext uri="{FF2B5EF4-FFF2-40B4-BE49-F238E27FC236}">
                      <a16:creationId xmlns:a16="http://schemas.microsoft.com/office/drawing/2014/main" id="{A80E155A-FC67-4505-9DB4-2A1E0DEC2D8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35">
                  <a:extLst>
                    <a:ext uri="{FF2B5EF4-FFF2-40B4-BE49-F238E27FC236}">
                      <a16:creationId xmlns:a16="http://schemas.microsoft.com/office/drawing/2014/main" id="{65760A70-DBB4-4D4C-A902-31B7E2D8BCA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36">
                  <a:extLst>
                    <a:ext uri="{FF2B5EF4-FFF2-40B4-BE49-F238E27FC236}">
                      <a16:creationId xmlns:a16="http://schemas.microsoft.com/office/drawing/2014/main" id="{C3785DA5-B8C3-4C6B-A319-347F78AE5D6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37">
                  <a:extLst>
                    <a:ext uri="{FF2B5EF4-FFF2-40B4-BE49-F238E27FC236}">
                      <a16:creationId xmlns:a16="http://schemas.microsoft.com/office/drawing/2014/main" id="{A9399748-4DFD-427F-9B64-628DDE5FAA6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38">
                  <a:extLst>
                    <a:ext uri="{FF2B5EF4-FFF2-40B4-BE49-F238E27FC236}">
                      <a16:creationId xmlns:a16="http://schemas.microsoft.com/office/drawing/2014/main" id="{2CB21CA4-197F-4C93-A418-290682A74F0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2" name="CellPhone_E8EA">
                <a:extLst>
                  <a:ext uri="{FF2B5EF4-FFF2-40B4-BE49-F238E27FC236}">
                    <a16:creationId xmlns:a16="http://schemas.microsoft.com/office/drawing/2014/main" id="{0CB0B7E1-18C7-4930-974A-E51BEF73FAA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9E505C3D-4188-4AC7-94BA-C30A6CCD80C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B15AE8FF-7E66-42CA-BF9E-BFC619959774}"/>
                </a:ext>
              </a:extLst>
            </p:cNvPr>
            <p:cNvGrpSpPr/>
            <p:nvPr/>
          </p:nvGrpSpPr>
          <p:grpSpPr>
            <a:xfrm>
              <a:off x="463024" y="4882627"/>
              <a:ext cx="93897" cy="93896"/>
              <a:chOff x="-160990" y="5259439"/>
              <a:chExt cx="109394" cy="109393"/>
            </a:xfrm>
          </p:grpSpPr>
          <p:sp>
            <p:nvSpPr>
              <p:cNvPr id="98" name="Oval 97">
                <a:extLst>
                  <a:ext uri="{FF2B5EF4-FFF2-40B4-BE49-F238E27FC236}">
                    <a16:creationId xmlns:a16="http://schemas.microsoft.com/office/drawing/2014/main" id="{42CACA85-E0B6-4018-A234-11577C5540C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Commitments_EC4D">
                <a:extLst>
                  <a:ext uri="{FF2B5EF4-FFF2-40B4-BE49-F238E27FC236}">
                    <a16:creationId xmlns:a16="http://schemas.microsoft.com/office/drawing/2014/main" id="{3A40C8C3-68CF-474B-830B-B5DE565F4846}"/>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1131D762-1ECB-492E-AF6C-71142240D0F8}"/>
                </a:ext>
              </a:extLst>
            </p:cNvPr>
            <p:cNvGrpSpPr/>
            <p:nvPr/>
          </p:nvGrpSpPr>
          <p:grpSpPr>
            <a:xfrm>
              <a:off x="1316431" y="4878196"/>
              <a:ext cx="93897" cy="93896"/>
              <a:chOff x="-160990" y="5259439"/>
              <a:chExt cx="109394" cy="109393"/>
            </a:xfrm>
          </p:grpSpPr>
          <p:sp>
            <p:nvSpPr>
              <p:cNvPr id="96" name="Oval 95">
                <a:extLst>
                  <a:ext uri="{FF2B5EF4-FFF2-40B4-BE49-F238E27FC236}">
                    <a16:creationId xmlns:a16="http://schemas.microsoft.com/office/drawing/2014/main" id="{E0D3EE23-C41A-4FCD-AABC-05CBF763651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Commitments_EC4D">
                <a:extLst>
                  <a:ext uri="{FF2B5EF4-FFF2-40B4-BE49-F238E27FC236}">
                    <a16:creationId xmlns:a16="http://schemas.microsoft.com/office/drawing/2014/main" id="{C0CD39CE-6078-4068-AFAE-19AF2872F6E4}"/>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DD00F997-2202-4939-9E64-08976935E9E8}"/>
                </a:ext>
              </a:extLst>
            </p:cNvPr>
            <p:cNvGrpSpPr/>
            <p:nvPr/>
          </p:nvGrpSpPr>
          <p:grpSpPr>
            <a:xfrm>
              <a:off x="1492115" y="4797767"/>
              <a:ext cx="93897" cy="93896"/>
              <a:chOff x="-160990" y="5259439"/>
              <a:chExt cx="109394" cy="109393"/>
            </a:xfrm>
          </p:grpSpPr>
          <p:sp>
            <p:nvSpPr>
              <p:cNvPr id="94" name="Oval 93">
                <a:extLst>
                  <a:ext uri="{FF2B5EF4-FFF2-40B4-BE49-F238E27FC236}">
                    <a16:creationId xmlns:a16="http://schemas.microsoft.com/office/drawing/2014/main" id="{BC86EB98-C488-43E1-B36C-38CB0C86387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Commitments_EC4D">
                <a:extLst>
                  <a:ext uri="{FF2B5EF4-FFF2-40B4-BE49-F238E27FC236}">
                    <a16:creationId xmlns:a16="http://schemas.microsoft.com/office/drawing/2014/main" id="{A7799017-07E4-47CC-8038-57E8C78E8A21}"/>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Freeform 6">
              <a:extLst>
                <a:ext uri="{FF2B5EF4-FFF2-40B4-BE49-F238E27FC236}">
                  <a16:creationId xmlns:a16="http://schemas.microsoft.com/office/drawing/2014/main" id="{144D5680-1BD3-43B0-A5A7-CF9C42E2BD1F}"/>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86" name="Group 85">
              <a:extLst>
                <a:ext uri="{FF2B5EF4-FFF2-40B4-BE49-F238E27FC236}">
                  <a16:creationId xmlns:a16="http://schemas.microsoft.com/office/drawing/2014/main" id="{1FE64C06-B69E-4CF3-83EE-2E5166CD3CB4}"/>
                </a:ext>
              </a:extLst>
            </p:cNvPr>
            <p:cNvGrpSpPr/>
            <p:nvPr/>
          </p:nvGrpSpPr>
          <p:grpSpPr>
            <a:xfrm>
              <a:off x="678533" y="4814224"/>
              <a:ext cx="204812" cy="156967"/>
              <a:chOff x="7398246" y="1610486"/>
              <a:chExt cx="498447" cy="382007"/>
            </a:xfrm>
          </p:grpSpPr>
          <p:sp>
            <p:nvSpPr>
              <p:cNvPr id="87" name="monitor">
                <a:extLst>
                  <a:ext uri="{FF2B5EF4-FFF2-40B4-BE49-F238E27FC236}">
                    <a16:creationId xmlns:a16="http://schemas.microsoft.com/office/drawing/2014/main" id="{91FF269D-E6FA-43D8-9C41-DB184069C6A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DE2C0CF0-D5C6-4608-94B1-1343324FF9B6}"/>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11">
                <a:extLst>
                  <a:ext uri="{FF2B5EF4-FFF2-40B4-BE49-F238E27FC236}">
                    <a16:creationId xmlns:a16="http://schemas.microsoft.com/office/drawing/2014/main" id="{896F760C-99F0-47E4-AF81-E11B8503BFE5}"/>
                  </a:ext>
                </a:extLst>
              </p:cNvPr>
              <p:cNvGrpSpPr>
                <a:grpSpLocks noChangeAspect="1"/>
              </p:cNvGrpSpPr>
              <p:nvPr/>
            </p:nvGrpSpPr>
            <p:grpSpPr bwMode="auto">
              <a:xfrm>
                <a:off x="7581678" y="1714920"/>
                <a:ext cx="111860" cy="111860"/>
                <a:chOff x="5664" y="1835"/>
                <a:chExt cx="73" cy="73"/>
              </a:xfrm>
              <a:solidFill>
                <a:schemeClr val="bg1"/>
              </a:solidFill>
            </p:grpSpPr>
            <p:sp>
              <p:nvSpPr>
                <p:cNvPr id="90" name="Freeform 12">
                  <a:extLst>
                    <a:ext uri="{FF2B5EF4-FFF2-40B4-BE49-F238E27FC236}">
                      <a16:creationId xmlns:a16="http://schemas.microsoft.com/office/drawing/2014/main" id="{4CB2B612-B336-41F6-AD0E-80E6099890C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839B5466-89FA-472A-842D-0884DD618029}"/>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14">
                  <a:extLst>
                    <a:ext uri="{FF2B5EF4-FFF2-40B4-BE49-F238E27FC236}">
                      <a16:creationId xmlns:a16="http://schemas.microsoft.com/office/drawing/2014/main" id="{C668BD42-9B82-4C72-837C-9BFFF0794930}"/>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15">
                  <a:extLst>
                    <a:ext uri="{FF2B5EF4-FFF2-40B4-BE49-F238E27FC236}">
                      <a16:creationId xmlns:a16="http://schemas.microsoft.com/office/drawing/2014/main" id="{7BFA57EB-E436-4D65-AAA7-1F06AA05F3BE}"/>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4" name="Group 33">
            <a:extLst>
              <a:ext uri="{FF2B5EF4-FFF2-40B4-BE49-F238E27FC236}">
                <a16:creationId xmlns:a16="http://schemas.microsoft.com/office/drawing/2014/main" id="{2E1802DF-65D6-476B-977A-14F02046C439}"/>
              </a:ext>
            </a:extLst>
          </p:cNvPr>
          <p:cNvGrpSpPr/>
          <p:nvPr/>
        </p:nvGrpSpPr>
        <p:grpSpPr>
          <a:xfrm>
            <a:off x="8299034" y="3090931"/>
            <a:ext cx="910583" cy="319959"/>
            <a:chOff x="8452196" y="2887629"/>
            <a:chExt cx="1062734" cy="373421"/>
          </a:xfrm>
        </p:grpSpPr>
        <p:pic>
          <p:nvPicPr>
            <p:cNvPr id="29" name="Picture 28">
              <a:extLst>
                <a:ext uri="{FF2B5EF4-FFF2-40B4-BE49-F238E27FC236}">
                  <a16:creationId xmlns:a16="http://schemas.microsoft.com/office/drawing/2014/main" id="{398B7429-C98B-4292-A45B-2D5BC9DE1EE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452196" y="3083467"/>
              <a:ext cx="663230" cy="177583"/>
            </a:xfrm>
            <a:prstGeom prst="rect">
              <a:avLst/>
            </a:prstGeom>
          </p:spPr>
        </p:pic>
        <p:pic>
          <p:nvPicPr>
            <p:cNvPr id="31" name="Picture 30">
              <a:extLst>
                <a:ext uri="{FF2B5EF4-FFF2-40B4-BE49-F238E27FC236}">
                  <a16:creationId xmlns:a16="http://schemas.microsoft.com/office/drawing/2014/main" id="{208D4669-041F-42B4-B319-73ABC92637D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459242" y="2887629"/>
              <a:ext cx="450110" cy="145832"/>
            </a:xfrm>
            <a:prstGeom prst="rect">
              <a:avLst/>
            </a:prstGeom>
          </p:spPr>
        </p:pic>
        <p:pic>
          <p:nvPicPr>
            <p:cNvPr id="33" name="Picture 32" descr="A picture containing clipart&#10;&#10;Description generated with very high confidence">
              <a:extLst>
                <a:ext uri="{FF2B5EF4-FFF2-40B4-BE49-F238E27FC236}">
                  <a16:creationId xmlns:a16="http://schemas.microsoft.com/office/drawing/2014/main" id="{6100CECF-A436-4439-A03C-B270F392A2B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098788" y="2893310"/>
              <a:ext cx="416142" cy="144049"/>
            </a:xfrm>
            <a:prstGeom prst="rect">
              <a:avLst/>
            </a:prstGeom>
          </p:spPr>
        </p:pic>
        <p:grpSp>
          <p:nvGrpSpPr>
            <p:cNvPr id="179" name="Group 178">
              <a:extLst>
                <a:ext uri="{FF2B5EF4-FFF2-40B4-BE49-F238E27FC236}">
                  <a16:creationId xmlns:a16="http://schemas.microsoft.com/office/drawing/2014/main" id="{BF38DB59-7478-4AC6-9793-FD7352FA0B4E}"/>
                </a:ext>
              </a:extLst>
            </p:cNvPr>
            <p:cNvGrpSpPr/>
            <p:nvPr/>
          </p:nvGrpSpPr>
          <p:grpSpPr>
            <a:xfrm>
              <a:off x="9251593" y="3185656"/>
              <a:ext cx="210275" cy="50954"/>
              <a:chOff x="6660452" y="3094221"/>
              <a:chExt cx="188672" cy="45719"/>
            </a:xfrm>
          </p:grpSpPr>
          <p:sp>
            <p:nvSpPr>
              <p:cNvPr id="180" name="Oval 179">
                <a:extLst>
                  <a:ext uri="{FF2B5EF4-FFF2-40B4-BE49-F238E27FC236}">
                    <a16:creationId xmlns:a16="http://schemas.microsoft.com/office/drawing/2014/main" id="{07181248-BC0C-4E81-8D08-614E9DD020A0}"/>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1" name="Oval 180">
                <a:extLst>
                  <a:ext uri="{FF2B5EF4-FFF2-40B4-BE49-F238E27FC236}">
                    <a16:creationId xmlns:a16="http://schemas.microsoft.com/office/drawing/2014/main" id="{36498FC1-4689-4CFC-9A55-5B9233A69126}"/>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2" name="Oval 181">
                <a:extLst>
                  <a:ext uri="{FF2B5EF4-FFF2-40B4-BE49-F238E27FC236}">
                    <a16:creationId xmlns:a16="http://schemas.microsoft.com/office/drawing/2014/main" id="{B0A64E15-1CE0-49F6-B4A6-DB61DE54570A}"/>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83" name="Rectangle 182">
            <a:hlinkClick r:id="rId2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A129E19C-B219-4CC7-841B-A86AD0F70148}"/>
              </a:ext>
            </a:extLst>
          </p:cNvPr>
          <p:cNvSpPr/>
          <p:nvPr/>
        </p:nvSpPr>
        <p:spPr>
          <a:xfrm>
            <a:off x="9826595" y="2691975"/>
            <a:ext cx="1498295" cy="245768"/>
          </a:xfrm>
          <a:prstGeom prst="rect">
            <a:avLst/>
          </a:prstGeom>
          <a:solidFill>
            <a:schemeClr val="bg1"/>
          </a:solidFill>
          <a:ln w="14224">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nvGrpSpPr>
          <p:cNvPr id="52" name="Group 51">
            <a:extLst>
              <a:ext uri="{FF2B5EF4-FFF2-40B4-BE49-F238E27FC236}">
                <a16:creationId xmlns:a16="http://schemas.microsoft.com/office/drawing/2014/main" id="{342E0C01-352B-4701-B4F4-8711FF3EF01E}"/>
              </a:ext>
            </a:extLst>
          </p:cNvPr>
          <p:cNvGrpSpPr/>
          <p:nvPr/>
        </p:nvGrpSpPr>
        <p:grpSpPr>
          <a:xfrm>
            <a:off x="9320884" y="2445373"/>
            <a:ext cx="477134" cy="662642"/>
            <a:chOff x="9526621" y="2318246"/>
            <a:chExt cx="477134" cy="662642"/>
          </a:xfrm>
        </p:grpSpPr>
        <p:cxnSp>
          <p:nvCxnSpPr>
            <p:cNvPr id="36" name="Straight Connector 35">
              <a:extLst>
                <a:ext uri="{FF2B5EF4-FFF2-40B4-BE49-F238E27FC236}">
                  <a16:creationId xmlns:a16="http://schemas.microsoft.com/office/drawing/2014/main" id="{7F683412-BA8A-4CDF-9D47-D409835340DC}"/>
                </a:ext>
              </a:extLst>
            </p:cNvPr>
            <p:cNvCxnSpPr/>
            <p:nvPr/>
          </p:nvCxnSpPr>
          <p:spPr>
            <a:xfrm flipV="1">
              <a:off x="9828617" y="2318246"/>
              <a:ext cx="134533" cy="181087"/>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B46AD3D-67DA-40B5-880B-6CA164DA0CAA}"/>
                </a:ext>
              </a:extLst>
            </p:cNvPr>
            <p:cNvCxnSpPr>
              <a:cxnSpLocks/>
            </p:cNvCxnSpPr>
            <p:nvPr/>
          </p:nvCxnSpPr>
          <p:spPr>
            <a:xfrm flipV="1">
              <a:off x="9857193" y="2665676"/>
              <a:ext cx="146562" cy="2346"/>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272FE5E-0BCE-4E4B-9AF8-28C2819EF761}"/>
                </a:ext>
              </a:extLst>
            </p:cNvPr>
            <p:cNvCxnSpPr>
              <a:cxnSpLocks/>
            </p:cNvCxnSpPr>
            <p:nvPr/>
          </p:nvCxnSpPr>
          <p:spPr>
            <a:xfrm flipV="1">
              <a:off x="9526621" y="2849318"/>
              <a:ext cx="138079" cy="13157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03C336A-7D2B-4F7C-9570-6813B63AD500}"/>
                </a:ext>
              </a:extLst>
            </p:cNvPr>
            <p:cNvCxnSpPr>
              <a:cxnSpLocks/>
            </p:cNvCxnSpPr>
            <p:nvPr/>
          </p:nvCxnSpPr>
          <p:spPr>
            <a:xfrm>
              <a:off x="9856041" y="2834365"/>
              <a:ext cx="124827" cy="10453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DAF1C6-2714-404B-A93A-6A5A8B1994C5}"/>
                </a:ext>
              </a:extLst>
            </p:cNvPr>
            <p:cNvCxnSpPr>
              <a:cxnSpLocks/>
            </p:cNvCxnSpPr>
            <p:nvPr/>
          </p:nvCxnSpPr>
          <p:spPr>
            <a:xfrm>
              <a:off x="9623558" y="2390823"/>
              <a:ext cx="60986" cy="10392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D1100A44-7374-487D-B78E-11D858B371EC}"/>
              </a:ext>
            </a:extLst>
          </p:cNvPr>
          <p:cNvSpPr/>
          <p:nvPr/>
        </p:nvSpPr>
        <p:spPr bwMode="auto">
          <a:xfrm>
            <a:off x="352425" y="5314509"/>
            <a:ext cx="11489298" cy="101963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DEAB2987-7A15-4B68-AC6A-FC2A31FAF078}"/>
              </a:ext>
            </a:extLst>
          </p:cNvPr>
          <p:cNvSpPr/>
          <p:nvPr/>
        </p:nvSpPr>
        <p:spPr>
          <a:xfrm>
            <a:off x="453022" y="5359932"/>
            <a:ext cx="2637325" cy="307777"/>
          </a:xfrm>
          <a:prstGeom prst="rect">
            <a:avLst/>
          </a:prstGeom>
        </p:spPr>
        <p:txBody>
          <a:bodyPr wrap="none">
            <a:spAutoFit/>
          </a:bodyPr>
          <a:lstStyle/>
          <a:p>
            <a:pPr marL="228600" lvl="0" indent="-228600" defTabSz="914367">
              <a:spcBef>
                <a:spcPts val="288"/>
              </a:spcBef>
              <a:spcAft>
                <a:spcPts val="1200"/>
              </a:spcAft>
              <a:buClr>
                <a:srgbClr val="E81123"/>
              </a:buClr>
              <a:buFont typeface="Arial" panose="020B0604020202020204" pitchFamily="34" charset="0"/>
              <a:buChar char="•"/>
              <a:defRPr/>
            </a:pPr>
            <a:r>
              <a:rPr lang="en-US" sz="1400" b="1">
                <a:ln w="3175">
                  <a:noFill/>
                </a:ln>
                <a:gradFill>
                  <a:gsLst>
                    <a:gs pos="2917">
                      <a:srgbClr val="1A1A1A"/>
                    </a:gs>
                    <a:gs pos="30000">
                      <a:srgbClr val="1A1A1A"/>
                    </a:gs>
                  </a:gsLst>
                  <a:lin ang="5400000" scaled="0"/>
                </a:gradFill>
                <a:cs typeface="Segoe UI" pitchFamily="34" charset="0"/>
              </a:rPr>
              <a:t>3</a:t>
            </a:r>
            <a:r>
              <a:rPr lang="en-US" sz="1400" b="1" baseline="30000">
                <a:ln w="3175">
                  <a:noFill/>
                </a:ln>
                <a:gradFill>
                  <a:gsLst>
                    <a:gs pos="2917">
                      <a:srgbClr val="1A1A1A"/>
                    </a:gs>
                    <a:gs pos="30000">
                      <a:srgbClr val="1A1A1A"/>
                    </a:gs>
                  </a:gsLst>
                  <a:lin ang="5400000" scaled="0"/>
                </a:gradFill>
                <a:cs typeface="Segoe UI" pitchFamily="34" charset="0"/>
              </a:rPr>
              <a:t>RD</a:t>
            </a:r>
            <a:r>
              <a:rPr lang="en-US" sz="1400" b="1">
                <a:ln w="3175">
                  <a:noFill/>
                </a:ln>
                <a:gradFill>
                  <a:gsLst>
                    <a:gs pos="2917">
                      <a:srgbClr val="1A1A1A"/>
                    </a:gs>
                    <a:gs pos="30000">
                      <a:srgbClr val="1A1A1A"/>
                    </a:gs>
                  </a:gsLst>
                  <a:lin ang="5400000" scaled="0"/>
                </a:gradFill>
                <a:cs typeface="Segoe UI" pitchFamily="34" charset="0"/>
              </a:rPr>
              <a:t> PARTY ACCOUNT RISK</a:t>
            </a:r>
          </a:p>
        </p:txBody>
      </p:sp>
      <p:sp>
        <p:nvSpPr>
          <p:cNvPr id="17" name="Rectangle 16">
            <a:extLst>
              <a:ext uri="{FF2B5EF4-FFF2-40B4-BE49-F238E27FC236}">
                <a16:creationId xmlns:a16="http://schemas.microsoft.com/office/drawing/2014/main" id="{8482B438-6E50-4A8C-9658-7598855BE0F9}"/>
              </a:ext>
            </a:extLst>
          </p:cNvPr>
          <p:cNvSpPr/>
          <p:nvPr/>
        </p:nvSpPr>
        <p:spPr>
          <a:xfrm>
            <a:off x="3533963" y="5359932"/>
            <a:ext cx="3158421" cy="738664"/>
          </a:xfrm>
          <a:prstGeom prst="rect">
            <a:avLst/>
          </a:prstGeom>
        </p:spPr>
        <p:txBody>
          <a:bodyPr wrap="square">
            <a:spAutoFit/>
          </a:bodyPr>
          <a:lstStyle/>
          <a:p>
            <a:pPr marL="285750" lvl="0" indent="-285750" defTabSz="914367">
              <a:spcBef>
                <a:spcPts val="288"/>
              </a:spcBef>
              <a:spcAft>
                <a:spcPts val="600"/>
              </a:spcAft>
              <a:buBlip>
                <a:blip r:embed="rId22"/>
              </a:buBlip>
              <a:defRPr/>
            </a:pPr>
            <a:r>
              <a:rPr lang="en-US" sz="1400">
                <a:gradFill>
                  <a:gsLst>
                    <a:gs pos="2917">
                      <a:srgbClr val="1A1A1A"/>
                    </a:gs>
                    <a:gs pos="30000">
                      <a:srgbClr val="1A1A1A"/>
                    </a:gs>
                  </a:gsLst>
                  <a:lin ang="5400000" scaled="0"/>
                </a:gradFill>
              </a:rPr>
              <a:t>Move 3</a:t>
            </a:r>
            <a:r>
              <a:rPr lang="en-US" sz="1400" baseline="30000">
                <a:gradFill>
                  <a:gsLst>
                    <a:gs pos="2917">
                      <a:srgbClr val="1A1A1A"/>
                    </a:gs>
                    <a:gs pos="30000">
                      <a:srgbClr val="1A1A1A"/>
                    </a:gs>
                  </a:gsLst>
                  <a:lin ang="5400000" scaled="0"/>
                </a:gradFill>
              </a:rPr>
              <a:t>rd</a:t>
            </a:r>
            <a:r>
              <a:rPr lang="en-US" sz="1400">
                <a:gradFill>
                  <a:gsLst>
                    <a:gs pos="2917">
                      <a:srgbClr val="1A1A1A"/>
                    </a:gs>
                    <a:gs pos="30000">
                      <a:srgbClr val="1A1A1A"/>
                    </a:gs>
                  </a:gsLst>
                  <a:lin ang="5400000" scaled="0"/>
                </a:gradFill>
              </a:rPr>
              <a:t> party accounts to </a:t>
            </a:r>
            <a:r>
              <a:rPr lang="en-US" sz="1400" b="1">
                <a:ln w="3175">
                  <a:noFill/>
                </a:ln>
                <a:gradFill>
                  <a:gsLst>
                    <a:gs pos="2917">
                      <a:srgbClr val="1A1A1A"/>
                    </a:gs>
                    <a:gs pos="30000">
                      <a:srgbClr val="1A1A1A"/>
                    </a:gs>
                  </a:gsLst>
                  <a:lin ang="5400000" scaled="0"/>
                </a:gradFill>
                <a:cs typeface="Segoe UI" pitchFamily="34" charset="0"/>
              </a:rPr>
              <a:t>B2B/B2C solutions </a:t>
            </a:r>
            <a:r>
              <a:rPr lang="en-US" sz="1400">
                <a:ln w="3175">
                  <a:noFill/>
                </a:ln>
                <a:gradFill>
                  <a:gsLst>
                    <a:gs pos="2917">
                      <a:srgbClr val="1A1A1A"/>
                    </a:gs>
                    <a:gs pos="30000">
                      <a:srgbClr val="1A1A1A"/>
                    </a:gs>
                  </a:gsLst>
                  <a:lin ang="5400000" scaled="0"/>
                </a:gradFill>
                <a:cs typeface="Segoe UI" pitchFamily="34" charset="0"/>
              </a:rPr>
              <a:t>to lower risk and increase productivity</a:t>
            </a:r>
          </a:p>
        </p:txBody>
      </p:sp>
      <p:grpSp>
        <p:nvGrpSpPr>
          <p:cNvPr id="61" name="Group 60">
            <a:extLst>
              <a:ext uri="{FF2B5EF4-FFF2-40B4-BE49-F238E27FC236}">
                <a16:creationId xmlns:a16="http://schemas.microsoft.com/office/drawing/2014/main" id="{88F07C01-4C7D-48CD-B626-B6FC1C09F15C}"/>
              </a:ext>
            </a:extLst>
          </p:cNvPr>
          <p:cNvGrpSpPr/>
          <p:nvPr/>
        </p:nvGrpSpPr>
        <p:grpSpPr>
          <a:xfrm>
            <a:off x="8345636" y="5464238"/>
            <a:ext cx="2939401" cy="667013"/>
            <a:chOff x="9064794" y="5412358"/>
            <a:chExt cx="2939401" cy="667013"/>
          </a:xfrm>
        </p:grpSpPr>
        <p:sp>
          <p:nvSpPr>
            <p:cNvPr id="157" name="Rectangle 156">
              <a:hlinkClick r:id="rId7"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45950695-F2C0-4214-8BFC-58C0B98C607F}"/>
                </a:ext>
              </a:extLst>
            </p:cNvPr>
            <p:cNvSpPr/>
            <p:nvPr/>
          </p:nvSpPr>
          <p:spPr>
            <a:xfrm>
              <a:off x="9070227" y="5888652"/>
              <a:ext cx="1199811" cy="190719"/>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B2C</a:t>
              </a:r>
            </a:p>
          </p:txBody>
        </p:sp>
        <p:sp>
          <p:nvSpPr>
            <p:cNvPr id="158" name="Rectangle 157">
              <a:hlinkClick r:id="rId8"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D25A9ECD-0FA5-460F-925C-ECC2800AE643}"/>
                </a:ext>
              </a:extLst>
            </p:cNvPr>
            <p:cNvSpPr/>
            <p:nvPr/>
          </p:nvSpPr>
          <p:spPr>
            <a:xfrm>
              <a:off x="9064794" y="5435975"/>
              <a:ext cx="1199811" cy="184174"/>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B2B</a:t>
              </a:r>
            </a:p>
          </p:txBody>
        </p:sp>
        <p:pic>
          <p:nvPicPr>
            <p:cNvPr id="165" name="Picture 164">
              <a:extLst>
                <a:ext uri="{FF2B5EF4-FFF2-40B4-BE49-F238E27FC236}">
                  <a16:creationId xmlns:a16="http://schemas.microsoft.com/office/drawing/2014/main" id="{A965641E-620D-477B-B343-57622DFC624D}"/>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9097945" y="5449932"/>
              <a:ext cx="155712" cy="155713"/>
            </a:xfrm>
            <a:prstGeom prst="rect">
              <a:avLst/>
            </a:prstGeom>
          </p:spPr>
        </p:pic>
        <p:pic>
          <p:nvPicPr>
            <p:cNvPr id="166" name="Picture 165">
              <a:extLst>
                <a:ext uri="{FF2B5EF4-FFF2-40B4-BE49-F238E27FC236}">
                  <a16:creationId xmlns:a16="http://schemas.microsoft.com/office/drawing/2014/main" id="{77A544B1-800F-4EF1-8A4E-8C3B41B1143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097913" y="5921106"/>
              <a:ext cx="155744" cy="141433"/>
            </a:xfrm>
            <a:prstGeom prst="rect">
              <a:avLst/>
            </a:prstGeom>
          </p:spPr>
        </p:pic>
        <p:pic>
          <p:nvPicPr>
            <p:cNvPr id="204" name="Picture 203">
              <a:extLst>
                <a:ext uri="{FF2B5EF4-FFF2-40B4-BE49-F238E27FC236}">
                  <a16:creationId xmlns:a16="http://schemas.microsoft.com/office/drawing/2014/main" id="{686C149B-13A4-46E6-AE8E-8BE2E7E3A540}"/>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0859822" y="5426205"/>
              <a:ext cx="193321" cy="193320"/>
            </a:xfrm>
            <a:prstGeom prst="rect">
              <a:avLst/>
            </a:prstGeom>
          </p:spPr>
        </p:pic>
        <p:pic>
          <p:nvPicPr>
            <p:cNvPr id="239" name="Picture 238" descr="A close up of a sign&#10;&#10;Description generated with high confidence">
              <a:extLst>
                <a:ext uri="{FF2B5EF4-FFF2-40B4-BE49-F238E27FC236}">
                  <a16:creationId xmlns:a16="http://schemas.microsoft.com/office/drawing/2014/main" id="{40DBE1A3-07C3-4FD4-8CD9-F566F5A57681}"/>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10777112" y="5837683"/>
              <a:ext cx="208834" cy="222901"/>
            </a:xfrm>
            <a:prstGeom prst="rect">
              <a:avLst/>
            </a:prstGeom>
          </p:spPr>
        </p:pic>
        <p:pic>
          <p:nvPicPr>
            <p:cNvPr id="240" name="Picture 239" descr="A close up of a fish&#10;&#10;Description generated with high confidence">
              <a:extLst>
                <a:ext uri="{FF2B5EF4-FFF2-40B4-BE49-F238E27FC236}">
                  <a16:creationId xmlns:a16="http://schemas.microsoft.com/office/drawing/2014/main" id="{B68D1F17-1224-4210-BA69-DFD57F7A6610}"/>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504752" y="5840668"/>
              <a:ext cx="208834" cy="222901"/>
            </a:xfrm>
            <a:prstGeom prst="rect">
              <a:avLst/>
            </a:prstGeom>
          </p:spPr>
        </p:pic>
        <p:grpSp>
          <p:nvGrpSpPr>
            <p:cNvPr id="242" name="Group 241">
              <a:extLst>
                <a:ext uri="{FF2B5EF4-FFF2-40B4-BE49-F238E27FC236}">
                  <a16:creationId xmlns:a16="http://schemas.microsoft.com/office/drawing/2014/main" id="{F85FCACF-EDA9-453C-A5D6-BF2566DAFF9C}"/>
                </a:ext>
              </a:extLst>
            </p:cNvPr>
            <p:cNvGrpSpPr/>
            <p:nvPr/>
          </p:nvGrpSpPr>
          <p:grpSpPr>
            <a:xfrm>
              <a:off x="11590982" y="5834233"/>
              <a:ext cx="225946" cy="222901"/>
              <a:chOff x="998296" y="2872194"/>
              <a:chExt cx="494663" cy="457200"/>
            </a:xfrm>
          </p:grpSpPr>
          <p:sp>
            <p:nvSpPr>
              <p:cNvPr id="250" name="Rectangle 249">
                <a:extLst>
                  <a:ext uri="{FF2B5EF4-FFF2-40B4-BE49-F238E27FC236}">
                    <a16:creationId xmlns:a16="http://schemas.microsoft.com/office/drawing/2014/main" id="{B8FF2CFB-182E-4135-B626-43F567217FBE}"/>
                  </a:ext>
                </a:extLst>
              </p:cNvPr>
              <p:cNvSpPr/>
              <p:nvPr/>
            </p:nvSpPr>
            <p:spPr bwMode="auto">
              <a:xfrm>
                <a:off x="1035759" y="2872194"/>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251" name="Picture 4">
                <a:extLst>
                  <a:ext uri="{FF2B5EF4-FFF2-40B4-BE49-F238E27FC236}">
                    <a16:creationId xmlns:a16="http://schemas.microsoft.com/office/drawing/2014/main" id="{6904A70E-70A1-44DC-8C4E-BF8138197D26}"/>
                  </a:ext>
                </a:extLst>
              </p:cNvPr>
              <p:cNvPicPr>
                <a:picLocks noChangeAspect="1" noChangeArrowheads="1"/>
              </p:cNvPicPr>
              <p:nvPr/>
            </p:nvPicPr>
            <p:blipFill rotWithShape="1">
              <a:blip r:embed="rId34" cstate="screen">
                <a:extLst>
                  <a:ext uri="{28A0092B-C50C-407E-A947-70E740481C1C}">
                    <a14:useLocalDpi xmlns:a14="http://schemas.microsoft.com/office/drawing/2010/main"/>
                  </a:ext>
                </a:extLst>
              </a:blip>
              <a:srcRect/>
              <a:stretch/>
            </p:blipFill>
            <p:spPr bwMode="auto">
              <a:xfrm>
                <a:off x="998296" y="2908202"/>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246" name="Picture 54" descr="https://az495088.vo.msecnd.net/app-logo/amazonuk_215.png">
              <a:extLst>
                <a:ext uri="{FF2B5EF4-FFF2-40B4-BE49-F238E27FC236}">
                  <a16:creationId xmlns:a16="http://schemas.microsoft.com/office/drawing/2014/main" id="{E3AA766C-10C4-4B39-829D-A43372A8223F}"/>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11047841" y="5837683"/>
              <a:ext cx="208834" cy="222901"/>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247" name="Picture 56" descr="https://az495088.vo.msecnd.net/app-logo/linkedin_215.png">
              <a:extLst>
                <a:ext uri="{FF2B5EF4-FFF2-40B4-BE49-F238E27FC236}">
                  <a16:creationId xmlns:a16="http://schemas.microsoft.com/office/drawing/2014/main" id="{0D28AD9D-7E73-4E88-BC24-B182E710D71A}"/>
                </a:ext>
              </a:extLst>
            </p:cNvPr>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11331173" y="5837683"/>
              <a:ext cx="208834" cy="222901"/>
            </a:xfrm>
            <a:prstGeom prst="rect">
              <a:avLst/>
            </a:prstGeom>
            <a:noFill/>
            <a:extLst>
              <a:ext uri="{909E8E84-426E-40DD-AFC4-6F175D3DCCD1}">
                <a14:hiddenFill xmlns:a14="http://schemas.microsoft.com/office/drawing/2010/main">
                  <a:solidFill>
                    <a:srgbClr val="FFFFFF"/>
                  </a:solidFill>
                </a14:hiddenFill>
              </a:ext>
            </a:extLst>
          </p:spPr>
        </p:pic>
        <p:sp>
          <p:nvSpPr>
            <p:cNvPr id="252" name="Freeform: Shape 251">
              <a:extLst>
                <a:ext uri="{FF2B5EF4-FFF2-40B4-BE49-F238E27FC236}">
                  <a16:creationId xmlns:a16="http://schemas.microsoft.com/office/drawing/2014/main" id="{65A46D5E-CC27-497B-93DB-C8338A381A6F}"/>
                </a:ext>
              </a:extLst>
            </p:cNvPr>
            <p:cNvSpPr>
              <a:spLocks noChangeAspect="1"/>
            </p:cNvSpPr>
            <p:nvPr/>
          </p:nvSpPr>
          <p:spPr bwMode="auto">
            <a:xfrm flipV="1">
              <a:off x="10548977" y="5412358"/>
              <a:ext cx="219071" cy="21765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nvGrpSpPr>
            <p:cNvPr id="257" name="Group 256">
              <a:extLst>
                <a:ext uri="{FF2B5EF4-FFF2-40B4-BE49-F238E27FC236}">
                  <a16:creationId xmlns:a16="http://schemas.microsoft.com/office/drawing/2014/main" id="{857E2F57-592E-4390-9837-B936E8E1EAA2}"/>
                </a:ext>
              </a:extLst>
            </p:cNvPr>
            <p:cNvGrpSpPr/>
            <p:nvPr/>
          </p:nvGrpSpPr>
          <p:grpSpPr>
            <a:xfrm>
              <a:off x="11517980" y="5571849"/>
              <a:ext cx="180170" cy="43659"/>
              <a:chOff x="6660452" y="3094221"/>
              <a:chExt cx="188672" cy="45719"/>
            </a:xfrm>
          </p:grpSpPr>
          <p:sp>
            <p:nvSpPr>
              <p:cNvPr id="258" name="Oval 257">
                <a:extLst>
                  <a:ext uri="{FF2B5EF4-FFF2-40B4-BE49-F238E27FC236}">
                    <a16:creationId xmlns:a16="http://schemas.microsoft.com/office/drawing/2014/main" id="{BE6771EB-D775-4B9D-AC5C-753315AA84B2}"/>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9" name="Oval 258">
                <a:extLst>
                  <a:ext uri="{FF2B5EF4-FFF2-40B4-BE49-F238E27FC236}">
                    <a16:creationId xmlns:a16="http://schemas.microsoft.com/office/drawing/2014/main" id="{1DAFF879-66C0-41FC-B839-1002ABA44B91}"/>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0" name="Oval 259">
                <a:extLst>
                  <a:ext uri="{FF2B5EF4-FFF2-40B4-BE49-F238E27FC236}">
                    <a16:creationId xmlns:a16="http://schemas.microsoft.com/office/drawing/2014/main" id="{6504B35C-6A59-432C-A781-C73F0A08FA6F}"/>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5BF1C9D4-3E61-4D8D-99AA-74F2C3A49517}"/>
                </a:ext>
              </a:extLst>
            </p:cNvPr>
            <p:cNvGrpSpPr/>
            <p:nvPr/>
          </p:nvGrpSpPr>
          <p:grpSpPr>
            <a:xfrm>
              <a:off x="11823914" y="6001580"/>
              <a:ext cx="180281" cy="43659"/>
              <a:chOff x="6780146" y="3094221"/>
              <a:chExt cx="188795" cy="45719"/>
            </a:xfrm>
          </p:grpSpPr>
          <p:sp>
            <p:nvSpPr>
              <p:cNvPr id="262" name="Oval 261">
                <a:extLst>
                  <a:ext uri="{FF2B5EF4-FFF2-40B4-BE49-F238E27FC236}">
                    <a16:creationId xmlns:a16="http://schemas.microsoft.com/office/drawing/2014/main" id="{914DC3F3-F6E4-41E7-B449-20C29280B2F3}"/>
                  </a:ext>
                </a:extLst>
              </p:cNvPr>
              <p:cNvSpPr/>
              <p:nvPr/>
            </p:nvSpPr>
            <p:spPr bwMode="auto">
              <a:xfrm>
                <a:off x="678014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Oval 262">
                <a:extLst>
                  <a:ext uri="{FF2B5EF4-FFF2-40B4-BE49-F238E27FC236}">
                    <a16:creationId xmlns:a16="http://schemas.microsoft.com/office/drawing/2014/main" id="{FA75BA7C-EA42-47E5-8A9F-43E19988B791}"/>
                  </a:ext>
                </a:extLst>
              </p:cNvPr>
              <p:cNvSpPr/>
              <p:nvPr/>
            </p:nvSpPr>
            <p:spPr bwMode="auto">
              <a:xfrm>
                <a:off x="685162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4" name="Oval 263">
                <a:extLst>
                  <a:ext uri="{FF2B5EF4-FFF2-40B4-BE49-F238E27FC236}">
                    <a16:creationId xmlns:a16="http://schemas.microsoft.com/office/drawing/2014/main" id="{DCEE74EB-487F-453C-8D6B-357A0C81AD66}"/>
                  </a:ext>
                </a:extLst>
              </p:cNvPr>
              <p:cNvSpPr/>
              <p:nvPr/>
            </p:nvSpPr>
            <p:spPr bwMode="auto">
              <a:xfrm>
                <a:off x="6923222" y="3094221"/>
                <a:ext cx="45719"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54" name="Straight Arrow Connector 53">
              <a:extLst>
                <a:ext uri="{FF2B5EF4-FFF2-40B4-BE49-F238E27FC236}">
                  <a16:creationId xmlns:a16="http://schemas.microsoft.com/office/drawing/2014/main" id="{434A1258-1515-401C-930A-E03C7196F14B}"/>
                </a:ext>
              </a:extLst>
            </p:cNvPr>
            <p:cNvCxnSpPr>
              <a:cxnSpLocks/>
            </p:cNvCxnSpPr>
            <p:nvPr/>
          </p:nvCxnSpPr>
          <p:spPr>
            <a:xfrm>
              <a:off x="10326095" y="5518647"/>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5" name="Picture 2" descr="Image result for google icon">
              <a:extLst>
                <a:ext uri="{FF2B5EF4-FFF2-40B4-BE49-F238E27FC236}">
                  <a16:creationId xmlns:a16="http://schemas.microsoft.com/office/drawing/2014/main" id="{25AA8A8C-24EA-49A6-AC3E-032840F8BEC8}"/>
                </a:ext>
              </a:extLst>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11187158" y="5427367"/>
              <a:ext cx="187504" cy="191221"/>
            </a:xfrm>
            <a:prstGeom prst="rect">
              <a:avLst/>
            </a:prstGeom>
            <a:noFill/>
            <a:extLst>
              <a:ext uri="{909E8E84-426E-40DD-AFC4-6F175D3DCCD1}">
                <a14:hiddenFill xmlns:a14="http://schemas.microsoft.com/office/drawing/2010/main">
                  <a:solidFill>
                    <a:srgbClr val="FFFFFF"/>
                  </a:solidFill>
                </a14:hiddenFill>
              </a:ext>
            </a:extLst>
          </p:spPr>
        </p:pic>
        <p:cxnSp>
          <p:nvCxnSpPr>
            <p:cNvPr id="266" name="Straight Arrow Connector 265">
              <a:extLst>
                <a:ext uri="{FF2B5EF4-FFF2-40B4-BE49-F238E27FC236}">
                  <a16:creationId xmlns:a16="http://schemas.microsoft.com/office/drawing/2014/main" id="{3DC13B3E-D903-4676-8B42-70779D6548C5}"/>
                </a:ext>
              </a:extLst>
            </p:cNvPr>
            <p:cNvCxnSpPr>
              <a:cxnSpLocks/>
            </p:cNvCxnSpPr>
            <p:nvPr/>
          </p:nvCxnSpPr>
          <p:spPr>
            <a:xfrm>
              <a:off x="10304164" y="5984604"/>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D641A615-2E3C-41D3-9D6E-C185E3C3E258}"/>
                </a:ext>
              </a:extLst>
            </p:cNvPr>
            <p:cNvCxnSpPr>
              <a:cxnSpLocks/>
            </p:cNvCxnSpPr>
            <p:nvPr/>
          </p:nvCxnSpPr>
          <p:spPr>
            <a:xfrm flipV="1">
              <a:off x="10300071" y="5724119"/>
              <a:ext cx="172607" cy="1061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AA9C283-6166-49EA-88D1-53FEFAC1EA59}"/>
              </a:ext>
            </a:extLst>
          </p:cNvPr>
          <p:cNvSpPr/>
          <p:nvPr/>
        </p:nvSpPr>
        <p:spPr bwMode="auto">
          <a:xfrm>
            <a:off x="619125" y="140494"/>
            <a:ext cx="420234" cy="938659"/>
          </a:xfrm>
          <a:prstGeom prst="rect">
            <a:avLst/>
          </a:prstGeom>
          <a:noFill/>
          <a:ln w="28575">
            <a:solidFill>
              <a:srgbClr val="5D2E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308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500"/>
                                        <p:tgtEl>
                                          <p:spTgt spid="2">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6"/>
                                        </p:tgtEl>
                                        <p:attrNameLst>
                                          <p:attrName>style.visibility</p:attrName>
                                        </p:attrNameLst>
                                      </p:cBhvr>
                                      <p:to>
                                        <p:strVal val="visible"/>
                                      </p:to>
                                    </p:set>
                                    <p:animEffect transition="in" filter="fade">
                                      <p:cBhvr>
                                        <p:cTn id="30" dur="500"/>
                                        <p:tgtEl>
                                          <p:spTgt spid="146"/>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1000"/>
                                        <p:tgtEl>
                                          <p:spTgt spid="2">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par>
                                <p:cTn id="45" presetID="10"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xEl>
                                              <p:pRg st="3" end="3"/>
                                            </p:txEl>
                                          </p:spTgt>
                                        </p:tgtEl>
                                        <p:attrNameLst>
                                          <p:attrName>style.visibility</p:attrName>
                                        </p:attrNameLst>
                                      </p:cBhvr>
                                      <p:to>
                                        <p:strVal val="visible"/>
                                      </p:to>
                                    </p:set>
                                    <p:animEffect transition="in" filter="fade">
                                      <p:cBhvr>
                                        <p:cTn id="52" dur="500"/>
                                        <p:tgtEl>
                                          <p:spTgt spid="14">
                                            <p:txEl>
                                              <p:pRg st="3" end="3"/>
                                            </p:txEl>
                                          </p:spTgt>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2">
                                            <p:txEl>
                                              <p:pRg st="3" end="3"/>
                                            </p:txEl>
                                          </p:spTgt>
                                        </p:tgtEl>
                                        <p:attrNameLst>
                                          <p:attrName>style.visibility</p:attrName>
                                        </p:attrNameLst>
                                      </p:cBhvr>
                                      <p:to>
                                        <p:strVal val="visible"/>
                                      </p:to>
                                    </p:set>
                                    <p:animEffect transition="in" filter="fade">
                                      <p:cBhvr>
                                        <p:cTn id="56" dur="500"/>
                                        <p:tgtEl>
                                          <p:spTgt spid="2">
                                            <p:txEl>
                                              <p:pRg st="3" end="3"/>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152"/>
                                        </p:tgtEl>
                                        <p:attrNameLst>
                                          <p:attrName>style.visibility</p:attrName>
                                        </p:attrNameLst>
                                      </p:cBhvr>
                                      <p:to>
                                        <p:strVal val="visible"/>
                                      </p:to>
                                    </p:set>
                                    <p:animEffect transition="in" filter="fade">
                                      <p:cBhvr>
                                        <p:cTn id="59" dur="500"/>
                                        <p:tgtEl>
                                          <p:spTgt spid="152"/>
                                        </p:tgtEl>
                                      </p:cBhvr>
                                    </p:animEffect>
                                  </p:childTnLst>
                                </p:cTn>
                              </p:par>
                            </p:childTnLst>
                          </p:cTn>
                        </p:par>
                        <p:par>
                          <p:cTn id="60" fill="hold">
                            <p:stCondLst>
                              <p:cond delay="1500"/>
                            </p:stCondLst>
                            <p:childTnLst>
                              <p:par>
                                <p:cTn id="61" presetID="6" presetClass="entr" presetSubtype="32" fill="hold"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circle(out)">
                                      <p:cBhvr>
                                        <p:cTn id="63" dur="1000"/>
                                        <p:tgtEl>
                                          <p:spTgt spid="52"/>
                                        </p:tgtEl>
                                      </p:cBhvr>
                                    </p:animEffect>
                                  </p:childTnLst>
                                </p:cTn>
                              </p:par>
                              <p:par>
                                <p:cTn id="64" presetID="26" presetClass="emph" presetSubtype="0" fill="hold" grpId="1" nodeType="withEffect">
                                  <p:stCondLst>
                                    <p:cond delay="500"/>
                                  </p:stCondLst>
                                  <p:childTnLst>
                                    <p:animEffect transition="out" filter="fade">
                                      <p:cBhvr>
                                        <p:cTn id="65" dur="500" tmFilter="0, 0; .2, .5; .8, .5; 1, 0"/>
                                        <p:tgtEl>
                                          <p:spTgt spid="140"/>
                                        </p:tgtEl>
                                      </p:cBhvr>
                                    </p:animEffect>
                                    <p:animScale>
                                      <p:cBhvr>
                                        <p:cTn id="66" dur="250" autoRev="1" fill="hold"/>
                                        <p:tgtEl>
                                          <p:spTgt spid="140"/>
                                        </p:tgtEl>
                                      </p:cBhvr>
                                      <p:by x="105000" y="105000"/>
                                    </p:animScale>
                                  </p:childTnLst>
                                </p:cTn>
                              </p:par>
                              <p:par>
                                <p:cTn id="67" presetID="26" presetClass="emph" presetSubtype="0" fill="hold" nodeType="withEffect">
                                  <p:stCondLst>
                                    <p:cond delay="500"/>
                                  </p:stCondLst>
                                  <p:childTnLst>
                                    <p:animEffect transition="out" filter="fade">
                                      <p:cBhvr>
                                        <p:cTn id="68" dur="500" tmFilter="0, 0; .2, .5; .8, .5; 1, 0"/>
                                        <p:tgtEl>
                                          <p:spTgt spid="141"/>
                                        </p:tgtEl>
                                      </p:cBhvr>
                                    </p:animEffect>
                                    <p:animScale>
                                      <p:cBhvr>
                                        <p:cTn id="69" dur="250" autoRev="1" fill="hold"/>
                                        <p:tgtEl>
                                          <p:spTgt spid="141"/>
                                        </p:tgtEl>
                                      </p:cBhvr>
                                      <p:by x="105000" y="105000"/>
                                    </p:animScale>
                                  </p:childTnLst>
                                </p:cTn>
                              </p:par>
                            </p:childTnLst>
                          </p:cTn>
                        </p:par>
                        <p:par>
                          <p:cTn id="70" fill="hold">
                            <p:stCondLst>
                              <p:cond delay="2500"/>
                            </p:stCondLst>
                            <p:childTnLst>
                              <p:par>
                                <p:cTn id="71" presetID="26" presetClass="emph" presetSubtype="0" fill="hold" nodeType="afterEffect">
                                  <p:stCondLst>
                                    <p:cond delay="0"/>
                                  </p:stCondLst>
                                  <p:childTnLst>
                                    <p:animEffect transition="out" filter="fade">
                                      <p:cBhvr>
                                        <p:cTn id="72" dur="500" tmFilter="0, 0; .2, .5; .8, .5; 1, 0"/>
                                        <p:tgtEl>
                                          <p:spTgt spid="27"/>
                                        </p:tgtEl>
                                      </p:cBhvr>
                                    </p:animEffect>
                                    <p:animScale>
                                      <p:cBhvr>
                                        <p:cTn id="73" dur="250" autoRev="1" fill="hold"/>
                                        <p:tgtEl>
                                          <p:spTgt spid="27"/>
                                        </p:tgtEl>
                                      </p:cBhvr>
                                      <p:by x="105000" y="105000"/>
                                    </p:animScale>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183"/>
                                        </p:tgtEl>
                                        <p:attrNameLst>
                                          <p:attrName>style.visibility</p:attrName>
                                        </p:attrNameLst>
                                      </p:cBhvr>
                                      <p:to>
                                        <p:strVal val="visible"/>
                                      </p:to>
                                    </p:set>
                                    <p:animEffect transition="in" filter="fade">
                                      <p:cBhvr>
                                        <p:cTn id="77" dur="500"/>
                                        <p:tgtEl>
                                          <p:spTgt spid="183"/>
                                        </p:tgtEl>
                                      </p:cBhvr>
                                    </p:animEffect>
                                  </p:childTnLst>
                                </p:cTn>
                              </p:par>
                            </p:childTnLst>
                          </p:cTn>
                        </p:par>
                        <p:par>
                          <p:cTn id="78" fill="hold">
                            <p:stCondLst>
                              <p:cond delay="35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500"/>
                                        <p:tgtEl>
                                          <p:spTgt spid="8"/>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childTnLst>
                          </p:cTn>
                        </p:par>
                        <p:par>
                          <p:cTn id="113" fill="hold">
                            <p:stCondLst>
                              <p:cond delay="2500"/>
                            </p:stCondLst>
                            <p:childTnLst>
                              <p:par>
                                <p:cTn id="114" presetID="10" presetClass="entr" presetSubtype="0" fill="hold" nodeType="after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fade">
                                      <p:cBhvr>
                                        <p:cTn id="116" dur="500"/>
                                        <p:tgtEl>
                                          <p:spTgt spid="5"/>
                                        </p:tgtEl>
                                      </p:cBhvr>
                                    </p:animEffect>
                                  </p:childTnLst>
                                </p:cTn>
                              </p:par>
                            </p:childTnLst>
                          </p:cTn>
                        </p:par>
                        <p:par>
                          <p:cTn id="117" fill="hold">
                            <p:stCondLst>
                              <p:cond delay="3000"/>
                            </p:stCondLst>
                            <p:childTnLst>
                              <p:par>
                                <p:cTn id="118" presetID="10" presetClass="entr" presetSubtype="0" fill="hold" nodeType="after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500"/>
                                        <p:tgtEl>
                                          <p:spTgt spid="63"/>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5"/>
                                        </p:tgtEl>
                                        <p:attrNameLst>
                                          <p:attrName>style.visibility</p:attrName>
                                        </p:attrNameLst>
                                      </p:cBhvr>
                                      <p:to>
                                        <p:strVal val="visible"/>
                                      </p:to>
                                    </p:set>
                                    <p:animEffect transition="in" filter="fade">
                                      <p:cBhvr>
                                        <p:cTn id="125" dur="500"/>
                                        <p:tgtEl>
                                          <p:spTgt spid="15"/>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fade">
                                      <p:cBhvr>
                                        <p:cTn id="129" dur="500"/>
                                        <p:tgtEl>
                                          <p:spTgt spid="17"/>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wipe(left)">
                                      <p:cBhvr>
                                        <p:cTn id="13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0" grpId="1" animBg="1"/>
      <p:bldP spid="146" grpId="0" animBg="1"/>
      <p:bldP spid="12" grpId="0"/>
      <p:bldP spid="20" grpId="0"/>
      <p:bldP spid="25" grpId="0"/>
      <p:bldP spid="65" grpId="0"/>
      <p:bldP spid="183" grpId="0" animBg="1"/>
      <p:bldP spid="15"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F0BD16-FE85-4463-AD60-4CFE9F422AE4}"/>
              </a:ext>
            </a:extLst>
          </p:cNvPr>
          <p:cNvSpPr/>
          <p:nvPr/>
        </p:nvSpPr>
        <p:spPr bwMode="auto">
          <a:xfrm>
            <a:off x="6783890" y="2341815"/>
            <a:ext cx="5057254" cy="210156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p:cNvPr>
          <p:cNvSpPr txBox="1">
            <a:spLocks/>
          </p:cNvSpPr>
          <p:nvPr/>
        </p:nvSpPr>
        <p:spPr>
          <a:xfrm>
            <a:off x="474662" y="1240224"/>
            <a:ext cx="2832186" cy="3323987"/>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228600" indent="-228600">
              <a:lnSpc>
                <a:spcPct val="100000"/>
              </a:lnSpc>
              <a:spcBef>
                <a:spcPts val="60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Traditional SIEM centric model results in</a:t>
            </a:r>
          </a:p>
          <a:p>
            <a:pPr marL="401638" lvl="0" indent="-166688" defTabSz="914400">
              <a:spcBef>
                <a:spcPts val="0"/>
              </a:spcBef>
              <a:spcAft>
                <a:spcPts val="600"/>
              </a:spcAft>
              <a:buClr>
                <a:srgbClr val="E81123"/>
              </a:buClr>
              <a:buFont typeface="Arial" panose="020B0604020202020204" pitchFamily="34" charset="0"/>
              <a:buChar char="•"/>
              <a:defRPr/>
            </a:pPr>
            <a:r>
              <a:rPr lang="en-US" sz="1400" b="1">
                <a:gradFill>
                  <a:gsLst>
                    <a:gs pos="2917">
                      <a:srgbClr val="1A1A1A"/>
                    </a:gs>
                    <a:gs pos="30000">
                      <a:srgbClr val="1A1A1A"/>
                    </a:gs>
                  </a:gsLst>
                  <a:lin ang="5400000" scaled="0"/>
                </a:gradFill>
                <a:latin typeface="+mn-lt"/>
                <a:cs typeface="+mn-cs"/>
              </a:rPr>
              <a:t>High Event Volume </a:t>
            </a:r>
            <a:r>
              <a:rPr lang="en-US" sz="1400">
                <a:gradFill>
                  <a:gsLst>
                    <a:gs pos="2917">
                      <a:srgbClr val="1A1A1A"/>
                    </a:gs>
                    <a:gs pos="30000">
                      <a:srgbClr val="1A1A1A"/>
                    </a:gs>
                  </a:gsLst>
                  <a:lin ang="5400000" scaled="0"/>
                </a:gradFill>
                <a:latin typeface="+mn-lt"/>
                <a:cs typeface="+mn-cs"/>
              </a:rPr>
              <a:t>and associated cost</a:t>
            </a:r>
          </a:p>
          <a:p>
            <a:pPr marL="401638" lvl="0" indent="-166688" defTabSz="914400">
              <a:spcBef>
                <a:spcPts val="0"/>
              </a:spcBef>
              <a:spcAft>
                <a:spcPts val="600"/>
              </a:spcAft>
              <a:buClr>
                <a:srgbClr val="E81123"/>
              </a:buClr>
              <a:buFont typeface="Arial" panose="020B0604020202020204" pitchFamily="34" charset="0"/>
              <a:buChar char="•"/>
              <a:defRPr/>
            </a:pPr>
            <a:r>
              <a:rPr lang="en-US" sz="1400" b="1">
                <a:gradFill>
                  <a:gsLst>
                    <a:gs pos="2917">
                      <a:srgbClr val="1A1A1A"/>
                    </a:gs>
                    <a:gs pos="30000">
                      <a:srgbClr val="1A1A1A"/>
                    </a:gs>
                  </a:gsLst>
                  <a:lin ang="5400000" scaled="0"/>
                </a:gradFill>
                <a:latin typeface="+mn-lt"/>
                <a:cs typeface="+mn-cs"/>
              </a:rPr>
              <a:t>Alert Overload </a:t>
            </a:r>
            <a:r>
              <a:rPr lang="en-US" sz="1400">
                <a:gradFill>
                  <a:gsLst>
                    <a:gs pos="2917">
                      <a:srgbClr val="1A1A1A"/>
                    </a:gs>
                    <a:gs pos="30000">
                      <a:srgbClr val="1A1A1A"/>
                    </a:gs>
                  </a:gsLst>
                  <a:lin ang="5400000" scaled="0"/>
                </a:gradFill>
                <a:latin typeface="+mn-lt"/>
                <a:cs typeface="+mn-cs"/>
              </a:rPr>
              <a:t>- too many false positives</a:t>
            </a:r>
          </a:p>
          <a:p>
            <a:pPr marL="401638" lvl="0" indent="-166688" defTabSz="914400">
              <a:spcBef>
                <a:spcPts val="0"/>
              </a:spcBef>
              <a:spcAft>
                <a:spcPts val="600"/>
              </a:spcAft>
              <a:buClr>
                <a:srgbClr val="E81123"/>
              </a:buClr>
              <a:buFont typeface="Arial" panose="020B0604020202020204" pitchFamily="34" charset="0"/>
              <a:buChar char="•"/>
              <a:defRPr/>
            </a:pPr>
            <a:r>
              <a:rPr lang="en-US" sz="1400" b="1">
                <a:gradFill>
                  <a:gsLst>
                    <a:gs pos="2917">
                      <a:srgbClr val="1A1A1A"/>
                    </a:gs>
                    <a:gs pos="30000">
                      <a:srgbClr val="1A1A1A"/>
                    </a:gs>
                  </a:gsLst>
                  <a:lin ang="5400000" scaled="0"/>
                </a:gradFill>
                <a:latin typeface="+mn-lt"/>
                <a:cs typeface="+mn-cs"/>
              </a:rPr>
              <a:t>Poor Investigation Workflow</a:t>
            </a:r>
          </a:p>
          <a:p>
            <a:pPr marL="228600" indent="-228600">
              <a:lnSpc>
                <a:spcPct val="100000"/>
              </a:lnSpc>
              <a:spcBef>
                <a:spcPts val="60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Security expertise wasted on </a:t>
            </a:r>
          </a:p>
          <a:p>
            <a:pPr marL="401638" lvl="0" indent="-166688">
              <a:lnSpc>
                <a:spcPct val="100000"/>
              </a:lnSpc>
              <a:spcBef>
                <a:spcPts val="288"/>
              </a:spcBef>
              <a:buClr>
                <a:srgbClr val="E81123"/>
              </a:buClr>
              <a:buFont typeface="Arial" panose="020B0604020202020204" pitchFamily="34" charset="0"/>
              <a:buChar char="•"/>
              <a:defRPr/>
            </a:pPr>
            <a:r>
              <a:rPr lang="en-US" sz="1400">
                <a:gradFill>
                  <a:gsLst>
                    <a:gs pos="2917">
                      <a:srgbClr val="1A1A1A"/>
                    </a:gs>
                    <a:gs pos="30000">
                      <a:srgbClr val="1A1A1A"/>
                    </a:gs>
                  </a:gsLst>
                  <a:lin ang="5400000" scaled="0"/>
                </a:gradFill>
                <a:latin typeface="+mn-lt"/>
                <a:cs typeface="+mn-cs"/>
              </a:rPr>
              <a:t>Manual integration of tools/intelligence </a:t>
            </a:r>
          </a:p>
          <a:p>
            <a:pPr marL="401638" lvl="0" indent="-166688">
              <a:lnSpc>
                <a:spcPct val="100000"/>
              </a:lnSpc>
              <a:spcBef>
                <a:spcPts val="288"/>
              </a:spcBef>
              <a:buClr>
                <a:srgbClr val="E81123"/>
              </a:buClr>
              <a:buFont typeface="Arial" panose="020B0604020202020204" pitchFamily="34" charset="0"/>
              <a:buChar char="•"/>
              <a:defRPr/>
            </a:pPr>
            <a:r>
              <a:rPr lang="en-US" sz="1400">
                <a:gradFill>
                  <a:gsLst>
                    <a:gs pos="2917">
                      <a:srgbClr val="1A1A1A"/>
                    </a:gs>
                    <a:gs pos="30000">
                      <a:srgbClr val="1A1A1A"/>
                    </a:gs>
                  </a:gsLst>
                  <a:lin ang="5400000" scaled="0"/>
                </a:gradFill>
                <a:latin typeface="+mn-lt"/>
                <a:cs typeface="+mn-cs"/>
              </a:rPr>
              <a:t>Constantly evaluating products</a:t>
            </a: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588263" y="457201"/>
            <a:ext cx="11018520" cy="553998"/>
          </a:xfrm>
        </p:spPr>
        <p:txBody>
          <a:bodyPr/>
          <a:lstStyle/>
          <a:p>
            <a:r>
              <a:rPr lang="en-US"/>
              <a:t>Security Operations Center (SOC)</a:t>
            </a:r>
          </a:p>
        </p:txBody>
      </p:sp>
      <p:sp>
        <p:nvSpPr>
          <p:cNvPr id="93" name="Rectangle 92">
            <a:extLst>
              <a:ext uri="{FF2B5EF4-FFF2-40B4-BE49-F238E27FC236}">
                <a16:creationId xmlns:a16="http://schemas.microsoft.com/office/drawing/2014/main" id="{D7AA258D-315A-4D91-A156-B71244D70A84}"/>
              </a:ext>
            </a:extLst>
          </p:cNvPr>
          <p:cNvSpPr/>
          <p:nvPr/>
        </p:nvSpPr>
        <p:spPr bwMode="auto">
          <a:xfrm>
            <a:off x="6955706" y="2478515"/>
            <a:ext cx="4441101" cy="176294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0D38D941-344A-4458-B41C-93754F4CD163}"/>
              </a:ext>
            </a:extLst>
          </p:cNvPr>
          <p:cNvCxnSpPr>
            <a:cxnSpLocks/>
          </p:cNvCxnSpPr>
          <p:nvPr/>
        </p:nvCxnSpPr>
        <p:spPr>
          <a:xfrm>
            <a:off x="9601103" y="3240055"/>
            <a:ext cx="0" cy="899924"/>
          </a:xfrm>
          <a:prstGeom prst="line">
            <a:avLst/>
          </a:prstGeom>
          <a:noFill/>
          <a:ln w="38100"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C7DA6FD1-22B1-44FF-B62C-E6699423520B}"/>
              </a:ext>
            </a:extLst>
          </p:cNvPr>
          <p:cNvCxnSpPr>
            <a:cxnSpLocks/>
          </p:cNvCxnSpPr>
          <p:nvPr/>
        </p:nvCxnSpPr>
        <p:spPr>
          <a:xfrm>
            <a:off x="10307370" y="3234481"/>
            <a:ext cx="0" cy="899924"/>
          </a:xfrm>
          <a:prstGeom prst="line">
            <a:avLst/>
          </a:prstGeom>
          <a:noFill/>
          <a:ln w="38100"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92F7E5F-089F-4E4A-93E9-E5EFDA23FAEF}"/>
              </a:ext>
            </a:extLst>
          </p:cNvPr>
          <p:cNvCxnSpPr>
            <a:cxnSpLocks/>
          </p:cNvCxnSpPr>
          <p:nvPr/>
        </p:nvCxnSpPr>
        <p:spPr>
          <a:xfrm>
            <a:off x="10992400" y="3580962"/>
            <a:ext cx="0" cy="422034"/>
          </a:xfrm>
          <a:prstGeom prst="line">
            <a:avLst/>
          </a:prstGeom>
          <a:noFill/>
          <a:ln w="38100" cap="flat" cmpd="sng" algn="ctr">
            <a:solidFill>
              <a:srgbClr val="505050"/>
            </a:solidFill>
            <a:prstDash val="solid"/>
            <a:headEnd type="none"/>
            <a:tailEnd type="none"/>
          </a:ln>
          <a:effectLst/>
        </p:spPr>
      </p:cxnSp>
      <p:sp>
        <p:nvSpPr>
          <p:cNvPr id="98" name="Rectangle 97">
            <a:extLst>
              <a:ext uri="{FF2B5EF4-FFF2-40B4-BE49-F238E27FC236}">
                <a16:creationId xmlns:a16="http://schemas.microsoft.com/office/drawing/2014/main" id="{D39A60DC-99D1-413C-87D6-EDBBAF86C626}"/>
              </a:ext>
            </a:extLst>
          </p:cNvPr>
          <p:cNvSpPr/>
          <p:nvPr/>
        </p:nvSpPr>
        <p:spPr>
          <a:xfrm>
            <a:off x="6977355" y="2474882"/>
            <a:ext cx="4419452" cy="257763"/>
          </a:xfrm>
          <a:prstGeom prst="rect">
            <a:avLst/>
          </a:prstGeom>
          <a:solidFill>
            <a:srgbClr val="505050"/>
          </a:solidFill>
        </p:spPr>
        <p:txBody>
          <a:bodyPr wrap="square">
            <a:spAutoFit/>
          </a:bodyPr>
          <a:lstStyle/>
          <a:p>
            <a:pPr>
              <a:defRPr/>
            </a:pPr>
            <a:r>
              <a:rPr lang="en-US" sz="1075" b="1" kern="0">
                <a:gradFill>
                  <a:gsLst>
                    <a:gs pos="0">
                      <a:srgbClr val="FFFFFF"/>
                    </a:gs>
                    <a:gs pos="100000">
                      <a:srgbClr val="FFFFFF"/>
                    </a:gs>
                  </a:gsLst>
                  <a:lin ang="5400000" scaled="1"/>
                </a:gradFill>
                <a:latin typeface="Segoe"/>
              </a:rPr>
              <a:t>Security Operations Center (SOC)</a:t>
            </a:r>
          </a:p>
        </p:txBody>
      </p:sp>
      <p:sp>
        <p:nvSpPr>
          <p:cNvPr id="99" name="Rectangle 98">
            <a:hlinkClick r:id="rId3"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C8B7E070-3128-4D68-B8C2-352428E1F9E1}"/>
              </a:ext>
            </a:extLst>
          </p:cNvPr>
          <p:cNvSpPr/>
          <p:nvPr/>
        </p:nvSpPr>
        <p:spPr>
          <a:xfrm>
            <a:off x="8450828" y="2770950"/>
            <a:ext cx="2864644" cy="182880"/>
          </a:xfrm>
          <a:prstGeom prst="rect">
            <a:avLst/>
          </a:prstGeom>
          <a:solidFill>
            <a:srgbClr val="FFFFFF"/>
          </a:solidFill>
          <a:ln w="14224" cap="flat" cmpd="sng" algn="ctr">
            <a:solidFill>
              <a:srgbClr val="505050"/>
            </a:solidFill>
            <a:prstDash val="solid"/>
          </a:ln>
          <a:effectLst/>
        </p:spPr>
        <p:txBody>
          <a:bodyPr lIns="45720" rIns="45720" rtlCol="0" anchor="ct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Cybersecurity Operations Service (COS)</a:t>
            </a:r>
          </a:p>
        </p:txBody>
      </p:sp>
      <p:sp>
        <p:nvSpPr>
          <p:cNvPr id="100" name="Rectangle 99">
            <a:hlinkClick r:id="rId4"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3CC67EAF-CE67-4495-8B9C-170E4C36E22B}"/>
              </a:ext>
            </a:extLst>
          </p:cNvPr>
          <p:cNvSpPr/>
          <p:nvPr/>
        </p:nvSpPr>
        <p:spPr>
          <a:xfrm>
            <a:off x="8450828" y="2950586"/>
            <a:ext cx="2864642" cy="182880"/>
          </a:xfrm>
          <a:prstGeom prst="rect">
            <a:avLst/>
          </a:prstGeom>
          <a:solidFill>
            <a:srgbClr val="FFFFFF"/>
          </a:solidFill>
          <a:ln w="14224" cap="flat" cmpd="sng" algn="ctr">
            <a:solidFill>
              <a:srgbClr val="505050"/>
            </a:solidFill>
            <a:prstDash val="solid"/>
          </a:ln>
          <a:effectLst/>
        </p:spPr>
        <p:txBody>
          <a:bodyPr lIns="45720" rIns="45720" rtlCol="0" anchor="ct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Incident Response and Recovery Services</a:t>
            </a:r>
          </a:p>
        </p:txBody>
      </p:sp>
      <p:cxnSp>
        <p:nvCxnSpPr>
          <p:cNvPr id="101" name="Straight Connector 100">
            <a:extLst>
              <a:ext uri="{FF2B5EF4-FFF2-40B4-BE49-F238E27FC236}">
                <a16:creationId xmlns:a16="http://schemas.microsoft.com/office/drawing/2014/main" id="{8F55C79F-88BF-4C40-AB0E-0B6126883B94}"/>
              </a:ext>
            </a:extLst>
          </p:cNvPr>
          <p:cNvCxnSpPr>
            <a:cxnSpLocks/>
            <a:stCxn id="103" idx="0"/>
          </p:cNvCxnSpPr>
          <p:nvPr/>
        </p:nvCxnSpPr>
        <p:spPr>
          <a:xfrm>
            <a:off x="7637138" y="2770950"/>
            <a:ext cx="0" cy="899924"/>
          </a:xfrm>
          <a:prstGeom prst="line">
            <a:avLst/>
          </a:prstGeom>
          <a:noFill/>
          <a:ln w="38100" cap="flat" cmpd="sng" algn="ctr">
            <a:solidFill>
              <a:srgbClr val="505050"/>
            </a:solidFill>
            <a:prstDash val="solid"/>
            <a:headEnd type="none"/>
            <a:tailEnd type="none"/>
          </a:ln>
          <a:effectLst/>
        </p:spPr>
      </p:cxnSp>
      <p:sp>
        <p:nvSpPr>
          <p:cNvPr id="102" name="Rectangle 101">
            <a:extLst>
              <a:ext uri="{FF2B5EF4-FFF2-40B4-BE49-F238E27FC236}">
                <a16:creationId xmlns:a16="http://schemas.microsoft.com/office/drawing/2014/main" id="{2AAD41F9-A4D6-4598-BE0C-6B9D32331705}"/>
              </a:ext>
            </a:extLst>
          </p:cNvPr>
          <p:cNvSpPr/>
          <p:nvPr/>
        </p:nvSpPr>
        <p:spPr>
          <a:xfrm>
            <a:off x="7065745" y="3110912"/>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a:lnSpc>
                <a:spcPct val="97000"/>
              </a:lnSpc>
              <a:defRPr/>
            </a:pPr>
            <a:r>
              <a:rPr lang="en-US" sz="900" kern="0">
                <a:gradFill>
                  <a:gsLst>
                    <a:gs pos="0">
                      <a:srgbClr val="505050">
                        <a:lumMod val="75000"/>
                      </a:srgbClr>
                    </a:gs>
                    <a:gs pos="100000">
                      <a:srgbClr val="505050">
                        <a:lumMod val="75000"/>
                      </a:srgbClr>
                    </a:gs>
                  </a:gsLst>
                  <a:lin ang="5400000" scaled="1"/>
                </a:gradFill>
                <a:cs typeface="Segoe UI" panose="020B0502040204020203" pitchFamily="34" charset="0"/>
              </a:rPr>
              <a:t>MSSP</a:t>
            </a:r>
          </a:p>
        </p:txBody>
      </p:sp>
      <p:sp>
        <p:nvSpPr>
          <p:cNvPr id="103" name="Rectangle 102">
            <a:extLst>
              <a:ext uri="{FF2B5EF4-FFF2-40B4-BE49-F238E27FC236}">
                <a16:creationId xmlns:a16="http://schemas.microsoft.com/office/drawing/2014/main" id="{5448CDBE-5E6D-48AE-8E69-45DF7336E29F}"/>
              </a:ext>
            </a:extLst>
          </p:cNvPr>
          <p:cNvSpPr/>
          <p:nvPr/>
        </p:nvSpPr>
        <p:spPr>
          <a:xfrm>
            <a:off x="7065745" y="2770950"/>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a:lnSpc>
                <a:spcPct val="97000"/>
              </a:lnSpc>
              <a:defRPr/>
            </a:pPr>
            <a:r>
              <a:rPr lang="en-US" sz="900" kern="0">
                <a:gradFill>
                  <a:gsLst>
                    <a:gs pos="0">
                      <a:srgbClr val="505050">
                        <a:lumMod val="75000"/>
                      </a:srgbClr>
                    </a:gs>
                    <a:gs pos="100000">
                      <a:srgbClr val="505050">
                        <a:lumMod val="75000"/>
                      </a:srgbClr>
                    </a:gs>
                  </a:gsLst>
                  <a:lin ang="5400000" scaled="1"/>
                </a:gradFill>
                <a:cs typeface="Segoe UI" panose="020B0502040204020203" pitchFamily="34" charset="0"/>
              </a:rPr>
              <a:t>Vulnerability </a:t>
            </a:r>
            <a:r>
              <a:rPr lang="en-US" sz="700" kern="0">
                <a:gradFill>
                  <a:gsLst>
                    <a:gs pos="0">
                      <a:srgbClr val="505050">
                        <a:lumMod val="75000"/>
                      </a:srgbClr>
                    </a:gs>
                    <a:gs pos="100000">
                      <a:srgbClr val="505050">
                        <a:lumMod val="75000"/>
                      </a:srgbClr>
                    </a:gs>
                  </a:gsLst>
                  <a:lin ang="5400000" scaled="1"/>
                </a:gradFill>
                <a:cs typeface="Segoe UI" panose="020B0502040204020203" pitchFamily="34" charset="0"/>
              </a:rPr>
              <a:t>Management</a:t>
            </a:r>
            <a:endParaRPr lang="en-US" sz="900" kern="0">
              <a:gradFill>
                <a:gsLst>
                  <a:gs pos="0">
                    <a:srgbClr val="505050">
                      <a:lumMod val="75000"/>
                    </a:srgbClr>
                  </a:gs>
                  <a:gs pos="100000">
                    <a:srgbClr val="505050">
                      <a:lumMod val="75000"/>
                    </a:srgbClr>
                  </a:gs>
                </a:gsLst>
                <a:lin ang="5400000" scaled="1"/>
              </a:gradFill>
              <a:cs typeface="Segoe UI" panose="020B0502040204020203" pitchFamily="34" charset="0"/>
            </a:endParaRPr>
          </a:p>
        </p:txBody>
      </p:sp>
      <p:sp>
        <p:nvSpPr>
          <p:cNvPr id="104" name="Commitments_EC4D">
            <a:extLst>
              <a:ext uri="{FF2B5EF4-FFF2-40B4-BE49-F238E27FC236}">
                <a16:creationId xmlns:a16="http://schemas.microsoft.com/office/drawing/2014/main" id="{BF869948-738E-4796-A166-DC4278B2FC0D}"/>
              </a:ext>
            </a:extLst>
          </p:cNvPr>
          <p:cNvSpPr>
            <a:spLocks noChangeAspect="1" noEditPoints="1"/>
          </p:cNvSpPr>
          <p:nvPr/>
        </p:nvSpPr>
        <p:spPr bwMode="auto">
          <a:xfrm>
            <a:off x="7113826" y="2865123"/>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05" name="Commitments_EC4D">
            <a:extLst>
              <a:ext uri="{FF2B5EF4-FFF2-40B4-BE49-F238E27FC236}">
                <a16:creationId xmlns:a16="http://schemas.microsoft.com/office/drawing/2014/main" id="{569CAC44-61B1-4A58-BBD9-0482CD9D5311}"/>
              </a:ext>
            </a:extLst>
          </p:cNvPr>
          <p:cNvSpPr>
            <a:spLocks noChangeAspect="1" noEditPoints="1"/>
          </p:cNvSpPr>
          <p:nvPr/>
        </p:nvSpPr>
        <p:spPr bwMode="auto">
          <a:xfrm>
            <a:off x="7118134" y="3139668"/>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06" name="Rectangle 105">
            <a:extLst>
              <a:ext uri="{FF2B5EF4-FFF2-40B4-BE49-F238E27FC236}">
                <a16:creationId xmlns:a16="http://schemas.microsoft.com/office/drawing/2014/main" id="{D6B94DE6-728E-4451-9D97-44AF69F0B35F}"/>
              </a:ext>
            </a:extLst>
          </p:cNvPr>
          <p:cNvSpPr/>
          <p:nvPr/>
        </p:nvSpPr>
        <p:spPr>
          <a:xfrm>
            <a:off x="7064307" y="3338474"/>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SIEM + Analytics</a:t>
            </a:r>
          </a:p>
        </p:txBody>
      </p:sp>
      <p:sp>
        <p:nvSpPr>
          <p:cNvPr id="107" name="Commitments_EC4D">
            <a:extLst>
              <a:ext uri="{FF2B5EF4-FFF2-40B4-BE49-F238E27FC236}">
                <a16:creationId xmlns:a16="http://schemas.microsoft.com/office/drawing/2014/main" id="{59B320A4-0E9E-4709-A92B-6F1C264C092A}"/>
              </a:ext>
            </a:extLst>
          </p:cNvPr>
          <p:cNvSpPr>
            <a:spLocks noChangeAspect="1" noEditPoints="1"/>
          </p:cNvSpPr>
          <p:nvPr/>
        </p:nvSpPr>
        <p:spPr bwMode="auto">
          <a:xfrm>
            <a:off x="7122459" y="3375662"/>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10" name="Rectangle 109">
            <a:hlinkClick r:id="rId5"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AFC59E3B-5848-4E6E-9708-08931BA97542}"/>
              </a:ext>
            </a:extLst>
          </p:cNvPr>
          <p:cNvSpPr/>
          <p:nvPr/>
        </p:nvSpPr>
        <p:spPr>
          <a:xfrm>
            <a:off x="8452001" y="3171345"/>
            <a:ext cx="700073" cy="1023004"/>
          </a:xfrm>
          <a:prstGeom prst="rect">
            <a:avLst/>
          </a:prstGeom>
          <a:solidFill>
            <a:srgbClr val="FFFFFF"/>
          </a:solidFill>
          <a:ln w="14224" cap="flat" cmpd="sng" algn="ctr">
            <a:solidFill>
              <a:srgbClr val="008272"/>
            </a:solidFill>
            <a:prstDash val="solid"/>
          </a:ln>
          <a:effectLst/>
        </p:spPr>
        <p:txBody>
          <a:bodyPr lIns="45720" rIns="45720" rtlCol="0" anchor="t"/>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a:t>
            </a:r>
          </a:p>
          <a:p>
            <a:pPr marL="45720" marR="0" lvl="0" indent="0" defTabSz="91440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Security Center</a:t>
            </a:r>
          </a:p>
        </p:txBody>
      </p:sp>
      <p:sp>
        <p:nvSpPr>
          <p:cNvPr id="111" name="Rectangle 110">
            <a:hlinkClick r:id="rId6"/>
            <a:extLst>
              <a:ext uri="{FF2B5EF4-FFF2-40B4-BE49-F238E27FC236}">
                <a16:creationId xmlns:a16="http://schemas.microsoft.com/office/drawing/2014/main" id="{23E100D8-B308-465C-97E7-3F5969FF9992}"/>
              </a:ext>
            </a:extLst>
          </p:cNvPr>
          <p:cNvSpPr/>
          <p:nvPr/>
        </p:nvSpPr>
        <p:spPr>
          <a:xfrm>
            <a:off x="9189445" y="3768103"/>
            <a:ext cx="721608" cy="417528"/>
          </a:xfrm>
          <a:prstGeom prst="rect">
            <a:avLst/>
          </a:prstGeom>
          <a:solidFill>
            <a:srgbClr val="FFFFFF"/>
          </a:solidFill>
          <a:ln w="14224" cap="flat" cmpd="sng" algn="ctr">
            <a:solidFill>
              <a:srgbClr val="0078D7"/>
            </a:solidFill>
            <a:prstDash val="solid"/>
          </a:ln>
          <a:effectLst/>
        </p:spPr>
        <p:txBody>
          <a:bodyPr lIns="18288" rIns="45720" rtlCol="0" anchor="t" anchorCtr="0">
            <a:noAutofit/>
          </a:bodyPr>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Windows </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p:txBody>
      </p:sp>
      <p:sp>
        <p:nvSpPr>
          <p:cNvPr id="112" name="Rectangle 111">
            <a:hlinkClick r:id="rId7"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95C929B0-7C93-47FA-80D3-D1BE0734230D}"/>
              </a:ext>
            </a:extLst>
          </p:cNvPr>
          <p:cNvSpPr/>
          <p:nvPr/>
        </p:nvSpPr>
        <p:spPr>
          <a:xfrm>
            <a:off x="9950226" y="3768103"/>
            <a:ext cx="719330" cy="417528"/>
          </a:xfrm>
          <a:prstGeom prst="rect">
            <a:avLst/>
          </a:prstGeom>
          <a:solidFill>
            <a:srgbClr val="FFFFFF"/>
          </a:solidFill>
          <a:ln w="14224" cap="flat" cmpd="sng" algn="ctr">
            <a:solidFill>
              <a:srgbClr val="EB3C00"/>
            </a:solidFill>
            <a:prstDash val="solid"/>
          </a:ln>
          <a:effectLst/>
        </p:spPr>
        <p:txBody>
          <a:bodyPr lIns="18288" rIns="18288" rtlCol="0" anchor="t" anchorCtr="0">
            <a:noAutofit/>
          </a:bodyPr>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Office 365 </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p:txBody>
      </p:sp>
      <p:sp>
        <p:nvSpPr>
          <p:cNvPr id="113" name="Rectangle 112">
            <a:hlinkClick r:id="rId6"/>
            <a:extLst>
              <a:ext uri="{FF2B5EF4-FFF2-40B4-BE49-F238E27FC236}">
                <a16:creationId xmlns:a16="http://schemas.microsoft.com/office/drawing/2014/main" id="{73A8DF2A-D927-4C2F-AF78-1C3D96B59F08}"/>
              </a:ext>
            </a:extLst>
          </p:cNvPr>
          <p:cNvSpPr/>
          <p:nvPr/>
        </p:nvSpPr>
        <p:spPr>
          <a:xfrm>
            <a:off x="9189445" y="3171256"/>
            <a:ext cx="721608" cy="316240"/>
          </a:xfrm>
          <a:prstGeom prst="rect">
            <a:avLst/>
          </a:prstGeom>
          <a:solidFill>
            <a:srgbClr val="FFFFFF"/>
          </a:solidFill>
          <a:ln w="14224" cap="flat" cmpd="sng" algn="ctr">
            <a:solidFill>
              <a:srgbClr val="0078D7"/>
            </a:solidFill>
            <a:prstDash val="solid"/>
          </a:ln>
          <a:effectLst/>
        </p:spPr>
        <p:txBody>
          <a:bodyPr wrap="square" lIns="18288" rIns="45720" rtlCol="0" anchor="t" anchorCtr="0">
            <a:spAutoFit/>
          </a:bodyPr>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Windows</a:t>
            </a:r>
          </a:p>
          <a:p>
            <a:pPr marL="45720" marR="0" lvl="0" indent="0" defTabSz="91440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Security Center</a:t>
            </a:r>
          </a:p>
        </p:txBody>
      </p:sp>
      <p:sp>
        <p:nvSpPr>
          <p:cNvPr id="114" name="Rectangle 113">
            <a:hlinkClick r:id="rId7"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C2D05D72-92F2-4705-8F74-2919F60CCA41}"/>
              </a:ext>
            </a:extLst>
          </p:cNvPr>
          <p:cNvSpPr/>
          <p:nvPr/>
        </p:nvSpPr>
        <p:spPr>
          <a:xfrm>
            <a:off x="9948424" y="3171233"/>
            <a:ext cx="1367045" cy="320040"/>
          </a:xfrm>
          <a:prstGeom prst="rect">
            <a:avLst/>
          </a:prstGeom>
          <a:solidFill>
            <a:srgbClr val="FFFFFF"/>
          </a:solidFill>
          <a:ln w="14224" cap="flat" cmpd="sng" algn="ctr">
            <a:solidFill>
              <a:srgbClr val="EB3C00"/>
            </a:solidFill>
            <a:prstDash val="solid"/>
          </a:ln>
          <a:effectLst/>
        </p:spPr>
        <p:txBody>
          <a:bodyPr lIns="18288" rIns="18288" rtlCol="0" anchor="t" anchorCtr="0"/>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Office 365</a:t>
            </a:r>
          </a:p>
          <a:p>
            <a:pPr marL="45720" marR="0" lvl="0" indent="0" defTabSz="91440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Security &amp; Compliance</a:t>
            </a:r>
          </a:p>
        </p:txBody>
      </p:sp>
      <p:sp>
        <p:nvSpPr>
          <p:cNvPr id="115" name="Rectangle 114">
            <a:hlinkClick r:id="rId5"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B87A291A-1C76-4F84-9CDB-ACF52128F8EC}"/>
              </a:ext>
            </a:extLst>
          </p:cNvPr>
          <p:cNvSpPr/>
          <p:nvPr/>
        </p:nvSpPr>
        <p:spPr>
          <a:xfrm>
            <a:off x="10706096" y="3772620"/>
            <a:ext cx="615152" cy="409671"/>
          </a:xfrm>
          <a:prstGeom prst="rect">
            <a:avLst/>
          </a:prstGeom>
          <a:solidFill>
            <a:srgbClr val="FFFFFF"/>
          </a:solidFill>
          <a:ln w="14224" cap="flat" cmpd="sng" algn="ctr">
            <a:solidFill>
              <a:srgbClr val="008272"/>
            </a:solidFill>
            <a:prstDash val="solid"/>
          </a:ln>
          <a:effectLst/>
        </p:spPr>
        <p:txBody>
          <a:bodyPr lIns="45720" rIns="45720" rtlCol="0" anchor="t"/>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a:t>
            </a:r>
          </a:p>
        </p:txBody>
      </p:sp>
      <p:cxnSp>
        <p:nvCxnSpPr>
          <p:cNvPr id="116" name="Straight Connector 115">
            <a:extLst>
              <a:ext uri="{FF2B5EF4-FFF2-40B4-BE49-F238E27FC236}">
                <a16:creationId xmlns:a16="http://schemas.microsoft.com/office/drawing/2014/main" id="{25855BF3-3546-4646-94F8-0EBEF77064ED}"/>
              </a:ext>
            </a:extLst>
          </p:cNvPr>
          <p:cNvCxnSpPr>
            <a:cxnSpLocks/>
          </p:cNvCxnSpPr>
          <p:nvPr/>
        </p:nvCxnSpPr>
        <p:spPr>
          <a:xfrm>
            <a:off x="8085720" y="3592930"/>
            <a:ext cx="0" cy="422034"/>
          </a:xfrm>
          <a:prstGeom prst="line">
            <a:avLst/>
          </a:prstGeom>
          <a:noFill/>
          <a:ln w="38100" cap="flat" cmpd="sng" algn="ctr">
            <a:solidFill>
              <a:srgbClr val="505050"/>
            </a:solidFill>
            <a:prstDash val="solid"/>
            <a:headEnd type="none"/>
            <a:tailEnd type="none"/>
          </a:ln>
          <a:effectLst/>
        </p:spPr>
      </p:cxnSp>
      <p:grpSp>
        <p:nvGrpSpPr>
          <p:cNvPr id="117" name="Group 116">
            <a:extLst>
              <a:ext uri="{FF2B5EF4-FFF2-40B4-BE49-F238E27FC236}">
                <a16:creationId xmlns:a16="http://schemas.microsoft.com/office/drawing/2014/main" id="{1C8FAE66-C585-439D-9043-710F26303445}"/>
              </a:ext>
            </a:extLst>
          </p:cNvPr>
          <p:cNvGrpSpPr/>
          <p:nvPr/>
        </p:nvGrpSpPr>
        <p:grpSpPr>
          <a:xfrm>
            <a:off x="7754425" y="3760580"/>
            <a:ext cx="662591" cy="432380"/>
            <a:chOff x="926967" y="1456957"/>
            <a:chExt cx="594888" cy="432380"/>
          </a:xfrm>
        </p:grpSpPr>
        <p:sp>
          <p:nvSpPr>
            <p:cNvPr id="118" name="Rectangle 117">
              <a:hlinkClick r:id="rId8"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5E65D64A-7510-4371-BBAB-0FA16AB47387}"/>
                </a:ext>
              </a:extLst>
            </p:cNvPr>
            <p:cNvSpPr/>
            <p:nvPr/>
          </p:nvSpPr>
          <p:spPr>
            <a:xfrm>
              <a:off x="926967" y="1456957"/>
              <a:ext cx="594888" cy="432380"/>
            </a:xfrm>
            <a:prstGeom prst="rect">
              <a:avLst/>
            </a:prstGeom>
            <a:solidFill>
              <a:srgbClr val="FFFFFF"/>
            </a:solidFill>
            <a:ln w="14224" cap="flat" cmpd="sng" algn="ctr">
              <a:solidFill>
                <a:srgbClr val="505050"/>
              </a:solidFill>
              <a:prstDash val="solid"/>
            </a:ln>
            <a:effectLst/>
          </p:spPr>
          <p:txBody>
            <a:bodyPr wrap="square" lIns="45720" tIns="18288" rIns="45720" bIns="18288" rtlCol="0" anchor="ctr">
              <a:noAutofit/>
            </a:bodyPr>
            <a:lstStyle/>
            <a:p>
              <a:pPr marL="0" marR="0" lvl="0" indent="0"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Cloud </a:t>
              </a:r>
            </a:p>
            <a:p>
              <a:pPr marL="0" marR="0" lvl="0" indent="0"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App </a:t>
              </a:r>
            </a:p>
            <a:p>
              <a:pPr marL="0" marR="0" lvl="0" indent="0"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pic>
          <p:nvPicPr>
            <p:cNvPr id="119" name="Picture 118">
              <a:extLst>
                <a:ext uri="{FF2B5EF4-FFF2-40B4-BE49-F238E27FC236}">
                  <a16:creationId xmlns:a16="http://schemas.microsoft.com/office/drawing/2014/main" id="{A5EE8CA2-D906-4660-ADB7-630AC8B3DB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1684" y="1505292"/>
              <a:ext cx="157492" cy="127696"/>
            </a:xfrm>
            <a:prstGeom prst="rect">
              <a:avLst/>
            </a:prstGeom>
            <a:noFill/>
          </p:spPr>
        </p:pic>
      </p:grpSp>
      <p:sp>
        <p:nvSpPr>
          <p:cNvPr id="120" name="Rectangle 119">
            <a:hlinkClick r:id="rId7"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6CB6F4FA-5144-4231-936B-00BF9F56088F}"/>
              </a:ext>
            </a:extLst>
          </p:cNvPr>
          <p:cNvSpPr/>
          <p:nvPr/>
        </p:nvSpPr>
        <p:spPr>
          <a:xfrm>
            <a:off x="7064307" y="3535992"/>
            <a:ext cx="4251162" cy="177480"/>
          </a:xfrm>
          <a:prstGeom prst="rect">
            <a:avLst/>
          </a:prstGeom>
          <a:solidFill>
            <a:srgbClr val="FFFFFF">
              <a:lumMod val="95000"/>
            </a:srgbClr>
          </a:solidFill>
          <a:ln w="19050" cap="flat" cmpd="sng" algn="ctr">
            <a:solidFill>
              <a:srgbClr val="505050"/>
            </a:solidFill>
            <a:prstDash val="solid"/>
          </a:ln>
          <a:effectLst/>
        </p:spPr>
        <p:txBody>
          <a:bodyPr lIns="45720" rIns="45720" rtlCol="0" anchor="ctr"/>
          <a:lstStyle/>
          <a:p>
            <a:pPr marL="0" marR="0" lvl="0" indent="0" algn="ctr" defTabSz="91440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(Public Preview)</a:t>
            </a:r>
          </a:p>
        </p:txBody>
      </p:sp>
      <p:sp>
        <p:nvSpPr>
          <p:cNvPr id="124" name="Rectangle 123">
            <a:hlinkClick r:id="rId7"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42E3C6C8-7F02-439C-AE44-7FCF5B12AA73}"/>
              </a:ext>
            </a:extLst>
          </p:cNvPr>
          <p:cNvSpPr/>
          <p:nvPr/>
        </p:nvSpPr>
        <p:spPr>
          <a:xfrm>
            <a:off x="8246038" y="3972906"/>
            <a:ext cx="3023238" cy="182880"/>
          </a:xfrm>
          <a:prstGeom prst="rect">
            <a:avLst/>
          </a:prstGeom>
          <a:solidFill>
            <a:srgbClr val="FFFFFF"/>
          </a:solidFill>
          <a:ln w="14224" cap="flat" cmpd="sng" algn="ctr">
            <a:solidFill>
              <a:srgbClr val="505050"/>
            </a:solidFill>
            <a:prstDash val="solid"/>
          </a:ln>
          <a:effectLst/>
        </p:spPr>
        <p:txBody>
          <a:bodyPr lIns="45720" rIns="45720" rtlCol="0" anchor="ctr"/>
          <a:lstStyle/>
          <a:p>
            <a:pPr marL="858838" marR="0" lvl="0" indent="0" algn="ctr" defTabSz="914400" eaLnBrk="1" fontAlgn="auto" latinLnBrk="0" hangingPunct="1">
              <a:lnSpc>
                <a:spcPct val="97000"/>
              </a:lnSpc>
              <a:spcBef>
                <a:spcPts val="0"/>
              </a:spcBef>
              <a:spcAft>
                <a:spcPts val="10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Advanced Threat Protection (ATP)</a:t>
            </a:r>
          </a:p>
        </p:txBody>
      </p:sp>
      <p:grpSp>
        <p:nvGrpSpPr>
          <p:cNvPr id="2" name="Group 1">
            <a:extLst>
              <a:ext uri="{FF2B5EF4-FFF2-40B4-BE49-F238E27FC236}">
                <a16:creationId xmlns:a16="http://schemas.microsoft.com/office/drawing/2014/main" id="{1B1B10EA-1BC7-406F-A729-F363C4561D21}"/>
              </a:ext>
            </a:extLst>
          </p:cNvPr>
          <p:cNvGrpSpPr/>
          <p:nvPr/>
        </p:nvGrpSpPr>
        <p:grpSpPr>
          <a:xfrm>
            <a:off x="7022223" y="4029707"/>
            <a:ext cx="4513020" cy="331116"/>
            <a:chOff x="654780" y="3015326"/>
            <a:chExt cx="4513020" cy="331116"/>
          </a:xfrm>
        </p:grpSpPr>
        <p:cxnSp>
          <p:nvCxnSpPr>
            <p:cNvPr id="94" name="Connector: Elbow 93">
              <a:extLst>
                <a:ext uri="{FF2B5EF4-FFF2-40B4-BE49-F238E27FC236}">
                  <a16:creationId xmlns:a16="http://schemas.microsoft.com/office/drawing/2014/main" id="{EEA3F909-29E2-4706-AE5C-51FA7BE8C26B}"/>
                </a:ext>
              </a:extLst>
            </p:cNvPr>
            <p:cNvCxnSpPr>
              <a:cxnSpLocks/>
            </p:cNvCxnSpPr>
            <p:nvPr/>
          </p:nvCxnSpPr>
          <p:spPr>
            <a:xfrm rot="10800000">
              <a:off x="1317076" y="3297450"/>
              <a:ext cx="3850724" cy="5411"/>
            </a:xfrm>
            <a:prstGeom prst="bentConnector3">
              <a:avLst>
                <a:gd name="adj1" fmla="val 50000"/>
              </a:avLst>
            </a:prstGeom>
            <a:noFill/>
            <a:ln w="19050" cap="flat" cmpd="sng" algn="ctr">
              <a:solidFill>
                <a:srgbClr val="505050">
                  <a:lumMod val="60000"/>
                  <a:lumOff val="40000"/>
                </a:srgbClr>
              </a:solidFill>
              <a:prstDash val="sysDash"/>
              <a:headEnd type="none"/>
              <a:tailEnd type="triangle"/>
            </a:ln>
            <a:effectLst/>
          </p:spPr>
        </p:cxnSp>
        <p:cxnSp>
          <p:nvCxnSpPr>
            <p:cNvPr id="108" name="Straight Connector 107">
              <a:extLst>
                <a:ext uri="{FF2B5EF4-FFF2-40B4-BE49-F238E27FC236}">
                  <a16:creationId xmlns:a16="http://schemas.microsoft.com/office/drawing/2014/main" id="{3478C136-5C37-4C22-91FB-D8EECA4F00B1}"/>
                </a:ext>
              </a:extLst>
            </p:cNvPr>
            <p:cNvCxnSpPr>
              <a:cxnSpLocks/>
            </p:cNvCxnSpPr>
            <p:nvPr/>
          </p:nvCxnSpPr>
          <p:spPr>
            <a:xfrm flipH="1">
              <a:off x="1963890" y="3293833"/>
              <a:ext cx="109721" cy="0"/>
            </a:xfrm>
            <a:prstGeom prst="line">
              <a:avLst/>
            </a:prstGeom>
            <a:noFill/>
            <a:ln w="19050" cap="flat" cmpd="sng" algn="ctr">
              <a:solidFill>
                <a:srgbClr val="505050">
                  <a:lumMod val="60000"/>
                  <a:lumOff val="40000"/>
                </a:srgbClr>
              </a:solidFill>
              <a:prstDash val="sysDash"/>
              <a:headEnd type="none"/>
              <a:tailEnd type="triangle"/>
            </a:ln>
            <a:effectLst/>
          </p:spPr>
        </p:cxnSp>
        <p:cxnSp>
          <p:nvCxnSpPr>
            <p:cNvPr id="109" name="Straight Connector 108">
              <a:extLst>
                <a:ext uri="{FF2B5EF4-FFF2-40B4-BE49-F238E27FC236}">
                  <a16:creationId xmlns:a16="http://schemas.microsoft.com/office/drawing/2014/main" id="{D4C24B96-CF9D-42AA-B8DA-5FDAB34BF42E}"/>
                </a:ext>
              </a:extLst>
            </p:cNvPr>
            <p:cNvCxnSpPr>
              <a:cxnSpLocks/>
            </p:cNvCxnSpPr>
            <p:nvPr/>
          </p:nvCxnSpPr>
          <p:spPr>
            <a:xfrm flipH="1">
              <a:off x="4085362" y="3298596"/>
              <a:ext cx="109721" cy="0"/>
            </a:xfrm>
            <a:prstGeom prst="line">
              <a:avLst/>
            </a:prstGeom>
            <a:noFill/>
            <a:ln w="19050" cap="flat" cmpd="sng" algn="ctr">
              <a:solidFill>
                <a:srgbClr val="505050">
                  <a:lumMod val="60000"/>
                  <a:lumOff val="40000"/>
                </a:srgbClr>
              </a:solidFill>
              <a:prstDash val="sysDash"/>
              <a:headEnd type="none"/>
              <a:tailEnd type="triangle"/>
            </a:ln>
            <a:effectLst/>
          </p:spPr>
        </p:cxnSp>
        <p:sp>
          <p:nvSpPr>
            <p:cNvPr id="125" name="Rectangle 124">
              <a:hlinkClick r:id="rId10" tooltip="Integrate logs &amp; alerts with your existing SIEM capabilities or OMS Security Log Analytics"/>
              <a:extLst>
                <a:ext uri="{FF2B5EF4-FFF2-40B4-BE49-F238E27FC236}">
                  <a16:creationId xmlns:a16="http://schemas.microsoft.com/office/drawing/2014/main" id="{17E51030-20C3-44C9-A2C7-E89DB6B34793}"/>
                </a:ext>
              </a:extLst>
            </p:cNvPr>
            <p:cNvSpPr/>
            <p:nvPr/>
          </p:nvSpPr>
          <p:spPr>
            <a:xfrm>
              <a:off x="654780" y="3015326"/>
              <a:ext cx="675601" cy="331116"/>
            </a:xfrm>
            <a:prstGeom prst="rect">
              <a:avLst/>
            </a:prstGeom>
            <a:solidFill>
              <a:srgbClr val="FFFFFF"/>
            </a:solidFill>
            <a:ln w="14224" cap="flat" cmpd="sng" algn="ctr">
              <a:solidFill>
                <a:srgbClr val="505050"/>
              </a:solidFill>
              <a:prstDash val="dash"/>
            </a:ln>
            <a:effectLst/>
          </p:spPr>
          <p:txBody>
            <a:bodyPr wrap="square" lIns="45720" tIns="45720" rIns="45720" bIns="45720" rtlCol="0" anchor="ctr">
              <a:spAutoFit/>
            </a:bodyPr>
            <a:lstStyle/>
            <a:p>
              <a:pPr>
                <a:lnSpc>
                  <a:spcPct val="97000"/>
                </a:lnSpc>
                <a:defRPr/>
              </a:pPr>
              <a:r>
                <a:rPr lang="en-US" altLang="en-US" sz="800" b="1" kern="0">
                  <a:gradFill>
                    <a:gsLst>
                      <a:gs pos="0">
                        <a:srgbClr val="505050">
                          <a:lumMod val="75000"/>
                        </a:srgbClr>
                      </a:gs>
                      <a:gs pos="100000">
                        <a:srgbClr val="505050">
                          <a:lumMod val="75000"/>
                        </a:srgbClr>
                      </a:gs>
                    </a:gsLst>
                    <a:lin ang="5400000" scaled="1"/>
                  </a:gradFill>
                  <a:cs typeface="Segoe UI" panose="020B0502040204020203" pitchFamily="34" charset="0"/>
                </a:rPr>
                <a:t>Alert &amp; Log Integration </a:t>
              </a:r>
            </a:p>
          </p:txBody>
        </p:sp>
      </p:grpSp>
      <p:pic>
        <p:nvPicPr>
          <p:cNvPr id="126" name="Picture 125">
            <a:extLst>
              <a:ext uri="{FF2B5EF4-FFF2-40B4-BE49-F238E27FC236}">
                <a16:creationId xmlns:a16="http://schemas.microsoft.com/office/drawing/2014/main" id="{362C014B-F010-4356-BFE9-57F2E0A9A05A}"/>
              </a:ext>
            </a:extLst>
          </p:cNvPr>
          <p:cNvPicPr>
            <a:picLocks noChangeAspect="1"/>
          </p:cNvPicPr>
          <p:nvPr/>
        </p:nvPicPr>
        <p:blipFill>
          <a:blip r:embed="rId11"/>
          <a:stretch>
            <a:fillRect/>
          </a:stretch>
        </p:blipFill>
        <p:spPr>
          <a:xfrm>
            <a:off x="11130647" y="3825995"/>
            <a:ext cx="155187" cy="103458"/>
          </a:xfrm>
          <a:prstGeom prst="rect">
            <a:avLst/>
          </a:prstGeom>
        </p:spPr>
      </p:pic>
      <p:sp>
        <p:nvSpPr>
          <p:cNvPr id="7" name="Rectangle 6">
            <a:extLst>
              <a:ext uri="{FF2B5EF4-FFF2-40B4-BE49-F238E27FC236}">
                <a16:creationId xmlns:a16="http://schemas.microsoft.com/office/drawing/2014/main" id="{C22D46E1-88A1-4AD8-898B-897FEE11AC71}"/>
              </a:ext>
            </a:extLst>
          </p:cNvPr>
          <p:cNvSpPr/>
          <p:nvPr/>
        </p:nvSpPr>
        <p:spPr>
          <a:xfrm>
            <a:off x="3296687" y="1240224"/>
            <a:ext cx="3192895" cy="5101397"/>
          </a:xfrm>
          <a:prstGeom prst="rect">
            <a:avLst/>
          </a:prstGeom>
        </p:spPr>
        <p:txBody>
          <a:bodyPr wrap="square">
            <a:spAutoFit/>
          </a:bodyPr>
          <a:lstStyle/>
          <a:p>
            <a:pPr lvl="0" defTabSz="914367">
              <a:spcBef>
                <a:spcPts val="12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rPr>
              <a:t>MICROSOFT’S APPROACH </a:t>
            </a: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Assist with </a:t>
            </a:r>
            <a:r>
              <a:rPr lang="en-US" sz="1400" b="1">
                <a:ln w="3175">
                  <a:noFill/>
                </a:ln>
                <a:gradFill>
                  <a:gsLst>
                    <a:gs pos="2917">
                      <a:srgbClr val="1A1A1A"/>
                    </a:gs>
                    <a:gs pos="30000">
                      <a:srgbClr val="1A1A1A"/>
                    </a:gs>
                  </a:gsLst>
                  <a:lin ang="5400000" scaled="0"/>
                </a:gradFill>
              </a:rPr>
              <a:t>Incident Response and Recovery </a:t>
            </a:r>
            <a:r>
              <a:rPr lang="en-US" sz="1400">
                <a:ln w="3175">
                  <a:noFill/>
                </a:ln>
                <a:gradFill>
                  <a:gsLst>
                    <a:gs pos="2917">
                      <a:srgbClr val="1A1A1A"/>
                    </a:gs>
                    <a:gs pos="30000">
                      <a:srgbClr val="1A1A1A"/>
                    </a:gs>
                  </a:gsLst>
                  <a:lin ang="5400000" scaled="0"/>
                </a:gradFill>
              </a:rPr>
              <a:t>as well as proactively</a:t>
            </a:r>
            <a:r>
              <a:rPr lang="en-US" sz="1400" b="1">
                <a:ln w="3175">
                  <a:noFill/>
                </a:ln>
                <a:gradFill>
                  <a:gsLst>
                    <a:gs pos="2917">
                      <a:srgbClr val="1A1A1A"/>
                    </a:gs>
                    <a:gs pos="30000">
                      <a:srgbClr val="1A1A1A"/>
                    </a:gs>
                  </a:gsLst>
                  <a:lin ang="5400000" scaled="0"/>
                </a:gradFill>
              </a:rPr>
              <a:t> hunting for adversaries</a:t>
            </a:r>
          </a:p>
          <a:p>
            <a:pPr marL="285750" lvl="0" indent="-285750" defTabSz="914367">
              <a:spcBef>
                <a:spcPts val="288"/>
              </a:spcBef>
              <a:spcAft>
                <a:spcPts val="300"/>
              </a:spcAft>
              <a:buBlip>
                <a:blip r:embed="rId12"/>
              </a:buBlip>
              <a:defRPr/>
            </a:pPr>
            <a:r>
              <a:rPr lang="en-US" sz="1400" b="1">
                <a:ln w="3175">
                  <a:noFill/>
                </a:ln>
                <a:gradFill>
                  <a:gsLst>
                    <a:gs pos="2917">
                      <a:srgbClr val="1A1A1A"/>
                    </a:gs>
                    <a:gs pos="30000">
                      <a:srgbClr val="1A1A1A"/>
                    </a:gs>
                  </a:gsLst>
                  <a:lin ang="5400000" scaled="0"/>
                </a:gradFill>
              </a:rPr>
              <a:t>Integrate existing SOC tools </a:t>
            </a:r>
            <a:r>
              <a:rPr lang="en-US" sz="1400">
                <a:ln w="3175">
                  <a:noFill/>
                </a:ln>
                <a:gradFill>
                  <a:gsLst>
                    <a:gs pos="2917">
                      <a:srgbClr val="1A1A1A"/>
                    </a:gs>
                    <a:gs pos="30000">
                      <a:srgbClr val="1A1A1A"/>
                    </a:gs>
                  </a:gsLst>
                  <a:lin ang="5400000" scaled="0"/>
                </a:gradFill>
              </a:rPr>
              <a:t>and Microsoft capabilities with </a:t>
            </a:r>
            <a:r>
              <a:rPr lang="en-US" sz="1400" b="1">
                <a:ln w="3175">
                  <a:noFill/>
                </a:ln>
                <a:gradFill>
                  <a:gsLst>
                    <a:gs pos="2917">
                      <a:srgbClr val="1A1A1A"/>
                    </a:gs>
                    <a:gs pos="30000">
                      <a:srgbClr val="1A1A1A"/>
                    </a:gs>
                  </a:gsLst>
                  <a:lin ang="5400000" scaled="0"/>
                </a:gradFill>
              </a:rPr>
              <a:t>Graph Security API (public preview)</a:t>
            </a:r>
            <a:endParaRPr lang="en-US" sz="1400">
              <a:ln w="3175">
                <a:noFill/>
              </a:ln>
              <a:gradFill>
                <a:gsLst>
                  <a:gs pos="2917">
                    <a:srgbClr val="1A1A1A"/>
                  </a:gs>
                  <a:gs pos="30000">
                    <a:srgbClr val="1A1A1A"/>
                  </a:gs>
                </a:gsLst>
                <a:lin ang="5400000" scaled="0"/>
              </a:gradFill>
            </a:endParaRP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Anomaly detection, alerts, and investigation across</a:t>
            </a:r>
            <a:r>
              <a:rPr lang="en-US" sz="1400" b="1">
                <a:ln w="3175">
                  <a:noFill/>
                </a:ln>
                <a:gradFill>
                  <a:gsLst>
                    <a:gs pos="2917">
                      <a:srgbClr val="1A1A1A"/>
                    </a:gs>
                    <a:gs pos="30000">
                      <a:srgbClr val="1A1A1A"/>
                    </a:gs>
                  </a:gsLst>
                  <a:lin ang="5400000" scaled="0"/>
                </a:gradFill>
              </a:rPr>
              <a:t> SaaS applications </a:t>
            </a:r>
            <a:r>
              <a:rPr lang="en-US" sz="1400">
                <a:ln w="3175">
                  <a:noFill/>
                </a:ln>
                <a:gradFill>
                  <a:gsLst>
                    <a:gs pos="2917">
                      <a:srgbClr val="1A1A1A"/>
                    </a:gs>
                    <a:gs pos="30000">
                      <a:srgbClr val="1A1A1A"/>
                    </a:gs>
                  </a:gsLst>
                  <a:lin ang="5400000" scaled="0"/>
                </a:gradFill>
              </a:rPr>
              <a:t>with Cloud App Security</a:t>
            </a: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Advanced Threat Protection provides </a:t>
            </a:r>
            <a:r>
              <a:rPr lang="en-US" sz="1400" b="1">
                <a:ln w="3175">
                  <a:noFill/>
                </a:ln>
                <a:gradFill>
                  <a:gsLst>
                    <a:gs pos="2917">
                      <a:srgbClr val="1A1A1A"/>
                    </a:gs>
                    <a:gs pos="30000">
                      <a:srgbClr val="1A1A1A"/>
                    </a:gs>
                  </a:gsLst>
                  <a:lin ang="5400000" scaled="0"/>
                </a:gradFill>
              </a:rPr>
              <a:t>integrated investigation experience </a:t>
            </a:r>
            <a:r>
              <a:rPr lang="en-US" sz="1400">
                <a:ln w="3175">
                  <a:noFill/>
                </a:ln>
                <a:gradFill>
                  <a:gsLst>
                    <a:gs pos="2917">
                      <a:srgbClr val="1A1A1A"/>
                    </a:gs>
                    <a:gs pos="30000">
                      <a:srgbClr val="1A1A1A"/>
                    </a:gs>
                  </a:gsLst>
                  <a:lin ang="5400000" scaled="0"/>
                </a:gradFill>
              </a:rPr>
              <a:t>across Windows/Linux/Mac desktops and servers, Office 365, Active Directory, and Azure Tenants.</a:t>
            </a:r>
            <a:endParaRPr lang="en-US" sz="1400">
              <a:ln w="3175">
                <a:noFill/>
              </a:ln>
              <a:gradFill>
                <a:gsLst>
                  <a:gs pos="2917">
                    <a:srgbClr val="1A1A1A"/>
                  </a:gs>
                  <a:gs pos="30000">
                    <a:srgbClr val="1A1A1A"/>
                  </a:gs>
                </a:gsLst>
                <a:lin ang="5400000" scaled="0"/>
              </a:gradFill>
              <a:highlight>
                <a:srgbClr val="FFFF00"/>
              </a:highlight>
            </a:endParaRP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Intelligent Security Graph provides </a:t>
            </a:r>
            <a:r>
              <a:rPr lang="en-US" sz="1400" b="1">
                <a:ln w="3175">
                  <a:noFill/>
                </a:ln>
                <a:gradFill>
                  <a:gsLst>
                    <a:gs pos="2917">
                      <a:srgbClr val="1A1A1A"/>
                    </a:gs>
                    <a:gs pos="30000">
                      <a:srgbClr val="1A1A1A"/>
                    </a:gs>
                  </a:gsLst>
                  <a:lin ang="5400000" scaled="0"/>
                </a:gradFill>
              </a:rPr>
              <a:t>integrated intelligence </a:t>
            </a:r>
            <a:r>
              <a:rPr lang="en-US" sz="1400">
                <a:ln w="3175">
                  <a:noFill/>
                </a:ln>
                <a:gradFill>
                  <a:gsLst>
                    <a:gs pos="2917">
                      <a:srgbClr val="1A1A1A"/>
                    </a:gs>
                    <a:gs pos="30000">
                      <a:srgbClr val="1A1A1A"/>
                    </a:gs>
                  </a:gsLst>
                  <a:lin ang="5400000" scaled="0"/>
                </a:gradFill>
              </a:rPr>
              <a:t>for detection</a:t>
            </a:r>
          </a:p>
        </p:txBody>
      </p:sp>
      <p:pic>
        <p:nvPicPr>
          <p:cNvPr id="39" name="Picture 38">
            <a:extLst>
              <a:ext uri="{FF2B5EF4-FFF2-40B4-BE49-F238E27FC236}">
                <a16:creationId xmlns:a16="http://schemas.microsoft.com/office/drawing/2014/main" id="{301AB2F4-3C99-4E79-9DCC-4162CE0B93FD}"/>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9" name="Connector: Elbow 8">
            <a:extLst>
              <a:ext uri="{FF2B5EF4-FFF2-40B4-BE49-F238E27FC236}">
                <a16:creationId xmlns:a16="http://schemas.microsoft.com/office/drawing/2014/main" id="{810FAAA3-CD3A-4F0D-83E4-B28AEF80B81B}"/>
              </a:ext>
            </a:extLst>
          </p:cNvPr>
          <p:cNvCxnSpPr>
            <a:cxnSpLocks/>
          </p:cNvCxnSpPr>
          <p:nvPr/>
        </p:nvCxnSpPr>
        <p:spPr>
          <a:xfrm rot="10800000">
            <a:off x="6058837" y="3690417"/>
            <a:ext cx="1646936" cy="246194"/>
          </a:xfrm>
          <a:prstGeom prst="bentConnector3">
            <a:avLst>
              <a:gd name="adj1" fmla="val 87014"/>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BD03B44-F6C9-4581-BC3E-1EC66605A2A0}"/>
              </a:ext>
            </a:extLst>
          </p:cNvPr>
          <p:cNvCxnSpPr>
            <a:cxnSpLocks/>
            <a:stCxn id="124" idx="2"/>
          </p:cNvCxnSpPr>
          <p:nvPr/>
        </p:nvCxnSpPr>
        <p:spPr>
          <a:xfrm rot="5400000">
            <a:off x="7749952" y="3017837"/>
            <a:ext cx="869757" cy="3145655"/>
          </a:xfrm>
          <a:prstGeom prst="bentConnector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6ABEB184-C32B-42EF-B05E-A288F786FCE1}"/>
              </a:ext>
            </a:extLst>
          </p:cNvPr>
          <p:cNvGrpSpPr/>
          <p:nvPr/>
        </p:nvGrpSpPr>
        <p:grpSpPr>
          <a:xfrm>
            <a:off x="-4658304" y="6065497"/>
            <a:ext cx="16387647" cy="393968"/>
            <a:chOff x="190587" y="6487781"/>
            <a:chExt cx="11785466" cy="269134"/>
          </a:xfrm>
        </p:grpSpPr>
        <p:sp>
          <p:nvSpPr>
            <p:cNvPr id="81" name="Freeform: Shape 80">
              <a:extLst>
                <a:ext uri="{FF2B5EF4-FFF2-40B4-BE49-F238E27FC236}">
                  <a16:creationId xmlns:a16="http://schemas.microsoft.com/office/drawing/2014/main" id="{976E6560-BB6E-4B7B-B2D9-82C74A39A35D}"/>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3" name="Rectangle 82">
              <a:hlinkClick r:id="rId14"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7126C36-BC2C-4358-A3FD-BD8B3D1AC651}"/>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14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cxnSp>
        <p:nvCxnSpPr>
          <p:cNvPr id="91" name="Connector: Elbow 90">
            <a:extLst>
              <a:ext uri="{FF2B5EF4-FFF2-40B4-BE49-F238E27FC236}">
                <a16:creationId xmlns:a16="http://schemas.microsoft.com/office/drawing/2014/main" id="{F902BF59-0211-4D70-9397-8A4D5D7D7F1D}"/>
              </a:ext>
            </a:extLst>
          </p:cNvPr>
          <p:cNvCxnSpPr>
            <a:cxnSpLocks/>
            <a:stCxn id="120" idx="1"/>
          </p:cNvCxnSpPr>
          <p:nvPr/>
        </p:nvCxnSpPr>
        <p:spPr>
          <a:xfrm rot="10800000">
            <a:off x="6160939" y="3137902"/>
            <a:ext cx="903368" cy="486830"/>
          </a:xfrm>
          <a:prstGeom prst="bentConnector3">
            <a:avLst>
              <a:gd name="adj1" fmla="val 50000"/>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649B8D4F-E37F-4C33-B820-3BD33ECCC051}"/>
              </a:ext>
            </a:extLst>
          </p:cNvPr>
          <p:cNvCxnSpPr>
            <a:cxnSpLocks/>
            <a:stCxn id="99" idx="0"/>
          </p:cNvCxnSpPr>
          <p:nvPr/>
        </p:nvCxnSpPr>
        <p:spPr>
          <a:xfrm rot="16200000" flipV="1">
            <a:off x="7540213" y="428013"/>
            <a:ext cx="963664" cy="3722210"/>
          </a:xfrm>
          <a:prstGeom prst="bentConnector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AF487C80-759D-429A-ACF1-0426296BA05A}"/>
              </a:ext>
            </a:extLst>
          </p:cNvPr>
          <p:cNvCxnSpPr>
            <a:cxnSpLocks/>
            <a:stCxn id="83" idx="0"/>
          </p:cNvCxnSpPr>
          <p:nvPr/>
        </p:nvCxnSpPr>
        <p:spPr>
          <a:xfrm rot="16200000" flipV="1">
            <a:off x="8088941" y="3798260"/>
            <a:ext cx="197369" cy="4474798"/>
          </a:xfrm>
          <a:prstGeom prst="bentConnector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345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380"/>
                                        <p:tgtEl>
                                          <p:spTgt spid="14">
                                            <p:txEl>
                                              <p:pRg st="1" end="1"/>
                                            </p:txEl>
                                          </p:spTgt>
                                        </p:tgtEl>
                                      </p:cBhvr>
                                    </p:animEffect>
                                  </p:childTnLst>
                                </p:cTn>
                              </p:par>
                            </p:childTnLst>
                          </p:cTn>
                        </p:par>
                        <p:par>
                          <p:cTn id="8" fill="hold">
                            <p:stCondLst>
                              <p:cond delay="38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380"/>
                                        <p:tgtEl>
                                          <p:spTgt spid="14">
                                            <p:txEl>
                                              <p:pRg st="2" end="2"/>
                                            </p:txEl>
                                          </p:spTgt>
                                        </p:tgtEl>
                                      </p:cBhvr>
                                    </p:animEffect>
                                  </p:childTnLst>
                                </p:cTn>
                              </p:par>
                            </p:childTnLst>
                          </p:cTn>
                        </p:par>
                        <p:par>
                          <p:cTn id="12" fill="hold">
                            <p:stCondLst>
                              <p:cond delay="760"/>
                            </p:stCondLst>
                            <p:childTnLst>
                              <p:par>
                                <p:cTn id="13" presetID="10" presetClass="entr" presetSubtype="0" fill="hold" nodeType="after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fade">
                                      <p:cBhvr>
                                        <p:cTn id="15" dur="380"/>
                                        <p:tgtEl>
                                          <p:spTgt spid="14">
                                            <p:txEl>
                                              <p:pRg st="3" end="3"/>
                                            </p:txEl>
                                          </p:spTgt>
                                        </p:tgtEl>
                                      </p:cBhvr>
                                    </p:animEffect>
                                  </p:childTnLst>
                                </p:cTn>
                              </p:par>
                            </p:childTnLst>
                          </p:cTn>
                        </p:par>
                        <p:par>
                          <p:cTn id="16" fill="hold">
                            <p:stCondLst>
                              <p:cond delay="1140"/>
                            </p:stCondLst>
                            <p:childTnLst>
                              <p:par>
                                <p:cTn id="17" presetID="10" presetClass="entr" presetSubtype="0" fill="hold" nodeType="after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380"/>
                                        <p:tgtEl>
                                          <p:spTgt spid="1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500"/>
                                        <p:tgtEl>
                                          <p:spTgt spid="14">
                                            <p:txEl>
                                              <p:pRg st="5" end="5"/>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xEl>
                                              <p:pRg st="6" end="6"/>
                                            </p:txEl>
                                          </p:spTgt>
                                        </p:tgtEl>
                                        <p:attrNameLst>
                                          <p:attrName>style.visibility</p:attrName>
                                        </p:attrNameLst>
                                      </p:cBhvr>
                                      <p:to>
                                        <p:strVal val="visible"/>
                                      </p:to>
                                    </p:set>
                                    <p:animEffect transition="in" filter="fade">
                                      <p:cBhvr>
                                        <p:cTn id="28" dur="500"/>
                                        <p:tgtEl>
                                          <p:spTgt spid="14">
                                            <p:txEl>
                                              <p:pRg st="6" end="6"/>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fade">
                                      <p:cBhvr>
                                        <p:cTn id="32" dur="500"/>
                                        <p:tgtEl>
                                          <p:spTgt spid="1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500"/>
                                        <p:tgtEl>
                                          <p:spTgt spid="7">
                                            <p:txEl>
                                              <p:pRg st="5" end="5"/>
                                            </p:txEl>
                                          </p:spTgt>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22"/>
                                        </p:tgtEl>
                                        <p:attrNameLst>
                                          <p:attrName>style.visibility</p:attrName>
                                        </p:attrNameLst>
                                      </p:cBhvr>
                                      <p:to>
                                        <p:strVal val="visible"/>
                                      </p:to>
                                    </p:set>
                                    <p:animEffect transition="in" filter="wipe(left)">
                                      <p:cBhvr>
                                        <p:cTn id="41" dur="500"/>
                                        <p:tgtEl>
                                          <p:spTgt spid="122"/>
                                        </p:tgtEl>
                                      </p:cBhvr>
                                    </p:animEffect>
                                  </p:childTnLst>
                                </p:cTn>
                              </p:par>
                              <p:par>
                                <p:cTn id="42" presetID="42"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1000"/>
                                        <p:tgtEl>
                                          <p:spTgt spid="78"/>
                                        </p:tgtEl>
                                      </p:cBhvr>
                                    </p:animEffect>
                                    <p:anim calcmode="lin" valueType="num">
                                      <p:cBhvr>
                                        <p:cTn id="45" dur="1000" fill="hold"/>
                                        <p:tgtEl>
                                          <p:spTgt spid="78"/>
                                        </p:tgtEl>
                                        <p:attrNameLst>
                                          <p:attrName>ppt_x</p:attrName>
                                        </p:attrNameLst>
                                      </p:cBhvr>
                                      <p:tavLst>
                                        <p:tav tm="0">
                                          <p:val>
                                            <p:strVal val="#ppt_x"/>
                                          </p:val>
                                        </p:tav>
                                        <p:tav tm="100000">
                                          <p:val>
                                            <p:strVal val="#ppt_x"/>
                                          </p:val>
                                        </p:tav>
                                      </p:tavLst>
                                    </p:anim>
                                    <p:anim calcmode="lin" valueType="num">
                                      <p:cBhvr>
                                        <p:cTn id="46"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4" end="4"/>
                                            </p:txEl>
                                          </p:spTgt>
                                        </p:tgtEl>
                                        <p:attrNameLst>
                                          <p:attrName>style.visibility</p:attrName>
                                        </p:attrNameLst>
                                      </p:cBhvr>
                                      <p:to>
                                        <p:strVal val="visible"/>
                                      </p:to>
                                    </p:set>
                                    <p:animEffect transition="in" filter="fade">
                                      <p:cBhvr>
                                        <p:cTn id="51" dur="500"/>
                                        <p:tgtEl>
                                          <p:spTgt spid="7">
                                            <p:txEl>
                                              <p:pRg st="4" end="4"/>
                                            </p:txEl>
                                          </p:spTgt>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left)">
                                      <p:cBhvr>
                                        <p:cTn id="55" dur="500"/>
                                        <p:tgtEl>
                                          <p:spTgt spid="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500"/>
                                        <p:tgtEl>
                                          <p:spTgt spid="1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fade">
                                      <p:cBhvr>
                                        <p:cTn id="61" dur="500"/>
                                        <p:tgtEl>
                                          <p:spTgt spid="1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2"/>
                                        </p:tgtEl>
                                        <p:attrNameLst>
                                          <p:attrName>style.visibility</p:attrName>
                                        </p:attrNameLst>
                                      </p:cBhvr>
                                      <p:to>
                                        <p:strVal val="visible"/>
                                      </p:to>
                                    </p:set>
                                    <p:animEffect transition="in" filter="fade">
                                      <p:cBhvr>
                                        <p:cTn id="64" dur="500"/>
                                        <p:tgtEl>
                                          <p:spTgt spid="11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animEffect transition="in" filter="fade">
                                      <p:cBhvr>
                                        <p:cTn id="67" dur="500"/>
                                        <p:tgtEl>
                                          <p:spTgt spid="11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4"/>
                                        </p:tgtEl>
                                        <p:attrNameLst>
                                          <p:attrName>style.visibility</p:attrName>
                                        </p:attrNameLst>
                                      </p:cBhvr>
                                      <p:to>
                                        <p:strVal val="visible"/>
                                      </p:to>
                                    </p:set>
                                    <p:animEffect transition="in" filter="fade">
                                      <p:cBhvr>
                                        <p:cTn id="70" dur="500"/>
                                        <p:tgtEl>
                                          <p:spTgt spid="1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fade">
                                      <p:cBhvr>
                                        <p:cTn id="73" dur="500"/>
                                        <p:tgtEl>
                                          <p:spTgt spid="1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24"/>
                                        </p:tgtEl>
                                        <p:attrNameLst>
                                          <p:attrName>style.visibility</p:attrName>
                                        </p:attrNameLst>
                                      </p:cBhvr>
                                      <p:to>
                                        <p:strVal val="visible"/>
                                      </p:to>
                                    </p:set>
                                    <p:animEffect transition="in" filter="fade">
                                      <p:cBhvr>
                                        <p:cTn id="76" dur="500"/>
                                        <p:tgtEl>
                                          <p:spTgt spid="124"/>
                                        </p:tgtEl>
                                      </p:cBhvr>
                                    </p:animEffect>
                                  </p:childTnLst>
                                </p:cTn>
                              </p:par>
                              <p:par>
                                <p:cTn id="77" presetID="10" presetClass="entr" presetSubtype="0" fill="hold" nodeType="withEffect">
                                  <p:stCondLst>
                                    <p:cond delay="0"/>
                                  </p:stCondLst>
                                  <p:childTnLst>
                                    <p:set>
                                      <p:cBhvr>
                                        <p:cTn id="78" dur="1" fill="hold">
                                          <p:stCondLst>
                                            <p:cond delay="0"/>
                                          </p:stCondLst>
                                        </p:cTn>
                                        <p:tgtEl>
                                          <p:spTgt spid="126"/>
                                        </p:tgtEl>
                                        <p:attrNameLst>
                                          <p:attrName>style.visibility</p:attrName>
                                        </p:attrNameLst>
                                      </p:cBhvr>
                                      <p:to>
                                        <p:strVal val="visible"/>
                                      </p:to>
                                    </p:set>
                                    <p:animEffect transition="in" filter="fade">
                                      <p:cBhvr>
                                        <p:cTn id="79" dur="500"/>
                                        <p:tgtEl>
                                          <p:spTgt spid="126"/>
                                        </p:tgtEl>
                                      </p:cBhvr>
                                    </p:animEffect>
                                  </p:childTnLst>
                                </p:cTn>
                              </p:par>
                              <p:par>
                                <p:cTn id="80" presetID="10" presetClass="entr" presetSubtype="0" fill="hold" nodeType="with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500"/>
                                        <p:tgtEl>
                                          <p:spTgt spid="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xEl>
                                              <p:pRg st="3" end="3"/>
                                            </p:txEl>
                                          </p:spTgt>
                                        </p:tgtEl>
                                        <p:attrNameLst>
                                          <p:attrName>style.visibility</p:attrName>
                                        </p:attrNameLst>
                                      </p:cBhvr>
                                      <p:to>
                                        <p:strVal val="visible"/>
                                      </p:to>
                                    </p:set>
                                    <p:animEffect transition="in" filter="fade">
                                      <p:cBhvr>
                                        <p:cTn id="87" dur="500"/>
                                        <p:tgtEl>
                                          <p:spTgt spid="7">
                                            <p:txEl>
                                              <p:pRg st="3" end="3"/>
                                            </p:txEl>
                                          </p:spTgt>
                                        </p:tgtEl>
                                      </p:cBhvr>
                                    </p:animEffect>
                                  </p:childTnLst>
                                </p:cTn>
                              </p:par>
                            </p:childTnLst>
                          </p:cTn>
                        </p:par>
                        <p:par>
                          <p:cTn id="88" fill="hold">
                            <p:stCondLst>
                              <p:cond delay="500"/>
                            </p:stCondLst>
                            <p:childTnLst>
                              <p:par>
                                <p:cTn id="89" presetID="22" presetClass="entr" presetSubtype="8" fill="hold"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left)">
                                      <p:cBhvr>
                                        <p:cTn id="91" dur="500"/>
                                        <p:tgtEl>
                                          <p:spTgt spid="9"/>
                                        </p:tgtEl>
                                      </p:cBhvr>
                                    </p:animEffect>
                                  </p:childTnLst>
                                </p:cTn>
                              </p:par>
                              <p:par>
                                <p:cTn id="92" presetID="10" presetClass="entr" presetSubtype="0" fill="hold" nodeType="withEffect">
                                  <p:stCondLst>
                                    <p:cond delay="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500"/>
                                        <p:tgtEl>
                                          <p:spTgt spid="11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
                                            <p:txEl>
                                              <p:pRg st="2" end="2"/>
                                            </p:txEl>
                                          </p:spTgt>
                                        </p:tgtEl>
                                        <p:attrNameLst>
                                          <p:attrName>style.visibility</p:attrName>
                                        </p:attrNameLst>
                                      </p:cBhvr>
                                      <p:to>
                                        <p:strVal val="visible"/>
                                      </p:to>
                                    </p:set>
                                    <p:animEffect transition="in" filter="fade">
                                      <p:cBhvr>
                                        <p:cTn id="99" dur="500"/>
                                        <p:tgtEl>
                                          <p:spTgt spid="7">
                                            <p:txEl>
                                              <p:pRg st="2" end="2"/>
                                            </p:txEl>
                                          </p:spTgt>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91"/>
                                        </p:tgtEl>
                                        <p:attrNameLst>
                                          <p:attrName>style.visibility</p:attrName>
                                        </p:attrNameLst>
                                      </p:cBhvr>
                                      <p:to>
                                        <p:strVal val="visible"/>
                                      </p:to>
                                    </p:set>
                                    <p:animEffect transition="in" filter="wipe(left)">
                                      <p:cBhvr>
                                        <p:cTn id="103" dur="500"/>
                                        <p:tgtEl>
                                          <p:spTgt spid="9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fade">
                                      <p:cBhvr>
                                        <p:cTn id="106" dur="500"/>
                                        <p:tgtEl>
                                          <p:spTgt spid="120"/>
                                        </p:tgtEl>
                                      </p:cBhvr>
                                    </p:animEffect>
                                  </p:childTnLst>
                                </p:cTn>
                              </p:par>
                              <p:par>
                                <p:cTn id="107" presetID="10" presetClass="entr" presetSubtype="0"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fade">
                                      <p:cBhvr>
                                        <p:cTn id="109" dur="500"/>
                                        <p:tgtEl>
                                          <p:spTgt spid="97"/>
                                        </p:tgtEl>
                                      </p:cBhvr>
                                    </p:animEffect>
                                  </p:childTnLst>
                                </p:cTn>
                              </p:par>
                              <p:par>
                                <p:cTn id="110" presetID="10" presetClass="entr" presetSubtype="0" fill="hold"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500"/>
                                        <p:tgtEl>
                                          <p:spTgt spid="116"/>
                                        </p:tgtEl>
                                      </p:cBhvr>
                                    </p:animEffect>
                                  </p:childTnLst>
                                </p:cTn>
                              </p:par>
                              <p:par>
                                <p:cTn id="113" presetID="10" presetClass="entr" presetSubtype="0" fill="hold"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fade">
                                      <p:cBhvr>
                                        <p:cTn id="115" dur="500"/>
                                        <p:tgtEl>
                                          <p:spTgt spid="95"/>
                                        </p:tgtEl>
                                      </p:cBhvr>
                                    </p:animEffect>
                                  </p:childTnLst>
                                </p:cTn>
                              </p:par>
                              <p:par>
                                <p:cTn id="116" presetID="10" presetClass="entr" presetSubtype="0" fill="hold" nodeType="withEffect">
                                  <p:stCondLst>
                                    <p:cond delay="0"/>
                                  </p:stCondLst>
                                  <p:childTnLst>
                                    <p:set>
                                      <p:cBhvr>
                                        <p:cTn id="117" dur="1" fill="hold">
                                          <p:stCondLst>
                                            <p:cond delay="0"/>
                                          </p:stCondLst>
                                        </p:cTn>
                                        <p:tgtEl>
                                          <p:spTgt spid="96"/>
                                        </p:tgtEl>
                                        <p:attrNameLst>
                                          <p:attrName>style.visibility</p:attrName>
                                        </p:attrNameLst>
                                      </p:cBhvr>
                                      <p:to>
                                        <p:strVal val="visible"/>
                                      </p:to>
                                    </p:set>
                                    <p:animEffect transition="in" filter="fade">
                                      <p:cBhvr>
                                        <p:cTn id="118" dur="500"/>
                                        <p:tgtEl>
                                          <p:spTgt spid="96"/>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7">
                                            <p:txEl>
                                              <p:pRg st="1" end="1"/>
                                            </p:txEl>
                                          </p:spTgt>
                                        </p:tgtEl>
                                        <p:attrNameLst>
                                          <p:attrName>style.visibility</p:attrName>
                                        </p:attrNameLst>
                                      </p:cBhvr>
                                      <p:to>
                                        <p:strVal val="visible"/>
                                      </p:to>
                                    </p:set>
                                    <p:animEffect transition="in" filter="fade">
                                      <p:cBhvr>
                                        <p:cTn id="123" dur="500"/>
                                        <p:tgtEl>
                                          <p:spTgt spid="7">
                                            <p:txEl>
                                              <p:pRg st="1" end="1"/>
                                            </p:txEl>
                                          </p:spTgt>
                                        </p:tgtEl>
                                      </p:cBhvr>
                                    </p:animEffect>
                                  </p:childTnLst>
                                </p:cTn>
                              </p:par>
                            </p:childTnLst>
                          </p:cTn>
                        </p:par>
                        <p:par>
                          <p:cTn id="124" fill="hold">
                            <p:stCondLst>
                              <p:cond delay="500"/>
                            </p:stCondLst>
                            <p:childTnLst>
                              <p:par>
                                <p:cTn id="125" presetID="22" presetClass="entr" presetSubtype="8" fill="hold" nodeType="afterEffect">
                                  <p:stCondLst>
                                    <p:cond delay="0"/>
                                  </p:stCondLst>
                                  <p:childTnLst>
                                    <p:set>
                                      <p:cBhvr>
                                        <p:cTn id="126" dur="1" fill="hold">
                                          <p:stCondLst>
                                            <p:cond delay="0"/>
                                          </p:stCondLst>
                                        </p:cTn>
                                        <p:tgtEl>
                                          <p:spTgt spid="121"/>
                                        </p:tgtEl>
                                        <p:attrNameLst>
                                          <p:attrName>style.visibility</p:attrName>
                                        </p:attrNameLst>
                                      </p:cBhvr>
                                      <p:to>
                                        <p:strVal val="visible"/>
                                      </p:to>
                                    </p:set>
                                    <p:animEffect transition="in" filter="wipe(left)">
                                      <p:cBhvr>
                                        <p:cTn id="127" dur="500"/>
                                        <p:tgtEl>
                                          <p:spTgt spid="12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0"/>
                                        </p:tgtEl>
                                        <p:attrNameLst>
                                          <p:attrName>style.visibility</p:attrName>
                                        </p:attrNameLst>
                                      </p:cBhvr>
                                      <p:to>
                                        <p:strVal val="visible"/>
                                      </p:to>
                                    </p:set>
                                    <p:animEffect transition="in" filter="fade">
                                      <p:cBhvr>
                                        <p:cTn id="130" dur="500"/>
                                        <p:tgtEl>
                                          <p:spTgt spid="10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fade">
                                      <p:cBhvr>
                                        <p:cTn id="13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10" grpId="0" animBg="1"/>
      <p:bldP spid="111" grpId="0" animBg="1"/>
      <p:bldP spid="112" grpId="0" animBg="1"/>
      <p:bldP spid="113" grpId="0" animBg="1"/>
      <p:bldP spid="114" grpId="0" animBg="1"/>
      <p:bldP spid="115" grpId="0" animBg="1"/>
      <p:bldP spid="120" grpId="0" animBg="1"/>
      <p:bldP spid="1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ctangle 252">
            <a:extLst>
              <a:ext uri="{FF2B5EF4-FFF2-40B4-BE49-F238E27FC236}">
                <a16:creationId xmlns:a16="http://schemas.microsoft.com/office/drawing/2014/main" id="{96D68461-6D79-491C-BF45-271DFA94A045}"/>
              </a:ext>
            </a:extLst>
          </p:cNvPr>
          <p:cNvSpPr/>
          <p:nvPr/>
        </p:nvSpPr>
        <p:spPr bwMode="auto">
          <a:xfrm>
            <a:off x="10491632" y="1000561"/>
            <a:ext cx="1521376" cy="4213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B66A9195-EFC1-41AA-930B-EDBCB8DC9131}"/>
              </a:ext>
            </a:extLst>
          </p:cNvPr>
          <p:cNvSpPr/>
          <p:nvPr/>
        </p:nvSpPr>
        <p:spPr bwMode="auto">
          <a:xfrm>
            <a:off x="8870019" y="1000561"/>
            <a:ext cx="1521376" cy="4213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62F0BD16-FE85-4463-AD60-4CFE9F422AE4}"/>
              </a:ext>
            </a:extLst>
          </p:cNvPr>
          <p:cNvSpPr/>
          <p:nvPr/>
        </p:nvSpPr>
        <p:spPr bwMode="auto">
          <a:xfrm>
            <a:off x="9635721" y="1748907"/>
            <a:ext cx="2158461" cy="469649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p:cNvPr>
          <p:cNvSpPr txBox="1">
            <a:spLocks/>
          </p:cNvSpPr>
          <p:nvPr/>
        </p:nvSpPr>
        <p:spPr>
          <a:xfrm>
            <a:off x="474662" y="1233890"/>
            <a:ext cx="7952552" cy="6170920"/>
          </a:xfrm>
          <a:prstGeom prst="rect">
            <a:avLst/>
          </a:prstGeom>
        </p:spPr>
        <p:txBody>
          <a:bodyPr wrap="square" numCol="2" spcCol="36576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fontAlgn="auto">
              <a:lnSpc>
                <a:spcPct val="100000"/>
              </a:lnSpc>
              <a:spcBef>
                <a:spcPts val="1200"/>
              </a:spcBef>
              <a:spcAft>
                <a:spcPts val="600"/>
              </a:spcAft>
              <a:buClrTx/>
              <a:buSzTx/>
              <a:tabLs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285750" marR="0" lvl="0" indent="-285750" algn="l" defTabSz="914367" rtl="0" eaLnBrk="1" fontAlgn="auto" latinLnBrk="0" hangingPunct="1">
              <a:lnSpc>
                <a:spcPct val="100000"/>
              </a:lnSpc>
              <a:spcBef>
                <a:spcPts val="288"/>
              </a:spcBef>
              <a:spcAft>
                <a:spcPts val="300"/>
              </a:spcAft>
              <a:buClr>
                <a:srgbClr val="E81123"/>
              </a:buClr>
              <a:buSzTx/>
              <a:buFont typeface="Arial" panose="020B0604020202020204" pitchFamily="34" charset="0"/>
              <a:buChar char="•"/>
              <a:tabLst/>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Manage risk, health, and compliance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across broad spectrum of device platforms and ownership (BYOD, Corporate Devices, Macs, Unmanaged and Mobile Devices)</a:t>
            </a:r>
          </a:p>
          <a:p>
            <a:pPr marL="285750" marR="0" lvl="0" indent="-285750" algn="l" defTabSz="914367" rtl="0" eaLnBrk="1" fontAlgn="auto" latinLnBrk="0" hangingPunct="1">
              <a:lnSpc>
                <a:spcPct val="100000"/>
              </a:lnSpc>
              <a:spcBef>
                <a:spcPts val="288"/>
              </a:spcBef>
              <a:spcAft>
                <a:spcPts val="300"/>
              </a:spcAft>
              <a:buClr>
                <a:srgbClr val="E81123"/>
              </a:buClr>
              <a:buSzTx/>
              <a:buFont typeface="Arial" panose="020B0604020202020204" pitchFamily="34" charset="0"/>
              <a:buChar char="•"/>
              <a:tabLst/>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Provide </a:t>
            </a: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secure managed PCs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through lifecycle (identify, protect, detect,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a typeface="+mn-ea"/>
                <a:cs typeface="Segoe UI" pitchFamily="34" charset="0"/>
              </a:rPr>
              <a:t>respond, recover)</a:t>
            </a: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itchFamily="34" charset="0"/>
              </a:rPr>
              <a:t>MICROSOFT’S APPROACH </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Cross platform security and management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(Windows, Linux, Mac,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iOS, and Android)</a:t>
            </a:r>
          </a:p>
          <a:p>
            <a:pPr marL="285750" lvl="0" indent="-285750">
              <a:lnSpc>
                <a:spcPct val="100000"/>
              </a:lnSpc>
              <a:spcBef>
                <a:spcPts val="288"/>
              </a:spcBef>
              <a:spcAft>
                <a:spcPts val="300"/>
              </a:spcAft>
              <a:buBlip>
                <a:blip r:embed="rId3"/>
              </a:buBlip>
              <a:defRPr/>
            </a:pPr>
            <a:r>
              <a:rPr lang="en-US" sz="1400" b="1" spc="0">
                <a:gradFill>
                  <a:gsLst>
                    <a:gs pos="2917">
                      <a:srgbClr val="1A1A1A"/>
                    </a:gs>
                    <a:gs pos="30000">
                      <a:srgbClr val="1A1A1A"/>
                    </a:gs>
                  </a:gsLst>
                  <a:lin ang="5400000" scaled="0"/>
                </a:gradFill>
                <a:latin typeface="Segoe UI"/>
              </a:rPr>
              <a:t>Endpoint protection platform (EPP) </a:t>
            </a:r>
          </a:p>
          <a:p>
            <a:pPr marL="401638" lvl="1" indent="-234950">
              <a:spcBef>
                <a:spcPts val="288"/>
              </a:spcBef>
              <a:spcAft>
                <a:spcPts val="300"/>
              </a:spcAft>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Leading capabilities for next generation </a:t>
            </a:r>
            <a:r>
              <a:rPr lang="en-US" sz="1400">
                <a:gradFill>
                  <a:gsLst>
                    <a:gs pos="2917">
                      <a:srgbClr val="1A1A1A"/>
                    </a:gs>
                    <a:gs pos="30000">
                      <a:srgbClr val="1A1A1A"/>
                    </a:gs>
                  </a:gsLst>
                  <a:lin ang="5400000" scaled="0"/>
                </a:gradFill>
              </a:rPr>
              <a:t>antivirus (as recognized in industry tests)</a:t>
            </a:r>
            <a:r>
              <a:rPr lang="en-US" sz="1400" spc="0">
                <a:gradFill>
                  <a:gsLst>
                    <a:gs pos="2917">
                      <a:srgbClr val="1A1A1A"/>
                    </a:gs>
                    <a:gs pos="30000">
                      <a:srgbClr val="1A1A1A"/>
                    </a:gs>
                  </a:gsLst>
                  <a:lin ang="5400000" scaled="0"/>
                </a:gradFill>
                <a:latin typeface="Segoe UI"/>
              </a:rPr>
              <a:t>, exploit &amp; network protection, behavior monitoring, application control, and isolation</a:t>
            </a:r>
          </a:p>
          <a:p>
            <a:pPr marL="401638" lvl="1" indent="-234950">
              <a:spcBef>
                <a:spcPts val="288"/>
              </a:spcBef>
              <a:spcAft>
                <a:spcPts val="300"/>
              </a:spcAft>
              <a:buFont typeface="Arial" panose="020B0604020202020204" pitchFamily="34" charset="0"/>
              <a:buChar char="•"/>
              <a:defRPr/>
            </a:pPr>
            <a:r>
              <a:rPr lang="en-US" sz="1400">
                <a:gradFill>
                  <a:gsLst>
                    <a:gs pos="2917">
                      <a:srgbClr val="1A1A1A"/>
                    </a:gs>
                    <a:gs pos="30000">
                      <a:srgbClr val="1A1A1A"/>
                    </a:gs>
                  </a:gsLst>
                  <a:lin ang="5400000" scaled="0"/>
                </a:gradFill>
              </a:rPr>
              <a:t>IT configuration management, policy enforcement and conditional access</a:t>
            </a:r>
          </a:p>
          <a:p>
            <a:pPr marL="401638" lvl="1" indent="-234950">
              <a:spcBef>
                <a:spcPts val="288"/>
              </a:spcBef>
              <a:spcAft>
                <a:spcPts val="300"/>
              </a:spcAft>
              <a:buFont typeface="Arial" panose="020B0604020202020204" pitchFamily="34" charset="0"/>
              <a:buChar char="•"/>
              <a:defRPr/>
            </a:pPr>
            <a:r>
              <a:rPr lang="en-US" sz="1400">
                <a:gradFill>
                  <a:gsLst>
                    <a:gs pos="2917">
                      <a:srgbClr val="1A1A1A"/>
                    </a:gs>
                    <a:gs pos="30000">
                      <a:srgbClr val="1A1A1A"/>
                    </a:gs>
                  </a:gsLst>
                  <a:lin ang="5400000" scaled="0"/>
                </a:gradFill>
              </a:rPr>
              <a:t>Security administration with compliance, threat analytics, and secure score </a:t>
            </a:r>
            <a:endParaRPr kumimoji="0" lang="en-US" sz="14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a:p>
            <a:pPr marL="285750" lvl="0" indent="-285750">
              <a:lnSpc>
                <a:spcPct val="100000"/>
              </a:lnSpc>
              <a:spcBef>
                <a:spcPts val="288"/>
              </a:spcBef>
              <a:spcAft>
                <a:spcPts val="300"/>
              </a:spcAft>
              <a:buBlip>
                <a:blip r:embed="rId3"/>
              </a:buBlip>
              <a:defRPr/>
            </a:pPr>
            <a:r>
              <a:rPr kumimoji="0" lang="en-US" sz="14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Integrated </a:t>
            </a: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Endpoint detection and response (EDR) </a:t>
            </a:r>
            <a:r>
              <a:rPr lang="en-US" sz="1400" spc="0">
                <a:gradFill>
                  <a:gsLst>
                    <a:gs pos="2917">
                      <a:srgbClr val="1A1A1A"/>
                    </a:gs>
                    <a:gs pos="30000">
                      <a:srgbClr val="1A1A1A"/>
                    </a:gs>
                  </a:gsLst>
                  <a:lin ang="5400000" scaled="0"/>
                </a:gradFill>
                <a:latin typeface="Segoe UI"/>
              </a:rPr>
              <a:t>post-breach detection, automated investigation and response, and advanced hunting.</a:t>
            </a: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p:txBody>
          <a:bodyPr/>
          <a:lstStyle/>
          <a:p>
            <a:r>
              <a:rPr lang="en-US"/>
              <a:t>Clients - PC and Mobile Devices</a:t>
            </a:r>
          </a:p>
        </p:txBody>
      </p:sp>
      <p:sp>
        <p:nvSpPr>
          <p:cNvPr id="337" name="TextBox 336">
            <a:extLst>
              <a:ext uri="{FF2B5EF4-FFF2-40B4-BE49-F238E27FC236}">
                <a16:creationId xmlns:a16="http://schemas.microsoft.com/office/drawing/2014/main" id="{45B3B123-AB82-41A3-A239-B0017553BF31}"/>
              </a:ext>
            </a:extLst>
          </p:cNvPr>
          <p:cNvSpPr txBox="1"/>
          <p:nvPr/>
        </p:nvSpPr>
        <p:spPr>
          <a:xfrm>
            <a:off x="10115188" y="1904173"/>
            <a:ext cx="1095172" cy="40011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sp>
        <p:nvSpPr>
          <p:cNvPr id="376" name="Rectangle 375">
            <a:hlinkClick r:id="rId4" tooltip="System Center Configuration Manager + Intune provide management of Windows, Mac OS X devices, and mobile devices running Android, iOS, and Windows. "/>
            <a:extLst>
              <a:ext uri="{FF2B5EF4-FFF2-40B4-BE49-F238E27FC236}">
                <a16:creationId xmlns:a16="http://schemas.microsoft.com/office/drawing/2014/main" id="{9DCAAAD5-BDB4-478D-9E0D-EC7D13F88176}"/>
              </a:ext>
            </a:extLst>
          </p:cNvPr>
          <p:cNvSpPr/>
          <p:nvPr/>
        </p:nvSpPr>
        <p:spPr>
          <a:xfrm>
            <a:off x="9929658" y="3767952"/>
            <a:ext cx="1488012" cy="331116"/>
          </a:xfrm>
          <a:prstGeom prst="rect">
            <a:avLst/>
          </a:prstGeom>
          <a:solidFill>
            <a:srgbClr val="FFFFFF"/>
          </a:solidFill>
          <a:ln w="14224" cap="flat" cmpd="sng" algn="ctr">
            <a:solidFill>
              <a:srgbClr val="0078D7"/>
            </a:solidFill>
            <a:prstDash val="solid"/>
          </a:ln>
          <a:effectLst/>
        </p:spPr>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System Center Configuration Manager</a:t>
            </a:r>
          </a:p>
        </p:txBody>
      </p:sp>
      <p:grpSp>
        <p:nvGrpSpPr>
          <p:cNvPr id="22" name="Group 21">
            <a:extLst>
              <a:ext uri="{FF2B5EF4-FFF2-40B4-BE49-F238E27FC236}">
                <a16:creationId xmlns:a16="http://schemas.microsoft.com/office/drawing/2014/main" id="{0844EBD9-7836-4E1F-8B42-DF80D7ED96FB}"/>
              </a:ext>
            </a:extLst>
          </p:cNvPr>
          <p:cNvGrpSpPr/>
          <p:nvPr/>
        </p:nvGrpSpPr>
        <p:grpSpPr>
          <a:xfrm>
            <a:off x="9958363" y="2371172"/>
            <a:ext cx="1409447" cy="288423"/>
            <a:chOff x="10128179" y="2371172"/>
            <a:chExt cx="1409447" cy="288423"/>
          </a:xfrm>
        </p:grpSpPr>
        <p:grpSp>
          <p:nvGrpSpPr>
            <p:cNvPr id="338" name="Group 337">
              <a:extLst>
                <a:ext uri="{FF2B5EF4-FFF2-40B4-BE49-F238E27FC236}">
                  <a16:creationId xmlns:a16="http://schemas.microsoft.com/office/drawing/2014/main" id="{CEC3EAC0-E6E8-4A71-99FA-7BD722A9F50B}"/>
                </a:ext>
              </a:extLst>
            </p:cNvPr>
            <p:cNvGrpSpPr/>
            <p:nvPr/>
          </p:nvGrpSpPr>
          <p:grpSpPr>
            <a:xfrm>
              <a:off x="11155540" y="2371172"/>
              <a:ext cx="382086" cy="288422"/>
              <a:chOff x="7987238" y="1610486"/>
              <a:chExt cx="506061" cy="382007"/>
            </a:xfrm>
          </p:grpSpPr>
          <p:sp>
            <p:nvSpPr>
              <p:cNvPr id="339" name="Rectangle 338">
                <a:extLst>
                  <a:ext uri="{FF2B5EF4-FFF2-40B4-BE49-F238E27FC236}">
                    <a16:creationId xmlns:a16="http://schemas.microsoft.com/office/drawing/2014/main" id="{2312795B-A1A3-4212-84D8-CED85DAFA362}"/>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0" name="Group 339">
                <a:extLst>
                  <a:ext uri="{FF2B5EF4-FFF2-40B4-BE49-F238E27FC236}">
                    <a16:creationId xmlns:a16="http://schemas.microsoft.com/office/drawing/2014/main" id="{C391DBBB-3F46-4DF5-BF31-4E447A86D1FC}"/>
                  </a:ext>
                </a:extLst>
              </p:cNvPr>
              <p:cNvGrpSpPr/>
              <p:nvPr/>
            </p:nvGrpSpPr>
            <p:grpSpPr>
              <a:xfrm>
                <a:off x="7987238" y="1610486"/>
                <a:ext cx="498447" cy="382007"/>
                <a:chOff x="9563138" y="2462727"/>
                <a:chExt cx="516394" cy="395761"/>
              </a:xfrm>
            </p:grpSpPr>
            <p:sp>
              <p:nvSpPr>
                <p:cNvPr id="341" name="monitor">
                  <a:extLst>
                    <a:ext uri="{FF2B5EF4-FFF2-40B4-BE49-F238E27FC236}">
                      <a16:creationId xmlns:a16="http://schemas.microsoft.com/office/drawing/2014/main" id="{EB3968AA-CCFB-4478-9635-CD1F4679C948}"/>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42" name="Group 341">
                  <a:extLst>
                    <a:ext uri="{FF2B5EF4-FFF2-40B4-BE49-F238E27FC236}">
                      <a16:creationId xmlns:a16="http://schemas.microsoft.com/office/drawing/2014/main" id="{1B2F68BB-5C6E-4CC1-B89A-EC4C53738B62}"/>
                    </a:ext>
                  </a:extLst>
                </p:cNvPr>
                <p:cNvGrpSpPr/>
                <p:nvPr/>
              </p:nvGrpSpPr>
              <p:grpSpPr>
                <a:xfrm>
                  <a:off x="9746672" y="2545410"/>
                  <a:ext cx="107950" cy="134938"/>
                  <a:chOff x="9444088" y="2885171"/>
                  <a:chExt cx="107950" cy="134938"/>
                </a:xfrm>
                <a:solidFill>
                  <a:srgbClr val="505050"/>
                </a:solidFill>
              </p:grpSpPr>
              <p:sp>
                <p:nvSpPr>
                  <p:cNvPr id="343" name="Freeform 26">
                    <a:extLst>
                      <a:ext uri="{FF2B5EF4-FFF2-40B4-BE49-F238E27FC236}">
                        <a16:creationId xmlns:a16="http://schemas.microsoft.com/office/drawing/2014/main" id="{78728EED-B353-49C6-AFE2-02A366C19B92}"/>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4" name="Freeform 27">
                    <a:extLst>
                      <a:ext uri="{FF2B5EF4-FFF2-40B4-BE49-F238E27FC236}">
                        <a16:creationId xmlns:a16="http://schemas.microsoft.com/office/drawing/2014/main" id="{1F04C535-DAC2-49A4-B4E8-4AA5C6A986B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45" name="Group 344">
              <a:extLst>
                <a:ext uri="{FF2B5EF4-FFF2-40B4-BE49-F238E27FC236}">
                  <a16:creationId xmlns:a16="http://schemas.microsoft.com/office/drawing/2014/main" id="{CFFD8081-E35B-4E10-9015-2B01C65CFD33}"/>
                </a:ext>
              </a:extLst>
            </p:cNvPr>
            <p:cNvGrpSpPr/>
            <p:nvPr/>
          </p:nvGrpSpPr>
          <p:grpSpPr>
            <a:xfrm>
              <a:off x="10666292" y="2371172"/>
              <a:ext cx="376337" cy="288423"/>
              <a:chOff x="7398246" y="1610486"/>
              <a:chExt cx="498447" cy="382007"/>
            </a:xfrm>
          </p:grpSpPr>
          <p:sp>
            <p:nvSpPr>
              <p:cNvPr id="346" name="monitor">
                <a:extLst>
                  <a:ext uri="{FF2B5EF4-FFF2-40B4-BE49-F238E27FC236}">
                    <a16:creationId xmlns:a16="http://schemas.microsoft.com/office/drawing/2014/main" id="{4BB0C4AF-54D8-46A1-8913-C07CC8EB50F9}"/>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Rectangle 346">
                <a:extLst>
                  <a:ext uri="{FF2B5EF4-FFF2-40B4-BE49-F238E27FC236}">
                    <a16:creationId xmlns:a16="http://schemas.microsoft.com/office/drawing/2014/main" id="{D603C9B6-88DA-4163-96F3-F31B0962C232}"/>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11">
                <a:extLst>
                  <a:ext uri="{FF2B5EF4-FFF2-40B4-BE49-F238E27FC236}">
                    <a16:creationId xmlns:a16="http://schemas.microsoft.com/office/drawing/2014/main" id="{12153610-B1E9-48AD-B747-45583043677D}"/>
                  </a:ext>
                </a:extLst>
              </p:cNvPr>
              <p:cNvGrpSpPr>
                <a:grpSpLocks noChangeAspect="1"/>
              </p:cNvGrpSpPr>
              <p:nvPr/>
            </p:nvGrpSpPr>
            <p:grpSpPr bwMode="auto">
              <a:xfrm>
                <a:off x="7581678" y="1714920"/>
                <a:ext cx="111860" cy="111860"/>
                <a:chOff x="5664" y="1835"/>
                <a:chExt cx="73" cy="73"/>
              </a:xfrm>
              <a:solidFill>
                <a:srgbClr val="FFFFFF"/>
              </a:solidFill>
            </p:grpSpPr>
            <p:sp>
              <p:nvSpPr>
                <p:cNvPr id="349" name="Freeform 12">
                  <a:extLst>
                    <a:ext uri="{FF2B5EF4-FFF2-40B4-BE49-F238E27FC236}">
                      <a16:creationId xmlns:a16="http://schemas.microsoft.com/office/drawing/2014/main" id="{448CE709-9033-4245-B8DE-EBF41D3EC64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0" name="Freeform 13">
                  <a:extLst>
                    <a:ext uri="{FF2B5EF4-FFF2-40B4-BE49-F238E27FC236}">
                      <a16:creationId xmlns:a16="http://schemas.microsoft.com/office/drawing/2014/main" id="{4B10B431-2099-4790-8DF4-C7F0DDB2B18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1" name="Freeform 14">
                  <a:extLst>
                    <a:ext uri="{FF2B5EF4-FFF2-40B4-BE49-F238E27FC236}">
                      <a16:creationId xmlns:a16="http://schemas.microsoft.com/office/drawing/2014/main" id="{3A390DD0-7B3C-480B-8D8F-DAF42290652B}"/>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2" name="Freeform 15">
                  <a:extLst>
                    <a:ext uri="{FF2B5EF4-FFF2-40B4-BE49-F238E27FC236}">
                      <a16:creationId xmlns:a16="http://schemas.microsoft.com/office/drawing/2014/main" id="{1A019255-0481-45DF-8498-EBE28E03A333}"/>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53" name="Group 352">
              <a:extLst>
                <a:ext uri="{FF2B5EF4-FFF2-40B4-BE49-F238E27FC236}">
                  <a16:creationId xmlns:a16="http://schemas.microsoft.com/office/drawing/2014/main" id="{13A257F8-0B64-4DBB-925B-0A5B94237FBF}"/>
                </a:ext>
              </a:extLst>
            </p:cNvPr>
            <p:cNvGrpSpPr/>
            <p:nvPr/>
          </p:nvGrpSpPr>
          <p:grpSpPr>
            <a:xfrm>
              <a:off x="10394103" y="2371172"/>
              <a:ext cx="160562" cy="266558"/>
              <a:chOff x="7084723" y="1610486"/>
              <a:chExt cx="212660" cy="353049"/>
            </a:xfrm>
          </p:grpSpPr>
          <p:sp>
            <p:nvSpPr>
              <p:cNvPr id="354" name="Rectangle 353">
                <a:extLst>
                  <a:ext uri="{FF2B5EF4-FFF2-40B4-BE49-F238E27FC236}">
                    <a16:creationId xmlns:a16="http://schemas.microsoft.com/office/drawing/2014/main" id="{9A2DCA7C-BC21-4D86-81DC-3257C0930E6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5" name="Group 354">
                <a:extLst>
                  <a:ext uri="{FF2B5EF4-FFF2-40B4-BE49-F238E27FC236}">
                    <a16:creationId xmlns:a16="http://schemas.microsoft.com/office/drawing/2014/main" id="{AD3B6205-6B7B-4F5A-BB35-FED26474DF5F}"/>
                  </a:ext>
                </a:extLst>
              </p:cNvPr>
              <p:cNvGrpSpPr/>
              <p:nvPr/>
            </p:nvGrpSpPr>
            <p:grpSpPr>
              <a:xfrm>
                <a:off x="7138556" y="1706457"/>
                <a:ext cx="104198" cy="130248"/>
                <a:chOff x="9444088" y="2885171"/>
                <a:chExt cx="107950" cy="134938"/>
              </a:xfrm>
              <a:solidFill>
                <a:srgbClr val="FFFFFF"/>
              </a:solidFill>
            </p:grpSpPr>
            <p:sp>
              <p:nvSpPr>
                <p:cNvPr id="358" name="Freeform 26">
                  <a:extLst>
                    <a:ext uri="{FF2B5EF4-FFF2-40B4-BE49-F238E27FC236}">
                      <a16:creationId xmlns:a16="http://schemas.microsoft.com/office/drawing/2014/main" id="{8B354F6D-D7BF-4152-8633-29770900FAE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9" name="Freeform 27">
                  <a:extLst>
                    <a:ext uri="{FF2B5EF4-FFF2-40B4-BE49-F238E27FC236}">
                      <a16:creationId xmlns:a16="http://schemas.microsoft.com/office/drawing/2014/main" id="{ED0D0F99-4455-425B-AC01-2491679C4EC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56" name="CellPhone_E8EA">
                <a:extLst>
                  <a:ext uri="{FF2B5EF4-FFF2-40B4-BE49-F238E27FC236}">
                    <a16:creationId xmlns:a16="http://schemas.microsoft.com/office/drawing/2014/main" id="{26D8AFD4-9859-481E-B855-BD94A48A6E1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57" name="Straight Connector 356">
                <a:extLst>
                  <a:ext uri="{FF2B5EF4-FFF2-40B4-BE49-F238E27FC236}">
                    <a16:creationId xmlns:a16="http://schemas.microsoft.com/office/drawing/2014/main" id="{0E9007FD-6D4D-405F-B52C-A6F1C96078E9}"/>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60" name="Group 359">
              <a:extLst>
                <a:ext uri="{FF2B5EF4-FFF2-40B4-BE49-F238E27FC236}">
                  <a16:creationId xmlns:a16="http://schemas.microsoft.com/office/drawing/2014/main" id="{305618BA-D2BF-47FD-BA49-A6528C429A46}"/>
                </a:ext>
              </a:extLst>
            </p:cNvPr>
            <p:cNvGrpSpPr/>
            <p:nvPr/>
          </p:nvGrpSpPr>
          <p:grpSpPr>
            <a:xfrm>
              <a:off x="10128179" y="2371172"/>
              <a:ext cx="159961" cy="266558"/>
              <a:chOff x="6490922" y="1610486"/>
              <a:chExt cx="211865" cy="353049"/>
            </a:xfrm>
          </p:grpSpPr>
          <p:sp>
            <p:nvSpPr>
              <p:cNvPr id="361" name="Rectangle 360">
                <a:extLst>
                  <a:ext uri="{FF2B5EF4-FFF2-40B4-BE49-F238E27FC236}">
                    <a16:creationId xmlns:a16="http://schemas.microsoft.com/office/drawing/2014/main" id="{73AD86D2-7453-4DFE-904F-6F9F4A5A69D2}"/>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2" name="Group 30">
                <a:extLst>
                  <a:ext uri="{FF2B5EF4-FFF2-40B4-BE49-F238E27FC236}">
                    <a16:creationId xmlns:a16="http://schemas.microsoft.com/office/drawing/2014/main" id="{0E7158B4-2D57-4F24-A0BD-6CE47876A17B}"/>
                  </a:ext>
                </a:extLst>
              </p:cNvPr>
              <p:cNvGrpSpPr>
                <a:grpSpLocks noChangeAspect="1"/>
              </p:cNvGrpSpPr>
              <p:nvPr/>
            </p:nvGrpSpPr>
            <p:grpSpPr bwMode="auto">
              <a:xfrm>
                <a:off x="6545792" y="1729376"/>
                <a:ext cx="111361" cy="115269"/>
                <a:chOff x="5049" y="1841"/>
                <a:chExt cx="57" cy="59"/>
              </a:xfrm>
              <a:solidFill>
                <a:srgbClr val="FFFFFF"/>
              </a:solidFill>
            </p:grpSpPr>
            <p:sp>
              <p:nvSpPr>
                <p:cNvPr id="365" name="Freeform 31">
                  <a:extLst>
                    <a:ext uri="{FF2B5EF4-FFF2-40B4-BE49-F238E27FC236}">
                      <a16:creationId xmlns:a16="http://schemas.microsoft.com/office/drawing/2014/main" id="{2BF8680F-831E-4962-8FC1-81C7070B77E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6" name="Freeform 32">
                  <a:extLst>
                    <a:ext uri="{FF2B5EF4-FFF2-40B4-BE49-F238E27FC236}">
                      <a16:creationId xmlns:a16="http://schemas.microsoft.com/office/drawing/2014/main" id="{53A354E7-A279-44C4-82BF-DEDDB47C7819}"/>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7" name="Freeform 33">
                  <a:extLst>
                    <a:ext uri="{FF2B5EF4-FFF2-40B4-BE49-F238E27FC236}">
                      <a16:creationId xmlns:a16="http://schemas.microsoft.com/office/drawing/2014/main" id="{04203D83-3B85-4318-8338-D97B90FE7C9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8" name="Freeform 34">
                  <a:extLst>
                    <a:ext uri="{FF2B5EF4-FFF2-40B4-BE49-F238E27FC236}">
                      <a16:creationId xmlns:a16="http://schemas.microsoft.com/office/drawing/2014/main" id="{98CEDC82-56AE-4A31-B68E-41D2DA0B1BA7}"/>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9" name="Freeform 35">
                  <a:extLst>
                    <a:ext uri="{FF2B5EF4-FFF2-40B4-BE49-F238E27FC236}">
                      <a16:creationId xmlns:a16="http://schemas.microsoft.com/office/drawing/2014/main" id="{8A538526-6454-4771-8963-3662C95A68AE}"/>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0" name="Freeform 36">
                  <a:extLst>
                    <a:ext uri="{FF2B5EF4-FFF2-40B4-BE49-F238E27FC236}">
                      <a16:creationId xmlns:a16="http://schemas.microsoft.com/office/drawing/2014/main" id="{C4066039-3B4A-4B88-87D9-9A9039CDCDC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1" name="Freeform 37">
                  <a:extLst>
                    <a:ext uri="{FF2B5EF4-FFF2-40B4-BE49-F238E27FC236}">
                      <a16:creationId xmlns:a16="http://schemas.microsoft.com/office/drawing/2014/main" id="{F7F12981-0CA4-40DE-8A37-486EA4A6FBD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2" name="Freeform 38">
                  <a:extLst>
                    <a:ext uri="{FF2B5EF4-FFF2-40B4-BE49-F238E27FC236}">
                      <a16:creationId xmlns:a16="http://schemas.microsoft.com/office/drawing/2014/main" id="{806D8F97-9AEF-4372-828F-85E2C7B64AAE}"/>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63" name="CellPhone_E8EA">
                <a:extLst>
                  <a:ext uri="{FF2B5EF4-FFF2-40B4-BE49-F238E27FC236}">
                    <a16:creationId xmlns:a16="http://schemas.microsoft.com/office/drawing/2014/main" id="{3D915602-626C-42A0-8595-1AA269424C45}"/>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64" name="Straight Connector 363">
                <a:extLst>
                  <a:ext uri="{FF2B5EF4-FFF2-40B4-BE49-F238E27FC236}">
                    <a16:creationId xmlns:a16="http://schemas.microsoft.com/office/drawing/2014/main" id="{85EE9F2B-ECCD-4B70-BE9C-F69C7D6C6B61}"/>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sp>
        <p:nvSpPr>
          <p:cNvPr id="378" name="TextBox 377">
            <a:extLst>
              <a:ext uri="{FF2B5EF4-FFF2-40B4-BE49-F238E27FC236}">
                <a16:creationId xmlns:a16="http://schemas.microsoft.com/office/drawing/2014/main" id="{98987902-972A-4D69-9EAA-9BAAE413FDA7}"/>
              </a:ext>
            </a:extLst>
          </p:cNvPr>
          <p:cNvSpPr txBox="1"/>
          <p:nvPr/>
        </p:nvSpPr>
        <p:spPr>
          <a:xfrm>
            <a:off x="10028999" y="3130808"/>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379" name="Rectangle 378">
            <a:extLst>
              <a:ext uri="{FF2B5EF4-FFF2-40B4-BE49-F238E27FC236}">
                <a16:creationId xmlns:a16="http://schemas.microsoft.com/office/drawing/2014/main" id="{21D8A1F6-ED32-4604-BAF9-74F62E85A295}"/>
              </a:ext>
            </a:extLst>
          </p:cNvPr>
          <p:cNvSpPr/>
          <p:nvPr/>
        </p:nvSpPr>
        <p:spPr>
          <a:xfrm>
            <a:off x="9907057" y="1643128"/>
            <a:ext cx="1521377" cy="257763"/>
          </a:xfrm>
          <a:prstGeom prst="rect">
            <a:avLst/>
          </a:prstGeom>
          <a:solidFill>
            <a:srgbClr val="0078D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380" name="Connector: Elbow 379">
            <a:extLst>
              <a:ext uri="{FF2B5EF4-FFF2-40B4-BE49-F238E27FC236}">
                <a16:creationId xmlns:a16="http://schemas.microsoft.com/office/drawing/2014/main" id="{3548D7BD-2257-4126-8F8B-C4CBB99BC0FF}"/>
              </a:ext>
            </a:extLst>
          </p:cNvPr>
          <p:cNvCxnSpPr>
            <a:cxnSpLocks/>
            <a:stCxn id="394" idx="3"/>
            <a:endCxn id="376" idx="3"/>
          </p:cNvCxnSpPr>
          <p:nvPr/>
        </p:nvCxnSpPr>
        <p:spPr>
          <a:xfrm>
            <a:off x="11416736" y="2905790"/>
            <a:ext cx="934" cy="1027720"/>
          </a:xfrm>
          <a:prstGeom prst="bentConnector3">
            <a:avLst>
              <a:gd name="adj1" fmla="val 13697430"/>
            </a:avLst>
          </a:prstGeom>
          <a:solidFill>
            <a:srgbClr val="FFFFFF"/>
          </a:solidFill>
          <a:ln w="14224" cap="flat" cmpd="sng" algn="ctr">
            <a:solidFill>
              <a:srgbClr val="0078D7"/>
            </a:solidFill>
            <a:prstDash val="solid"/>
          </a:ln>
          <a:effectLst/>
        </p:spPr>
      </p:cxnSp>
      <p:sp>
        <p:nvSpPr>
          <p:cNvPr id="395" name="Rectangle 394">
            <a:extLst>
              <a:ext uri="{FF2B5EF4-FFF2-40B4-BE49-F238E27FC236}">
                <a16:creationId xmlns:a16="http://schemas.microsoft.com/office/drawing/2014/main" id="{C0542173-B12D-4E39-A9B7-C2A7C3DEB93A}"/>
              </a:ext>
            </a:extLst>
          </p:cNvPr>
          <p:cNvSpPr/>
          <p:nvPr/>
        </p:nvSpPr>
        <p:spPr bwMode="auto">
          <a:xfrm>
            <a:off x="9937749" y="3483186"/>
            <a:ext cx="1482179" cy="111054"/>
          </a:xfrm>
          <a:prstGeom prst="rect">
            <a:avLst/>
          </a:prstGeom>
          <a:solidFill>
            <a:srgbClr val="FFFFFF">
              <a:alpha val="80000"/>
            </a:srgbClr>
          </a:solidFill>
          <a:ln w="9525" cap="flat" cmpd="sng" algn="ctr">
            <a:noFill/>
            <a:prstDash val="solid"/>
            <a:headEnd type="none" w="med" len="med"/>
            <a:tailEnd type="none" w="med" len="med"/>
          </a:ln>
          <a:effectLst>
            <a:glow rad="101600">
              <a:srgbClr val="FFFFFF">
                <a:alpha val="60000"/>
              </a:srgbClr>
            </a:glow>
            <a:softEdge rad="3175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6" name="Group 395">
            <a:extLst>
              <a:ext uri="{FF2B5EF4-FFF2-40B4-BE49-F238E27FC236}">
                <a16:creationId xmlns:a16="http://schemas.microsoft.com/office/drawing/2014/main" id="{D02F1B28-CFBF-4302-A975-DAF55F501316}"/>
              </a:ext>
            </a:extLst>
          </p:cNvPr>
          <p:cNvGrpSpPr/>
          <p:nvPr/>
        </p:nvGrpSpPr>
        <p:grpSpPr>
          <a:xfrm>
            <a:off x="10010219" y="3406894"/>
            <a:ext cx="329617" cy="252617"/>
            <a:chOff x="7398246" y="1610486"/>
            <a:chExt cx="498447" cy="382007"/>
          </a:xfrm>
        </p:grpSpPr>
        <p:sp>
          <p:nvSpPr>
            <p:cNvPr id="397" name="monitor">
              <a:extLst>
                <a:ext uri="{FF2B5EF4-FFF2-40B4-BE49-F238E27FC236}">
                  <a16:creationId xmlns:a16="http://schemas.microsoft.com/office/drawing/2014/main" id="{4EC9EF96-728A-4ED4-96F7-F59EE26EBFAB}"/>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Rectangle 397">
              <a:extLst>
                <a:ext uri="{FF2B5EF4-FFF2-40B4-BE49-F238E27FC236}">
                  <a16:creationId xmlns:a16="http://schemas.microsoft.com/office/drawing/2014/main" id="{DA7CEF00-ECFB-4BE2-BA37-E2D426CF62E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9" name="Group 11">
              <a:extLst>
                <a:ext uri="{FF2B5EF4-FFF2-40B4-BE49-F238E27FC236}">
                  <a16:creationId xmlns:a16="http://schemas.microsoft.com/office/drawing/2014/main" id="{0F2CB86D-B81C-4440-8402-459857B7F40F}"/>
                </a:ext>
              </a:extLst>
            </p:cNvPr>
            <p:cNvGrpSpPr>
              <a:grpSpLocks noChangeAspect="1"/>
            </p:cNvGrpSpPr>
            <p:nvPr/>
          </p:nvGrpSpPr>
          <p:grpSpPr bwMode="auto">
            <a:xfrm>
              <a:off x="7581678" y="1714920"/>
              <a:ext cx="111860" cy="111860"/>
              <a:chOff x="5664" y="1835"/>
              <a:chExt cx="73" cy="73"/>
            </a:xfrm>
            <a:solidFill>
              <a:srgbClr val="FFFFFF"/>
            </a:solidFill>
          </p:grpSpPr>
          <p:sp>
            <p:nvSpPr>
              <p:cNvPr id="400" name="Freeform 12">
                <a:extLst>
                  <a:ext uri="{FF2B5EF4-FFF2-40B4-BE49-F238E27FC236}">
                    <a16:creationId xmlns:a16="http://schemas.microsoft.com/office/drawing/2014/main" id="{B79FC5C5-1CE7-4508-9D72-503DFBFE9CD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1" name="Freeform 13">
                <a:extLst>
                  <a:ext uri="{FF2B5EF4-FFF2-40B4-BE49-F238E27FC236}">
                    <a16:creationId xmlns:a16="http://schemas.microsoft.com/office/drawing/2014/main" id="{9704F033-F4DD-4941-8291-C10552A2C2E7}"/>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2" name="Freeform 14">
                <a:extLst>
                  <a:ext uri="{FF2B5EF4-FFF2-40B4-BE49-F238E27FC236}">
                    <a16:creationId xmlns:a16="http://schemas.microsoft.com/office/drawing/2014/main" id="{2A0E3219-AB0F-4B72-9633-6652029C4D6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3" name="Freeform 15">
                <a:extLst>
                  <a:ext uri="{FF2B5EF4-FFF2-40B4-BE49-F238E27FC236}">
                    <a16:creationId xmlns:a16="http://schemas.microsoft.com/office/drawing/2014/main" id="{B2F1C34B-7897-4193-B1FC-416BA46D0ED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04" name="Group 403">
            <a:extLst>
              <a:ext uri="{FF2B5EF4-FFF2-40B4-BE49-F238E27FC236}">
                <a16:creationId xmlns:a16="http://schemas.microsoft.com/office/drawing/2014/main" id="{B7180AE7-716F-481F-9992-25F1ABE99D49}"/>
              </a:ext>
            </a:extLst>
          </p:cNvPr>
          <p:cNvGrpSpPr/>
          <p:nvPr/>
        </p:nvGrpSpPr>
        <p:grpSpPr>
          <a:xfrm>
            <a:off x="10470363" y="3405392"/>
            <a:ext cx="329617" cy="252617"/>
            <a:chOff x="2892310" y="4439341"/>
            <a:chExt cx="376337" cy="288423"/>
          </a:xfrm>
        </p:grpSpPr>
        <p:sp>
          <p:nvSpPr>
            <p:cNvPr id="405" name="monitor">
              <a:extLst>
                <a:ext uri="{FF2B5EF4-FFF2-40B4-BE49-F238E27FC236}">
                  <a16:creationId xmlns:a16="http://schemas.microsoft.com/office/drawing/2014/main" id="{68053D8D-222F-4ED8-A3A0-2EA8D22F2593}"/>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Rectangle 405">
              <a:extLst>
                <a:ext uri="{FF2B5EF4-FFF2-40B4-BE49-F238E27FC236}">
                  <a16:creationId xmlns:a16="http://schemas.microsoft.com/office/drawing/2014/main" id="{966069FF-B664-45FD-9A27-81E39E2A080C}"/>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7" name="Picture 406">
              <a:extLst>
                <a:ext uri="{FF2B5EF4-FFF2-40B4-BE49-F238E27FC236}">
                  <a16:creationId xmlns:a16="http://schemas.microsoft.com/office/drawing/2014/main" id="{3DC838BB-BA66-4589-8016-E2F3FD914633}"/>
                </a:ext>
              </a:extLst>
            </p:cNvPr>
            <p:cNvPicPr>
              <a:picLocks noChangeAspect="1"/>
            </p:cNvPicPr>
            <p:nvPr/>
          </p:nvPicPr>
          <p:blipFill rotWithShape="1">
            <a:blip r:embed="rId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408" name="Group 407">
            <a:extLst>
              <a:ext uri="{FF2B5EF4-FFF2-40B4-BE49-F238E27FC236}">
                <a16:creationId xmlns:a16="http://schemas.microsoft.com/office/drawing/2014/main" id="{4522F643-9931-4426-9883-44E9056D834B}"/>
              </a:ext>
            </a:extLst>
          </p:cNvPr>
          <p:cNvGrpSpPr/>
          <p:nvPr/>
        </p:nvGrpSpPr>
        <p:grpSpPr>
          <a:xfrm>
            <a:off x="10954011" y="3399645"/>
            <a:ext cx="334652" cy="252616"/>
            <a:chOff x="7987238" y="1610486"/>
            <a:chExt cx="506061" cy="382007"/>
          </a:xfrm>
        </p:grpSpPr>
        <p:sp>
          <p:nvSpPr>
            <p:cNvPr id="409" name="Rectangle 408">
              <a:extLst>
                <a:ext uri="{FF2B5EF4-FFF2-40B4-BE49-F238E27FC236}">
                  <a16:creationId xmlns:a16="http://schemas.microsoft.com/office/drawing/2014/main" id="{3C2DC76C-AB92-48D4-B872-BA67DE7F5EC5}"/>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0" name="Group 409">
              <a:extLst>
                <a:ext uri="{FF2B5EF4-FFF2-40B4-BE49-F238E27FC236}">
                  <a16:creationId xmlns:a16="http://schemas.microsoft.com/office/drawing/2014/main" id="{C9434BA8-4536-4E90-8061-3C155F3AD7EB}"/>
                </a:ext>
              </a:extLst>
            </p:cNvPr>
            <p:cNvGrpSpPr/>
            <p:nvPr/>
          </p:nvGrpSpPr>
          <p:grpSpPr>
            <a:xfrm>
              <a:off x="7987238" y="1610486"/>
              <a:ext cx="498447" cy="382007"/>
              <a:chOff x="9563138" y="2462727"/>
              <a:chExt cx="516394" cy="395761"/>
            </a:xfrm>
          </p:grpSpPr>
          <p:sp>
            <p:nvSpPr>
              <p:cNvPr id="411" name="monitor">
                <a:extLst>
                  <a:ext uri="{FF2B5EF4-FFF2-40B4-BE49-F238E27FC236}">
                    <a16:creationId xmlns:a16="http://schemas.microsoft.com/office/drawing/2014/main" id="{567556E9-DB56-4BD2-AA7A-26C3A1A79B65}"/>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12" name="Group 411">
                <a:extLst>
                  <a:ext uri="{FF2B5EF4-FFF2-40B4-BE49-F238E27FC236}">
                    <a16:creationId xmlns:a16="http://schemas.microsoft.com/office/drawing/2014/main" id="{6CAB287B-25E4-454B-9015-CA4ABFEA628E}"/>
                  </a:ext>
                </a:extLst>
              </p:cNvPr>
              <p:cNvGrpSpPr/>
              <p:nvPr/>
            </p:nvGrpSpPr>
            <p:grpSpPr>
              <a:xfrm>
                <a:off x="9746672" y="2545410"/>
                <a:ext cx="107950" cy="134938"/>
                <a:chOff x="9444088" y="2885171"/>
                <a:chExt cx="107950" cy="134938"/>
              </a:xfrm>
              <a:solidFill>
                <a:srgbClr val="505050"/>
              </a:solidFill>
            </p:grpSpPr>
            <p:sp>
              <p:nvSpPr>
                <p:cNvPr id="413" name="Freeform 26">
                  <a:extLst>
                    <a:ext uri="{FF2B5EF4-FFF2-40B4-BE49-F238E27FC236}">
                      <a16:creationId xmlns:a16="http://schemas.microsoft.com/office/drawing/2014/main" id="{5A57BD1F-8394-439E-8C5D-6C990440416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4" name="Freeform 27">
                  <a:extLst>
                    <a:ext uri="{FF2B5EF4-FFF2-40B4-BE49-F238E27FC236}">
                      <a16:creationId xmlns:a16="http://schemas.microsoft.com/office/drawing/2014/main" id="{D730FE7A-157A-4310-878A-5E18C072E95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3" name="Group 22">
            <a:extLst>
              <a:ext uri="{FF2B5EF4-FFF2-40B4-BE49-F238E27FC236}">
                <a16:creationId xmlns:a16="http://schemas.microsoft.com/office/drawing/2014/main" id="{A37A1872-4A5E-4D7A-9B84-753CE1BCFC10}"/>
              </a:ext>
            </a:extLst>
          </p:cNvPr>
          <p:cNvGrpSpPr/>
          <p:nvPr/>
        </p:nvGrpSpPr>
        <p:grpSpPr>
          <a:xfrm>
            <a:off x="9926264" y="1208446"/>
            <a:ext cx="1253078" cy="1697344"/>
            <a:chOff x="10096080" y="1208446"/>
            <a:chExt cx="1253078" cy="1697344"/>
          </a:xfrm>
        </p:grpSpPr>
        <p:cxnSp>
          <p:nvCxnSpPr>
            <p:cNvPr id="373" name="Straight Connector 372">
              <a:extLst>
                <a:ext uri="{FF2B5EF4-FFF2-40B4-BE49-F238E27FC236}">
                  <a16:creationId xmlns:a16="http://schemas.microsoft.com/office/drawing/2014/main" id="{C13C88C2-EA42-4C2B-AE81-728DF6398DBF}"/>
                </a:ext>
              </a:extLst>
            </p:cNvPr>
            <p:cNvCxnSpPr>
              <a:cxnSpLocks/>
            </p:cNvCxnSpPr>
            <p:nvPr/>
          </p:nvCxnSpPr>
          <p:spPr>
            <a:xfrm>
              <a:off x="10854867" y="2691273"/>
              <a:ext cx="0" cy="153525"/>
            </a:xfrm>
            <a:prstGeom prst="line">
              <a:avLst/>
            </a:prstGeom>
            <a:noFill/>
            <a:ln w="19050" cap="flat" cmpd="sng" algn="ctr">
              <a:solidFill>
                <a:srgbClr val="505050"/>
              </a:solidFill>
              <a:prstDash val="solid"/>
              <a:headEnd type="none"/>
              <a:tailEnd type="none"/>
            </a:ln>
            <a:effectLst/>
          </p:spPr>
        </p:cxnSp>
        <p:cxnSp>
          <p:nvCxnSpPr>
            <p:cNvPr id="374" name="Straight Connector 373">
              <a:extLst>
                <a:ext uri="{FF2B5EF4-FFF2-40B4-BE49-F238E27FC236}">
                  <a16:creationId xmlns:a16="http://schemas.microsoft.com/office/drawing/2014/main" id="{5A2195C2-6124-4C7B-AD56-90A026BAFD65}"/>
                </a:ext>
              </a:extLst>
            </p:cNvPr>
            <p:cNvCxnSpPr>
              <a:cxnSpLocks/>
            </p:cNvCxnSpPr>
            <p:nvPr/>
          </p:nvCxnSpPr>
          <p:spPr>
            <a:xfrm>
              <a:off x="10208886" y="2691273"/>
              <a:ext cx="0" cy="153525"/>
            </a:xfrm>
            <a:prstGeom prst="line">
              <a:avLst/>
            </a:prstGeom>
            <a:noFill/>
            <a:ln w="19050" cap="flat" cmpd="sng" algn="ctr">
              <a:solidFill>
                <a:srgbClr val="505050"/>
              </a:solidFill>
              <a:prstDash val="solid"/>
              <a:headEnd type="none"/>
              <a:tailEnd type="none"/>
            </a:ln>
            <a:effectLst/>
          </p:spPr>
        </p:cxnSp>
        <p:cxnSp>
          <p:nvCxnSpPr>
            <p:cNvPr id="375" name="Straight Connector 374">
              <a:extLst>
                <a:ext uri="{FF2B5EF4-FFF2-40B4-BE49-F238E27FC236}">
                  <a16:creationId xmlns:a16="http://schemas.microsoft.com/office/drawing/2014/main" id="{FE9C7BF6-B042-4F28-B1CD-78FF6FE22A7A}"/>
                </a:ext>
              </a:extLst>
            </p:cNvPr>
            <p:cNvCxnSpPr>
              <a:cxnSpLocks/>
            </p:cNvCxnSpPr>
            <p:nvPr/>
          </p:nvCxnSpPr>
          <p:spPr>
            <a:xfrm>
              <a:off x="10470126" y="2691273"/>
              <a:ext cx="0" cy="153525"/>
            </a:xfrm>
            <a:prstGeom prst="line">
              <a:avLst/>
            </a:prstGeom>
            <a:noFill/>
            <a:ln w="19050" cap="flat" cmpd="sng" algn="ctr">
              <a:solidFill>
                <a:srgbClr val="505050"/>
              </a:solidFill>
              <a:prstDash val="solid"/>
              <a:headEnd type="none"/>
              <a:tailEnd type="none"/>
            </a:ln>
            <a:effectLst/>
          </p:spPr>
        </p:cxnSp>
        <p:cxnSp>
          <p:nvCxnSpPr>
            <p:cNvPr id="377" name="Straight Connector 376">
              <a:extLst>
                <a:ext uri="{FF2B5EF4-FFF2-40B4-BE49-F238E27FC236}">
                  <a16:creationId xmlns:a16="http://schemas.microsoft.com/office/drawing/2014/main" id="{34C429AD-9C03-4D66-AF90-33A805A736E9}"/>
                </a:ext>
              </a:extLst>
            </p:cNvPr>
            <p:cNvCxnSpPr>
              <a:cxnSpLocks/>
            </p:cNvCxnSpPr>
            <p:nvPr/>
          </p:nvCxnSpPr>
          <p:spPr>
            <a:xfrm>
              <a:off x="11349158" y="2691273"/>
              <a:ext cx="0" cy="153525"/>
            </a:xfrm>
            <a:prstGeom prst="line">
              <a:avLst/>
            </a:prstGeom>
            <a:noFill/>
            <a:ln w="19050" cap="flat" cmpd="sng" algn="ctr">
              <a:solidFill>
                <a:srgbClr val="505050"/>
              </a:solidFill>
              <a:prstDash val="solid"/>
              <a:headEnd type="none"/>
              <a:tailEnd type="none"/>
            </a:ln>
            <a:effectLst/>
          </p:spPr>
        </p:cxnSp>
        <p:cxnSp>
          <p:nvCxnSpPr>
            <p:cNvPr id="117" name="Connector: Elbow 116">
              <a:extLst>
                <a:ext uri="{FF2B5EF4-FFF2-40B4-BE49-F238E27FC236}">
                  <a16:creationId xmlns:a16="http://schemas.microsoft.com/office/drawing/2014/main" id="{FE383278-9A09-4EB6-B45F-C80F32D888DA}"/>
                </a:ext>
              </a:extLst>
            </p:cNvPr>
            <p:cNvCxnSpPr>
              <a:cxnSpLocks/>
              <a:stCxn id="121" idx="3"/>
              <a:endCxn id="394" idx="1"/>
            </p:cNvCxnSpPr>
            <p:nvPr/>
          </p:nvCxnSpPr>
          <p:spPr>
            <a:xfrm flipH="1">
              <a:off x="10096080" y="1208446"/>
              <a:ext cx="418039" cy="1697344"/>
            </a:xfrm>
            <a:prstGeom prst="bentConnector5">
              <a:avLst>
                <a:gd name="adj1" fmla="val -24364"/>
                <a:gd name="adj2" fmla="val 21096"/>
                <a:gd name="adj3" fmla="val 15468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68240A73-8902-4EB0-BD4E-B33DB7FFD079}"/>
              </a:ext>
            </a:extLst>
          </p:cNvPr>
          <p:cNvGrpSpPr/>
          <p:nvPr/>
        </p:nvGrpSpPr>
        <p:grpSpPr>
          <a:xfrm>
            <a:off x="8915821" y="1087907"/>
            <a:ext cx="1428482" cy="241077"/>
            <a:chOff x="9721483" y="1816015"/>
            <a:chExt cx="1428482" cy="241077"/>
          </a:xfrm>
        </p:grpSpPr>
        <p:sp>
          <p:nvSpPr>
            <p:cNvPr id="121" name="Rectangle 120">
              <a:hlinkClick r:id="rId6"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8C74178E-F45F-4A61-AE02-765AEB371CAC}"/>
                </a:ext>
              </a:extLst>
            </p:cNvPr>
            <p:cNvSpPr/>
            <p:nvPr/>
          </p:nvSpPr>
          <p:spPr>
            <a:xfrm>
              <a:off x="9721483" y="1816015"/>
              <a:ext cx="1428482"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a:t>
              </a:r>
            </a:p>
          </p:txBody>
        </p:sp>
        <p:pic>
          <p:nvPicPr>
            <p:cNvPr id="124" name="Picture 123">
              <a:extLst>
                <a:ext uri="{FF2B5EF4-FFF2-40B4-BE49-F238E27FC236}">
                  <a16:creationId xmlns:a16="http://schemas.microsoft.com/office/drawing/2014/main" id="{F1318C8D-7C9C-4F91-A9EC-C0467D54A483}"/>
                </a:ext>
              </a:extLst>
            </p:cNvPr>
            <p:cNvPicPr>
              <a:picLocks noChangeAspect="1"/>
            </p:cNvPicPr>
            <p:nvPr/>
          </p:nvPicPr>
          <p:blipFill rotWithShape="1">
            <a:blip r:embed="rId7"/>
            <a:srcRect l="22948" t="1" b="1811"/>
            <a:stretch/>
          </p:blipFill>
          <p:spPr>
            <a:xfrm flipV="1">
              <a:off x="9764127" y="1889446"/>
              <a:ext cx="268951" cy="108569"/>
            </a:xfrm>
            <a:prstGeom prst="rect">
              <a:avLst/>
            </a:prstGeom>
          </p:spPr>
        </p:pic>
      </p:grpSp>
      <p:cxnSp>
        <p:nvCxnSpPr>
          <p:cNvPr id="183" name="Connector: Elbow 182">
            <a:extLst>
              <a:ext uri="{FF2B5EF4-FFF2-40B4-BE49-F238E27FC236}">
                <a16:creationId xmlns:a16="http://schemas.microsoft.com/office/drawing/2014/main" id="{C5F70F5F-3AFF-4C75-B9E7-8373A980F532}"/>
              </a:ext>
            </a:extLst>
          </p:cNvPr>
          <p:cNvCxnSpPr>
            <a:cxnSpLocks/>
          </p:cNvCxnSpPr>
          <p:nvPr/>
        </p:nvCxnSpPr>
        <p:spPr>
          <a:xfrm rot="16200000" flipH="1">
            <a:off x="9749752" y="2800185"/>
            <a:ext cx="3184864" cy="146074"/>
          </a:xfrm>
          <a:prstGeom prst="bentConnector4">
            <a:avLst>
              <a:gd name="adj1" fmla="val 5797"/>
              <a:gd name="adj2" fmla="val 266269"/>
            </a:avLst>
          </a:prstGeom>
          <a:solidFill>
            <a:srgbClr val="FFFFFF"/>
          </a:solidFill>
          <a:ln w="14224" cap="flat" cmpd="sng" algn="ctr">
            <a:solidFill>
              <a:srgbClr val="0078D7"/>
            </a:solidFill>
            <a:prstDash val="solid"/>
          </a:ln>
          <a:effectLst/>
        </p:spPr>
      </p:cxnSp>
      <p:sp>
        <p:nvSpPr>
          <p:cNvPr id="394" name="Rectangle 393">
            <a:hlinkClick r:id="rId8" tooltip="Microsoft Intune provides mobile device management, mobile application management, and PC management capabilities from the cloud. "/>
            <a:extLst>
              <a:ext uri="{FF2B5EF4-FFF2-40B4-BE49-F238E27FC236}">
                <a16:creationId xmlns:a16="http://schemas.microsoft.com/office/drawing/2014/main" id="{D643610C-FE19-4F52-8FD0-D75171E10763}"/>
              </a:ext>
            </a:extLst>
          </p:cNvPr>
          <p:cNvSpPr/>
          <p:nvPr/>
        </p:nvSpPr>
        <p:spPr>
          <a:xfrm>
            <a:off x="9926264" y="2799927"/>
            <a:ext cx="1490472" cy="211725"/>
          </a:xfrm>
          <a:prstGeom prst="rect">
            <a:avLst/>
          </a:prstGeom>
          <a:solidFill>
            <a:srgbClr val="FFFFFF"/>
          </a:solidFill>
          <a:ln w="14224" cap="flat" cmpd="sng" algn="ctr">
            <a:solidFill>
              <a:srgbClr val="0078D7"/>
            </a:solidFill>
            <a:prstDash val="solid"/>
          </a:ln>
          <a:effectLst/>
        </p:spPr>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Intune MDM/MAM</a:t>
            </a:r>
          </a:p>
        </p:txBody>
      </p:sp>
      <p:sp>
        <p:nvSpPr>
          <p:cNvPr id="252" name="Rectangle 251">
            <a:extLst>
              <a:ext uri="{FF2B5EF4-FFF2-40B4-BE49-F238E27FC236}">
                <a16:creationId xmlns:a16="http://schemas.microsoft.com/office/drawing/2014/main" id="{AE5A8C0B-8833-416C-9542-53E05EC0C71E}"/>
              </a:ext>
            </a:extLst>
          </p:cNvPr>
          <p:cNvSpPr/>
          <p:nvPr/>
        </p:nvSpPr>
        <p:spPr>
          <a:xfrm>
            <a:off x="10561544" y="1087491"/>
            <a:ext cx="1381551"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a:t>
            </a:r>
            <a:endPar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46" name="Picture 145">
            <a:extLst>
              <a:ext uri="{FF2B5EF4-FFF2-40B4-BE49-F238E27FC236}">
                <a16:creationId xmlns:a16="http://schemas.microsoft.com/office/drawing/2014/main" id="{536BEF2C-191D-48A8-8740-3E3E6FC27E4D}"/>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grpSp>
        <p:nvGrpSpPr>
          <p:cNvPr id="221" name="Group 220">
            <a:extLst>
              <a:ext uri="{FF2B5EF4-FFF2-40B4-BE49-F238E27FC236}">
                <a16:creationId xmlns:a16="http://schemas.microsoft.com/office/drawing/2014/main" id="{933B69D0-F027-432F-85E6-D2E52E7133F3}"/>
              </a:ext>
            </a:extLst>
          </p:cNvPr>
          <p:cNvGrpSpPr/>
          <p:nvPr/>
        </p:nvGrpSpPr>
        <p:grpSpPr>
          <a:xfrm>
            <a:off x="9755344" y="5090796"/>
            <a:ext cx="1880731" cy="1256281"/>
            <a:chOff x="123155" y="5495239"/>
            <a:chExt cx="1880731" cy="1256281"/>
          </a:xfrm>
        </p:grpSpPr>
        <p:grpSp>
          <p:nvGrpSpPr>
            <p:cNvPr id="254" name="Group 253">
              <a:extLst>
                <a:ext uri="{FF2B5EF4-FFF2-40B4-BE49-F238E27FC236}">
                  <a16:creationId xmlns:a16="http://schemas.microsoft.com/office/drawing/2014/main" id="{67F82828-B81D-4232-AA87-9DF544580439}"/>
                </a:ext>
              </a:extLst>
            </p:cNvPr>
            <p:cNvGrpSpPr/>
            <p:nvPr/>
          </p:nvGrpSpPr>
          <p:grpSpPr>
            <a:xfrm>
              <a:off x="123155" y="5495239"/>
              <a:ext cx="1880731" cy="1256281"/>
              <a:chOff x="123155" y="5307127"/>
              <a:chExt cx="1880731" cy="1256281"/>
            </a:xfrm>
          </p:grpSpPr>
          <p:grpSp>
            <p:nvGrpSpPr>
              <p:cNvPr id="256" name="Group 255">
                <a:extLst>
                  <a:ext uri="{FF2B5EF4-FFF2-40B4-BE49-F238E27FC236}">
                    <a16:creationId xmlns:a16="http://schemas.microsoft.com/office/drawing/2014/main" id="{A51D2E79-7C6C-4F18-B404-98C0014AC51E}"/>
                  </a:ext>
                </a:extLst>
              </p:cNvPr>
              <p:cNvGrpSpPr/>
              <p:nvPr/>
            </p:nvGrpSpPr>
            <p:grpSpPr>
              <a:xfrm>
                <a:off x="123155" y="5307127"/>
                <a:ext cx="1806256" cy="1249821"/>
                <a:chOff x="3815487" y="5386989"/>
                <a:chExt cx="1806256" cy="1249821"/>
              </a:xfrm>
            </p:grpSpPr>
            <p:sp>
              <p:nvSpPr>
                <p:cNvPr id="258" name="Rectangle 257">
                  <a:hlinkClick r:id="rId1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22B54446-B54C-4440-B6DC-5AD21E0A4116}"/>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59" name="Rounded Rectangle 1457">
                  <a:hlinkClick r:id="rId1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7BB3AACD-10F1-4ED7-9499-02B17F933C27}"/>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260" name="Picture 259">
                  <a:extLst>
                    <a:ext uri="{FF2B5EF4-FFF2-40B4-BE49-F238E27FC236}">
                      <a16:creationId xmlns:a16="http://schemas.microsoft.com/office/drawing/2014/main" id="{951DD465-D985-43E4-9F49-AC9D6AC8F575}"/>
                    </a:ext>
                  </a:extLst>
                </p:cNvPr>
                <p:cNvPicPr>
                  <a:picLocks noChangeAspect="1"/>
                </p:cNvPicPr>
                <p:nvPr/>
              </p:nvPicPr>
              <p:blipFill>
                <a:blip r:embed="rId11">
                  <a:duotone>
                    <a:prstClr val="black"/>
                    <a:schemeClr val="accent1">
                      <a:tint val="45000"/>
                      <a:satMod val="400000"/>
                    </a:schemeClr>
                  </a:duotone>
                </a:blip>
                <a:stretch>
                  <a:fillRect/>
                </a:stretch>
              </p:blipFill>
              <p:spPr>
                <a:xfrm>
                  <a:off x="3916596" y="5433241"/>
                  <a:ext cx="167254" cy="164690"/>
                </a:xfrm>
                <a:prstGeom prst="rect">
                  <a:avLst/>
                </a:prstGeom>
              </p:spPr>
            </p:pic>
            <p:sp>
              <p:nvSpPr>
                <p:cNvPr id="261" name="Rectangle 260">
                  <a:hlinkClick r:id="rId12"/>
                  <a:extLst>
                    <a:ext uri="{FF2B5EF4-FFF2-40B4-BE49-F238E27FC236}">
                      <a16:creationId xmlns:a16="http://schemas.microsoft.com/office/drawing/2014/main" id="{17142136-B0B7-4DAC-8A10-87C0E2CE7C61}"/>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257" name="TextBox 256">
                <a:extLst>
                  <a:ext uri="{FF2B5EF4-FFF2-40B4-BE49-F238E27FC236}">
                    <a16:creationId xmlns:a16="http://schemas.microsoft.com/office/drawing/2014/main" id="{47C5E8F6-619D-4FB7-AD96-768BF87026A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255" name="Rectangle 254">
              <a:hlinkClick r:id="rId13" tooltip="S mode is an enhanced security mode of Windows 10. This enables all enterprise security features and only allows approved applications to run. "/>
              <a:extLst>
                <a:ext uri="{FF2B5EF4-FFF2-40B4-BE49-F238E27FC236}">
                  <a16:creationId xmlns:a16="http://schemas.microsoft.com/office/drawing/2014/main" id="{9FA81769-F00A-4396-A1CD-6D5BF4ECABF2}"/>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grpSp>
        <p:nvGrpSpPr>
          <p:cNvPr id="262" name="Group 261">
            <a:extLst>
              <a:ext uri="{FF2B5EF4-FFF2-40B4-BE49-F238E27FC236}">
                <a16:creationId xmlns:a16="http://schemas.microsoft.com/office/drawing/2014/main" id="{63D86901-42B0-4BFD-A7A1-EA02D6EF64FE}"/>
              </a:ext>
            </a:extLst>
          </p:cNvPr>
          <p:cNvGrpSpPr/>
          <p:nvPr/>
        </p:nvGrpSpPr>
        <p:grpSpPr>
          <a:xfrm>
            <a:off x="9934863" y="4169811"/>
            <a:ext cx="1530464" cy="826602"/>
            <a:chOff x="266024" y="4531618"/>
            <a:chExt cx="1530464" cy="826602"/>
          </a:xfrm>
        </p:grpSpPr>
        <p:grpSp>
          <p:nvGrpSpPr>
            <p:cNvPr id="263" name="Group 262">
              <a:extLst>
                <a:ext uri="{FF2B5EF4-FFF2-40B4-BE49-F238E27FC236}">
                  <a16:creationId xmlns:a16="http://schemas.microsoft.com/office/drawing/2014/main" id="{323C93F6-B642-4C9C-A0AB-28B41BC83A26}"/>
                </a:ext>
              </a:extLst>
            </p:cNvPr>
            <p:cNvGrpSpPr/>
            <p:nvPr/>
          </p:nvGrpSpPr>
          <p:grpSpPr>
            <a:xfrm>
              <a:off x="266024" y="4531618"/>
              <a:ext cx="1530464" cy="826602"/>
              <a:chOff x="642736" y="6066403"/>
              <a:chExt cx="1530464" cy="826602"/>
            </a:xfrm>
          </p:grpSpPr>
          <p:sp>
            <p:nvSpPr>
              <p:cNvPr id="323" name="Rectangle 322">
                <a:hlinkClick r:id="rId14"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A8E3EFD-898C-4949-B14A-E9BD53FD0AD0}"/>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324" name="Picture 323">
                <a:extLst>
                  <a:ext uri="{FF2B5EF4-FFF2-40B4-BE49-F238E27FC236}">
                    <a16:creationId xmlns:a16="http://schemas.microsoft.com/office/drawing/2014/main" id="{D547AE29-1AB7-4186-9AB9-5905F5421F3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264" name="Picture 263">
              <a:extLst>
                <a:ext uri="{FF2B5EF4-FFF2-40B4-BE49-F238E27FC236}">
                  <a16:creationId xmlns:a16="http://schemas.microsoft.com/office/drawing/2014/main" id="{94E8BBD5-8CB8-46C0-8010-40E361BDEB39}"/>
                </a:ext>
              </a:extLst>
            </p:cNvPr>
            <p:cNvPicPr>
              <a:picLocks noChangeAspect="1"/>
            </p:cNvPicPr>
            <p:nvPr/>
          </p:nvPicPr>
          <p:blipFill rotWithShape="1">
            <a:blip r:embed="rId16"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265" name="Group 264">
              <a:extLst>
                <a:ext uri="{FF2B5EF4-FFF2-40B4-BE49-F238E27FC236}">
                  <a16:creationId xmlns:a16="http://schemas.microsoft.com/office/drawing/2014/main" id="{37F1C678-36FE-400E-8EE0-5B9C2CD22740}"/>
                </a:ext>
              </a:extLst>
            </p:cNvPr>
            <p:cNvGrpSpPr/>
            <p:nvPr/>
          </p:nvGrpSpPr>
          <p:grpSpPr>
            <a:xfrm>
              <a:off x="1434370" y="4744861"/>
              <a:ext cx="116598" cy="222844"/>
              <a:chOff x="2136298" y="4226790"/>
              <a:chExt cx="196678" cy="375893"/>
            </a:xfrm>
          </p:grpSpPr>
          <p:sp>
            <p:nvSpPr>
              <p:cNvPr id="321" name="Rectangle 320">
                <a:extLst>
                  <a:ext uri="{FF2B5EF4-FFF2-40B4-BE49-F238E27FC236}">
                    <a16:creationId xmlns:a16="http://schemas.microsoft.com/office/drawing/2014/main" id="{69C8FBD3-B3C4-417D-8A20-F3F0A728213C}"/>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server">
                <a:extLst>
                  <a:ext uri="{FF2B5EF4-FFF2-40B4-BE49-F238E27FC236}">
                    <a16:creationId xmlns:a16="http://schemas.microsoft.com/office/drawing/2014/main" id="{D97E0C93-B28B-4489-9CB0-35A76448FD1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66" name="Oval 265">
              <a:extLst>
                <a:ext uri="{FF2B5EF4-FFF2-40B4-BE49-F238E27FC236}">
                  <a16:creationId xmlns:a16="http://schemas.microsoft.com/office/drawing/2014/main" id="{368C1609-CD87-4694-8428-B1DDD6836DFD}"/>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7" name="Picture 266">
              <a:extLst>
                <a:ext uri="{FF2B5EF4-FFF2-40B4-BE49-F238E27FC236}">
                  <a16:creationId xmlns:a16="http://schemas.microsoft.com/office/drawing/2014/main" id="{49498143-613C-4CFE-8266-EFEE68CD3432}"/>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268" name="Group 267">
              <a:extLst>
                <a:ext uri="{FF2B5EF4-FFF2-40B4-BE49-F238E27FC236}">
                  <a16:creationId xmlns:a16="http://schemas.microsoft.com/office/drawing/2014/main" id="{652F6F0A-293D-46B5-9C82-75CA78718799}"/>
                </a:ext>
              </a:extLst>
            </p:cNvPr>
            <p:cNvGrpSpPr/>
            <p:nvPr/>
          </p:nvGrpSpPr>
          <p:grpSpPr>
            <a:xfrm>
              <a:off x="929436" y="4810091"/>
              <a:ext cx="204812" cy="156967"/>
              <a:chOff x="2892310" y="4439341"/>
              <a:chExt cx="376337" cy="288423"/>
            </a:xfrm>
          </p:grpSpPr>
          <p:sp>
            <p:nvSpPr>
              <p:cNvPr id="318" name="monitor">
                <a:extLst>
                  <a:ext uri="{FF2B5EF4-FFF2-40B4-BE49-F238E27FC236}">
                    <a16:creationId xmlns:a16="http://schemas.microsoft.com/office/drawing/2014/main" id="{5B689117-0BF3-4A41-B266-14488255562A}"/>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9" name="Rectangle 318">
                <a:extLst>
                  <a:ext uri="{FF2B5EF4-FFF2-40B4-BE49-F238E27FC236}">
                    <a16:creationId xmlns:a16="http://schemas.microsoft.com/office/drawing/2014/main" id="{BBDCD04E-7DAE-46E6-AAC1-A7965D6A5911}"/>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0" name="Picture 319">
                <a:extLst>
                  <a:ext uri="{FF2B5EF4-FFF2-40B4-BE49-F238E27FC236}">
                    <a16:creationId xmlns:a16="http://schemas.microsoft.com/office/drawing/2014/main" id="{10706033-EDB0-4919-9D55-A2DCB1171336}"/>
                  </a:ext>
                </a:extLst>
              </p:cNvPr>
              <p:cNvPicPr>
                <a:picLocks noChangeAspect="1"/>
              </p:cNvPicPr>
              <p:nvPr/>
            </p:nvPicPr>
            <p:blipFill rotWithShape="1">
              <a:blip r:embed="rId5">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269" name="Group 268">
              <a:extLst>
                <a:ext uri="{FF2B5EF4-FFF2-40B4-BE49-F238E27FC236}">
                  <a16:creationId xmlns:a16="http://schemas.microsoft.com/office/drawing/2014/main" id="{0D653409-595F-40F5-97D2-78E4CF05F9F8}"/>
                </a:ext>
              </a:extLst>
            </p:cNvPr>
            <p:cNvGrpSpPr/>
            <p:nvPr/>
          </p:nvGrpSpPr>
          <p:grpSpPr>
            <a:xfrm>
              <a:off x="1180339" y="4810091"/>
              <a:ext cx="207940" cy="156966"/>
              <a:chOff x="7987238" y="1610486"/>
              <a:chExt cx="506061" cy="382007"/>
            </a:xfrm>
          </p:grpSpPr>
          <p:sp>
            <p:nvSpPr>
              <p:cNvPr id="312" name="Rectangle 311">
                <a:extLst>
                  <a:ext uri="{FF2B5EF4-FFF2-40B4-BE49-F238E27FC236}">
                    <a16:creationId xmlns:a16="http://schemas.microsoft.com/office/drawing/2014/main" id="{CBC64D70-3BF3-4F36-8FFA-A4DDAC114903}"/>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3" name="Group 312">
                <a:extLst>
                  <a:ext uri="{FF2B5EF4-FFF2-40B4-BE49-F238E27FC236}">
                    <a16:creationId xmlns:a16="http://schemas.microsoft.com/office/drawing/2014/main" id="{60667357-8B8E-441A-BCB7-A482C7398BFA}"/>
                  </a:ext>
                </a:extLst>
              </p:cNvPr>
              <p:cNvGrpSpPr/>
              <p:nvPr/>
            </p:nvGrpSpPr>
            <p:grpSpPr>
              <a:xfrm>
                <a:off x="7987238" y="1610486"/>
                <a:ext cx="498447" cy="382007"/>
                <a:chOff x="9563138" y="2462727"/>
                <a:chExt cx="516394" cy="395761"/>
              </a:xfrm>
            </p:grpSpPr>
            <p:sp>
              <p:nvSpPr>
                <p:cNvPr id="314" name="monitor">
                  <a:extLst>
                    <a:ext uri="{FF2B5EF4-FFF2-40B4-BE49-F238E27FC236}">
                      <a16:creationId xmlns:a16="http://schemas.microsoft.com/office/drawing/2014/main" id="{8D0ABAB9-C4FB-4C47-885A-48D14641BBE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04DDB130-636A-4584-980B-6C123D94D91B}"/>
                    </a:ext>
                  </a:extLst>
                </p:cNvPr>
                <p:cNvGrpSpPr/>
                <p:nvPr/>
              </p:nvGrpSpPr>
              <p:grpSpPr>
                <a:xfrm>
                  <a:off x="9746672" y="2545410"/>
                  <a:ext cx="107950" cy="134938"/>
                  <a:chOff x="9444088" y="2885171"/>
                  <a:chExt cx="107950" cy="134938"/>
                </a:xfrm>
                <a:solidFill>
                  <a:schemeClr val="tx1"/>
                </a:solidFill>
              </p:grpSpPr>
              <p:sp>
                <p:nvSpPr>
                  <p:cNvPr id="316" name="Freeform 26">
                    <a:extLst>
                      <a:ext uri="{FF2B5EF4-FFF2-40B4-BE49-F238E27FC236}">
                        <a16:creationId xmlns:a16="http://schemas.microsoft.com/office/drawing/2014/main" id="{03873442-B64A-4578-8A75-BDD4C8EF77B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7" name="Freeform 27">
                    <a:extLst>
                      <a:ext uri="{FF2B5EF4-FFF2-40B4-BE49-F238E27FC236}">
                        <a16:creationId xmlns:a16="http://schemas.microsoft.com/office/drawing/2014/main" id="{AF7AD143-F4BF-41E0-AC8E-E24B99E102D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270" name="Group 269">
              <a:extLst>
                <a:ext uri="{FF2B5EF4-FFF2-40B4-BE49-F238E27FC236}">
                  <a16:creationId xmlns:a16="http://schemas.microsoft.com/office/drawing/2014/main" id="{0EF9CF4E-5C88-486E-8EAA-09C7FCB015F9}"/>
                </a:ext>
              </a:extLst>
            </p:cNvPr>
            <p:cNvGrpSpPr/>
            <p:nvPr/>
          </p:nvGrpSpPr>
          <p:grpSpPr>
            <a:xfrm>
              <a:off x="533767" y="4767288"/>
              <a:ext cx="98675" cy="163816"/>
              <a:chOff x="7084723" y="1610486"/>
              <a:chExt cx="212660" cy="353049"/>
            </a:xfrm>
          </p:grpSpPr>
          <p:sp>
            <p:nvSpPr>
              <p:cNvPr id="306" name="Rectangle 305">
                <a:extLst>
                  <a:ext uri="{FF2B5EF4-FFF2-40B4-BE49-F238E27FC236}">
                    <a16:creationId xmlns:a16="http://schemas.microsoft.com/office/drawing/2014/main" id="{5D5BAC70-1DB2-45E2-995A-FC59DDCBB37F}"/>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7" name="Group 306">
                <a:extLst>
                  <a:ext uri="{FF2B5EF4-FFF2-40B4-BE49-F238E27FC236}">
                    <a16:creationId xmlns:a16="http://schemas.microsoft.com/office/drawing/2014/main" id="{AA3E43FD-9D95-4321-84E5-802BAA865CB2}"/>
                  </a:ext>
                </a:extLst>
              </p:cNvPr>
              <p:cNvGrpSpPr/>
              <p:nvPr/>
            </p:nvGrpSpPr>
            <p:grpSpPr>
              <a:xfrm>
                <a:off x="7138556" y="1706457"/>
                <a:ext cx="104198" cy="130248"/>
                <a:chOff x="9444088" y="2885171"/>
                <a:chExt cx="107950" cy="134938"/>
              </a:xfrm>
              <a:solidFill>
                <a:schemeClr val="bg1"/>
              </a:solidFill>
            </p:grpSpPr>
            <p:sp>
              <p:nvSpPr>
                <p:cNvPr id="310" name="Freeform 26">
                  <a:extLst>
                    <a:ext uri="{FF2B5EF4-FFF2-40B4-BE49-F238E27FC236}">
                      <a16:creationId xmlns:a16="http://schemas.microsoft.com/office/drawing/2014/main" id="{CAC0F7B1-8950-4385-B44F-056E347B856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27">
                  <a:extLst>
                    <a:ext uri="{FF2B5EF4-FFF2-40B4-BE49-F238E27FC236}">
                      <a16:creationId xmlns:a16="http://schemas.microsoft.com/office/drawing/2014/main" id="{6DF5A02F-EDDB-44CC-B73F-87444C50D30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8" name="CellPhone_E8EA">
                <a:extLst>
                  <a:ext uri="{FF2B5EF4-FFF2-40B4-BE49-F238E27FC236}">
                    <a16:creationId xmlns:a16="http://schemas.microsoft.com/office/drawing/2014/main" id="{0A8BA1AF-36F6-41FA-A7A6-F636BE00FDD9}"/>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09" name="Straight Connector 308">
                <a:extLst>
                  <a:ext uri="{FF2B5EF4-FFF2-40B4-BE49-F238E27FC236}">
                    <a16:creationId xmlns:a16="http://schemas.microsoft.com/office/drawing/2014/main" id="{FE174578-B990-4B05-BAA1-A200540D6BCF}"/>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1" name="Group 270">
              <a:extLst>
                <a:ext uri="{FF2B5EF4-FFF2-40B4-BE49-F238E27FC236}">
                  <a16:creationId xmlns:a16="http://schemas.microsoft.com/office/drawing/2014/main" id="{4C21EFEC-3B9A-4EB5-8B68-BE534936FA4A}"/>
                </a:ext>
              </a:extLst>
            </p:cNvPr>
            <p:cNvGrpSpPr/>
            <p:nvPr/>
          </p:nvGrpSpPr>
          <p:grpSpPr>
            <a:xfrm>
              <a:off x="389370" y="4767288"/>
              <a:ext cx="98306" cy="163816"/>
              <a:chOff x="6490922" y="1610486"/>
              <a:chExt cx="211865" cy="353049"/>
            </a:xfrm>
          </p:grpSpPr>
          <p:sp>
            <p:nvSpPr>
              <p:cNvPr id="294" name="Rectangle 293">
                <a:extLst>
                  <a:ext uri="{FF2B5EF4-FFF2-40B4-BE49-F238E27FC236}">
                    <a16:creationId xmlns:a16="http://schemas.microsoft.com/office/drawing/2014/main" id="{32A384BA-F44B-4FAF-9CE9-BE4600083E5F}"/>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5" name="Group 30">
                <a:extLst>
                  <a:ext uri="{FF2B5EF4-FFF2-40B4-BE49-F238E27FC236}">
                    <a16:creationId xmlns:a16="http://schemas.microsoft.com/office/drawing/2014/main" id="{3DE389E9-C56E-4966-A118-C662EC1DA3EA}"/>
                  </a:ext>
                </a:extLst>
              </p:cNvPr>
              <p:cNvGrpSpPr>
                <a:grpSpLocks noChangeAspect="1"/>
              </p:cNvGrpSpPr>
              <p:nvPr/>
            </p:nvGrpSpPr>
            <p:grpSpPr bwMode="auto">
              <a:xfrm>
                <a:off x="6545792" y="1729376"/>
                <a:ext cx="111361" cy="115269"/>
                <a:chOff x="5049" y="1841"/>
                <a:chExt cx="57" cy="59"/>
              </a:xfrm>
              <a:solidFill>
                <a:schemeClr val="bg1"/>
              </a:solidFill>
            </p:grpSpPr>
            <p:sp>
              <p:nvSpPr>
                <p:cNvPr id="298" name="Freeform 31">
                  <a:extLst>
                    <a:ext uri="{FF2B5EF4-FFF2-40B4-BE49-F238E27FC236}">
                      <a16:creationId xmlns:a16="http://schemas.microsoft.com/office/drawing/2014/main" id="{B13ABA26-3FEE-4AF4-963A-E91D0ABD604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32">
                  <a:extLst>
                    <a:ext uri="{FF2B5EF4-FFF2-40B4-BE49-F238E27FC236}">
                      <a16:creationId xmlns:a16="http://schemas.microsoft.com/office/drawing/2014/main" id="{061E6B3F-CD4D-4FD2-AEDB-66B06D90A75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0" name="Freeform 33">
                  <a:extLst>
                    <a:ext uri="{FF2B5EF4-FFF2-40B4-BE49-F238E27FC236}">
                      <a16:creationId xmlns:a16="http://schemas.microsoft.com/office/drawing/2014/main" id="{D06A6C51-2266-4C24-9F86-1CB11D1B1455}"/>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4">
                  <a:extLst>
                    <a:ext uri="{FF2B5EF4-FFF2-40B4-BE49-F238E27FC236}">
                      <a16:creationId xmlns:a16="http://schemas.microsoft.com/office/drawing/2014/main" id="{FA1A850A-3E9B-4172-B2DE-A91280747913}"/>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35">
                  <a:extLst>
                    <a:ext uri="{FF2B5EF4-FFF2-40B4-BE49-F238E27FC236}">
                      <a16:creationId xmlns:a16="http://schemas.microsoft.com/office/drawing/2014/main" id="{EEE70B8A-DC4F-49AE-8AAB-7E426FED2A6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36">
                  <a:extLst>
                    <a:ext uri="{FF2B5EF4-FFF2-40B4-BE49-F238E27FC236}">
                      <a16:creationId xmlns:a16="http://schemas.microsoft.com/office/drawing/2014/main" id="{A853BAC9-5582-4832-8998-B88199467C2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37">
                  <a:extLst>
                    <a:ext uri="{FF2B5EF4-FFF2-40B4-BE49-F238E27FC236}">
                      <a16:creationId xmlns:a16="http://schemas.microsoft.com/office/drawing/2014/main" id="{CAC59F71-D77C-4C75-A7F7-2513EAAD489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38">
                  <a:extLst>
                    <a:ext uri="{FF2B5EF4-FFF2-40B4-BE49-F238E27FC236}">
                      <a16:creationId xmlns:a16="http://schemas.microsoft.com/office/drawing/2014/main" id="{2020FCB0-8591-4B42-B635-345491115E0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6" name="CellPhone_E8EA">
                <a:extLst>
                  <a:ext uri="{FF2B5EF4-FFF2-40B4-BE49-F238E27FC236}">
                    <a16:creationId xmlns:a16="http://schemas.microsoft.com/office/drawing/2014/main" id="{9BDA3A4F-7D3F-4035-BBB1-6FFB9243332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97" name="Straight Connector 296">
                <a:extLst>
                  <a:ext uri="{FF2B5EF4-FFF2-40B4-BE49-F238E27FC236}">
                    <a16:creationId xmlns:a16="http://schemas.microsoft.com/office/drawing/2014/main" id="{30C95F2C-EC62-40B2-9E3C-034E4BEE8F4A}"/>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BB3C7E10-20AA-42E8-A191-11013BA1A5FD}"/>
                </a:ext>
              </a:extLst>
            </p:cNvPr>
            <p:cNvGrpSpPr/>
            <p:nvPr/>
          </p:nvGrpSpPr>
          <p:grpSpPr>
            <a:xfrm>
              <a:off x="463024" y="4882627"/>
              <a:ext cx="93897" cy="93896"/>
              <a:chOff x="-160990" y="5259439"/>
              <a:chExt cx="109394" cy="109393"/>
            </a:xfrm>
          </p:grpSpPr>
          <p:sp>
            <p:nvSpPr>
              <p:cNvPr id="292" name="Oval 291">
                <a:extLst>
                  <a:ext uri="{FF2B5EF4-FFF2-40B4-BE49-F238E27FC236}">
                    <a16:creationId xmlns:a16="http://schemas.microsoft.com/office/drawing/2014/main" id="{5621DFB5-97A6-4707-B89D-E9C9B2D3DBCC}"/>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Commitments_EC4D">
                <a:extLst>
                  <a:ext uri="{FF2B5EF4-FFF2-40B4-BE49-F238E27FC236}">
                    <a16:creationId xmlns:a16="http://schemas.microsoft.com/office/drawing/2014/main" id="{086376E2-7693-4E30-86A6-34765BC4A37C}"/>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4916EB1D-5485-47FF-9029-515EE4C7456D}"/>
                </a:ext>
              </a:extLst>
            </p:cNvPr>
            <p:cNvGrpSpPr/>
            <p:nvPr/>
          </p:nvGrpSpPr>
          <p:grpSpPr>
            <a:xfrm>
              <a:off x="1316431" y="4878196"/>
              <a:ext cx="93897" cy="93896"/>
              <a:chOff x="-160990" y="5259439"/>
              <a:chExt cx="109394" cy="109393"/>
            </a:xfrm>
          </p:grpSpPr>
          <p:sp>
            <p:nvSpPr>
              <p:cNvPr id="290" name="Oval 289">
                <a:extLst>
                  <a:ext uri="{FF2B5EF4-FFF2-40B4-BE49-F238E27FC236}">
                    <a16:creationId xmlns:a16="http://schemas.microsoft.com/office/drawing/2014/main" id="{BAA581A9-C192-4709-AD25-98EA9964F6B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Commitments_EC4D">
                <a:extLst>
                  <a:ext uri="{FF2B5EF4-FFF2-40B4-BE49-F238E27FC236}">
                    <a16:creationId xmlns:a16="http://schemas.microsoft.com/office/drawing/2014/main" id="{834F3DDA-73A9-4764-B425-5B23C0F4C71E}"/>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2D2E218C-6C26-43BF-8E0C-342132FB3B0A}"/>
                </a:ext>
              </a:extLst>
            </p:cNvPr>
            <p:cNvGrpSpPr/>
            <p:nvPr/>
          </p:nvGrpSpPr>
          <p:grpSpPr>
            <a:xfrm>
              <a:off x="1492115" y="4797767"/>
              <a:ext cx="93897" cy="93896"/>
              <a:chOff x="-160990" y="5259439"/>
              <a:chExt cx="109394" cy="109393"/>
            </a:xfrm>
          </p:grpSpPr>
          <p:sp>
            <p:nvSpPr>
              <p:cNvPr id="288" name="Oval 287">
                <a:extLst>
                  <a:ext uri="{FF2B5EF4-FFF2-40B4-BE49-F238E27FC236}">
                    <a16:creationId xmlns:a16="http://schemas.microsoft.com/office/drawing/2014/main" id="{1D27A36C-0C1F-430B-9509-862988C5826A}"/>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Commitments_EC4D">
                <a:extLst>
                  <a:ext uri="{FF2B5EF4-FFF2-40B4-BE49-F238E27FC236}">
                    <a16:creationId xmlns:a16="http://schemas.microsoft.com/office/drawing/2014/main" id="{4B438B9A-A717-4469-8951-50B82784C1D5}"/>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5" name="Freeform 6">
              <a:extLst>
                <a:ext uri="{FF2B5EF4-FFF2-40B4-BE49-F238E27FC236}">
                  <a16:creationId xmlns:a16="http://schemas.microsoft.com/office/drawing/2014/main" id="{D4B28A2E-2129-4D34-82EF-CFA3DFC7F4B6}"/>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276" name="Rectangle 275">
              <a:hlinkClick r:id="rId18"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E0F804E0-E76D-44E8-8E05-E04AF7B986C0}"/>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277" name="Rectangle 276">
              <a:hlinkClick r:id="rId19" tooltip="Threat analytics helps you continually assess and control risk exposure to threats like Spectre and Meltdown. "/>
              <a:extLst>
                <a:ext uri="{FF2B5EF4-FFF2-40B4-BE49-F238E27FC236}">
                  <a16:creationId xmlns:a16="http://schemas.microsoft.com/office/drawing/2014/main" id="{450CA351-F865-4C48-8829-D78E3A068F25}"/>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278" name="Connector: Elbow 277">
              <a:extLst>
                <a:ext uri="{FF2B5EF4-FFF2-40B4-BE49-F238E27FC236}">
                  <a16:creationId xmlns:a16="http://schemas.microsoft.com/office/drawing/2014/main" id="{885A55D1-B083-4B80-B69B-DD0B6AF51B0A}"/>
                </a:ext>
              </a:extLst>
            </p:cNvPr>
            <p:cNvCxnSpPr>
              <a:cxnSpLocks/>
              <a:stCxn id="276" idx="0"/>
              <a:endCxn id="282"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Connector: Elbow 278">
              <a:extLst>
                <a:ext uri="{FF2B5EF4-FFF2-40B4-BE49-F238E27FC236}">
                  <a16:creationId xmlns:a16="http://schemas.microsoft.com/office/drawing/2014/main" id="{68A04030-A198-4B50-AEDF-5203C92AD45C}"/>
                </a:ext>
              </a:extLst>
            </p:cNvPr>
            <p:cNvCxnSpPr>
              <a:cxnSpLocks/>
              <a:stCxn id="277" idx="0"/>
              <a:endCxn id="282"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80" name="Group 279">
              <a:extLst>
                <a:ext uri="{FF2B5EF4-FFF2-40B4-BE49-F238E27FC236}">
                  <a16:creationId xmlns:a16="http://schemas.microsoft.com/office/drawing/2014/main" id="{212504F5-BB21-4BAA-8F7D-DEDBDC0B1189}"/>
                </a:ext>
              </a:extLst>
            </p:cNvPr>
            <p:cNvGrpSpPr/>
            <p:nvPr/>
          </p:nvGrpSpPr>
          <p:grpSpPr>
            <a:xfrm>
              <a:off x="678533" y="4814224"/>
              <a:ext cx="204812" cy="156967"/>
              <a:chOff x="7398246" y="1610486"/>
              <a:chExt cx="498447" cy="382007"/>
            </a:xfrm>
          </p:grpSpPr>
          <p:sp>
            <p:nvSpPr>
              <p:cNvPr id="281" name="monitor">
                <a:extLst>
                  <a:ext uri="{FF2B5EF4-FFF2-40B4-BE49-F238E27FC236}">
                    <a16:creationId xmlns:a16="http://schemas.microsoft.com/office/drawing/2014/main" id="{96FED49F-F3C7-444E-ACA6-27F971E5E61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8DDBF412-A1F6-43B4-A181-040DB0369ABA}"/>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11">
                <a:extLst>
                  <a:ext uri="{FF2B5EF4-FFF2-40B4-BE49-F238E27FC236}">
                    <a16:creationId xmlns:a16="http://schemas.microsoft.com/office/drawing/2014/main" id="{1DA130A4-3590-42A6-900C-A7354AC07290}"/>
                  </a:ext>
                </a:extLst>
              </p:cNvPr>
              <p:cNvGrpSpPr>
                <a:grpSpLocks noChangeAspect="1"/>
              </p:cNvGrpSpPr>
              <p:nvPr/>
            </p:nvGrpSpPr>
            <p:grpSpPr bwMode="auto">
              <a:xfrm>
                <a:off x="7581678" y="1714920"/>
                <a:ext cx="111860" cy="111860"/>
                <a:chOff x="5664" y="1835"/>
                <a:chExt cx="73" cy="73"/>
              </a:xfrm>
              <a:solidFill>
                <a:schemeClr val="bg1"/>
              </a:solidFill>
            </p:grpSpPr>
            <p:sp>
              <p:nvSpPr>
                <p:cNvPr id="284" name="Freeform 12">
                  <a:extLst>
                    <a:ext uri="{FF2B5EF4-FFF2-40B4-BE49-F238E27FC236}">
                      <a16:creationId xmlns:a16="http://schemas.microsoft.com/office/drawing/2014/main" id="{C1644F33-45FD-49FA-B32D-76F35B8A254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5" name="Freeform 13">
                  <a:extLst>
                    <a:ext uri="{FF2B5EF4-FFF2-40B4-BE49-F238E27FC236}">
                      <a16:creationId xmlns:a16="http://schemas.microsoft.com/office/drawing/2014/main" id="{F72A3B38-9881-4D02-B8E1-EEE3C809F84B}"/>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6" name="Freeform 14">
                  <a:extLst>
                    <a:ext uri="{FF2B5EF4-FFF2-40B4-BE49-F238E27FC236}">
                      <a16:creationId xmlns:a16="http://schemas.microsoft.com/office/drawing/2014/main" id="{D9C413C2-1B7A-45B4-88AA-5A939B3C67C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7" name="Freeform 15">
                  <a:extLst>
                    <a:ext uri="{FF2B5EF4-FFF2-40B4-BE49-F238E27FC236}">
                      <a16:creationId xmlns:a16="http://schemas.microsoft.com/office/drawing/2014/main" id="{E869394A-8A6C-4E43-8BD3-DD4D89D92080}"/>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58" name="Connector: Elbow 157">
            <a:extLst>
              <a:ext uri="{FF2B5EF4-FFF2-40B4-BE49-F238E27FC236}">
                <a16:creationId xmlns:a16="http://schemas.microsoft.com/office/drawing/2014/main" id="{77EF3600-86F5-429F-95F7-6EE9529B66CC}"/>
              </a:ext>
            </a:extLst>
          </p:cNvPr>
          <p:cNvCxnSpPr>
            <a:cxnSpLocks/>
          </p:cNvCxnSpPr>
          <p:nvPr/>
        </p:nvCxnSpPr>
        <p:spPr>
          <a:xfrm rot="10800000">
            <a:off x="6407150" y="2206626"/>
            <a:ext cx="3422288" cy="1726889"/>
          </a:xfrm>
          <a:prstGeom prst="bentConnector3">
            <a:avLst>
              <a:gd name="adj1" fmla="val 11406"/>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C33E36E-3CFD-4066-B12C-C59953846075}"/>
              </a:ext>
            </a:extLst>
          </p:cNvPr>
          <p:cNvSpPr/>
          <p:nvPr/>
        </p:nvSpPr>
        <p:spPr bwMode="auto">
          <a:xfrm>
            <a:off x="7668138" y="2431430"/>
            <a:ext cx="238388" cy="168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AA57A30B-E54E-43DF-94D6-7C87571966E6}"/>
              </a:ext>
            </a:extLst>
          </p:cNvPr>
          <p:cNvGrpSpPr/>
          <p:nvPr/>
        </p:nvGrpSpPr>
        <p:grpSpPr>
          <a:xfrm>
            <a:off x="7784917" y="2515580"/>
            <a:ext cx="2149947" cy="3320476"/>
            <a:chOff x="7784917" y="2515580"/>
            <a:chExt cx="2149947" cy="3320476"/>
          </a:xfrm>
        </p:grpSpPr>
        <p:cxnSp>
          <p:nvCxnSpPr>
            <p:cNvPr id="164" name="Connector: Elbow 163">
              <a:extLst>
                <a:ext uri="{FF2B5EF4-FFF2-40B4-BE49-F238E27FC236}">
                  <a16:creationId xmlns:a16="http://schemas.microsoft.com/office/drawing/2014/main" id="{61E6B60A-5EB6-42AA-B3D7-7F230665DD09}"/>
                </a:ext>
              </a:extLst>
            </p:cNvPr>
            <p:cNvCxnSpPr>
              <a:cxnSpLocks/>
              <a:stCxn id="259" idx="1"/>
              <a:endCxn id="15" idx="3"/>
            </p:cNvCxnSpPr>
            <p:nvPr/>
          </p:nvCxnSpPr>
          <p:spPr>
            <a:xfrm rot="10800000">
              <a:off x="7906526" y="2515580"/>
              <a:ext cx="1848818" cy="3320476"/>
            </a:xfrm>
            <a:prstGeom prst="bentConnector3">
              <a:avLst>
                <a:gd name="adj1" fmla="val 24034"/>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EF863B04-402D-4168-BE02-7F90A7299415}"/>
                </a:ext>
              </a:extLst>
            </p:cNvPr>
            <p:cNvCxnSpPr>
              <a:cxnSpLocks/>
              <a:stCxn id="323" idx="1"/>
            </p:cNvCxnSpPr>
            <p:nvPr/>
          </p:nvCxnSpPr>
          <p:spPr>
            <a:xfrm rot="10800000" flipV="1">
              <a:off x="7784917" y="4583112"/>
              <a:ext cx="2149947" cy="364012"/>
            </a:xfrm>
            <a:prstGeom prst="bentConnector3">
              <a:avLst>
                <a:gd name="adj1" fmla="val 29177"/>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276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xEl>
                                              <p:pRg st="11" end="11"/>
                                            </p:txEl>
                                          </p:spTgt>
                                        </p:tgtEl>
                                        <p:attrNameLst>
                                          <p:attrName>style.visibility</p:attrName>
                                        </p:attrNameLst>
                                      </p:cBhvr>
                                      <p:to>
                                        <p:strVal val="visible"/>
                                      </p:to>
                                    </p:set>
                                    <p:animEffect transition="in" filter="fade">
                                      <p:cBhvr>
                                        <p:cTn id="16" dur="500"/>
                                        <p:tgtEl>
                                          <p:spTgt spid="14">
                                            <p:txEl>
                                              <p:pRg st="11" end="1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
                                            <p:txEl>
                                              <p:pRg st="12" end="12"/>
                                            </p:txEl>
                                          </p:spTgt>
                                        </p:tgtEl>
                                        <p:attrNameLst>
                                          <p:attrName>style.visibility</p:attrName>
                                        </p:attrNameLst>
                                      </p:cBhvr>
                                      <p:to>
                                        <p:strVal val="visible"/>
                                      </p:to>
                                    </p:set>
                                    <p:animEffect transition="in" filter="fade">
                                      <p:cBhvr>
                                        <p:cTn id="20" dur="500"/>
                                        <p:tgtEl>
                                          <p:spTgt spid="14">
                                            <p:txEl>
                                              <p:pRg st="12" end="12"/>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wipe(left)">
                                      <p:cBhvr>
                                        <p:cTn id="24" dur="500"/>
                                        <p:tgtEl>
                                          <p:spTgt spid="15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76"/>
                                        </p:tgtEl>
                                        <p:attrNameLst>
                                          <p:attrName>style.visibility</p:attrName>
                                        </p:attrNameLst>
                                      </p:cBhvr>
                                      <p:to>
                                        <p:strVal val="visible"/>
                                      </p:to>
                                    </p:set>
                                    <p:animEffect transition="in" filter="fade">
                                      <p:cBhvr>
                                        <p:cTn id="28" dur="500"/>
                                        <p:tgtEl>
                                          <p:spTgt spid="376"/>
                                        </p:tgtEl>
                                      </p:cBhvr>
                                    </p:animEffect>
                                  </p:childTnLst>
                                </p:cTn>
                              </p:par>
                              <p:par>
                                <p:cTn id="29" presetID="10" presetClass="entr" presetSubtype="0" fill="hold" nodeType="withEffect">
                                  <p:stCondLst>
                                    <p:cond delay="250"/>
                                  </p:stCondLst>
                                  <p:childTnLst>
                                    <p:set>
                                      <p:cBhvr>
                                        <p:cTn id="30" dur="1" fill="hold">
                                          <p:stCondLst>
                                            <p:cond delay="0"/>
                                          </p:stCondLst>
                                        </p:cTn>
                                        <p:tgtEl>
                                          <p:spTgt spid="380"/>
                                        </p:tgtEl>
                                        <p:attrNameLst>
                                          <p:attrName>style.visibility</p:attrName>
                                        </p:attrNameLst>
                                      </p:cBhvr>
                                      <p:to>
                                        <p:strVal val="visible"/>
                                      </p:to>
                                    </p:set>
                                    <p:animEffect transition="in" filter="fade">
                                      <p:cBhvr>
                                        <p:cTn id="31" dur="500"/>
                                        <p:tgtEl>
                                          <p:spTgt spid="38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94"/>
                                        </p:tgtEl>
                                        <p:attrNameLst>
                                          <p:attrName>style.visibility</p:attrName>
                                        </p:attrNameLst>
                                      </p:cBhvr>
                                      <p:to>
                                        <p:strVal val="visible"/>
                                      </p:to>
                                    </p:set>
                                    <p:animEffect transition="in" filter="fade">
                                      <p:cBhvr>
                                        <p:cTn id="34" dur="500"/>
                                        <p:tgtEl>
                                          <p:spTgt spid="3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xEl>
                                              <p:pRg st="13" end="13"/>
                                            </p:txEl>
                                          </p:spTgt>
                                        </p:tgtEl>
                                        <p:attrNameLst>
                                          <p:attrName>style.visibility</p:attrName>
                                        </p:attrNameLst>
                                      </p:cBhvr>
                                      <p:to>
                                        <p:strVal val="visible"/>
                                      </p:to>
                                    </p:set>
                                    <p:animEffect transition="in" filter="fade">
                                      <p:cBhvr>
                                        <p:cTn id="39" dur="500"/>
                                        <p:tgtEl>
                                          <p:spTgt spid="14">
                                            <p:txEl>
                                              <p:pRg st="13" end="13"/>
                                            </p:txEl>
                                          </p:spTgt>
                                        </p:tgtEl>
                                      </p:cBhvr>
                                    </p:animEffect>
                                  </p:childTnLst>
                                </p:cTn>
                              </p:par>
                              <p:par>
                                <p:cTn id="40" presetID="10" presetClass="entr" presetSubtype="0" fill="hold" nodeType="withEffect">
                                  <p:stCondLst>
                                    <p:cond delay="250"/>
                                  </p:stCondLst>
                                  <p:childTnLst>
                                    <p:set>
                                      <p:cBhvr>
                                        <p:cTn id="41" dur="1" fill="hold">
                                          <p:stCondLst>
                                            <p:cond delay="0"/>
                                          </p:stCondLst>
                                        </p:cTn>
                                        <p:tgtEl>
                                          <p:spTgt spid="14">
                                            <p:txEl>
                                              <p:pRg st="14" end="14"/>
                                            </p:txEl>
                                          </p:spTgt>
                                        </p:tgtEl>
                                        <p:attrNameLst>
                                          <p:attrName>style.visibility</p:attrName>
                                        </p:attrNameLst>
                                      </p:cBhvr>
                                      <p:to>
                                        <p:strVal val="visible"/>
                                      </p:to>
                                    </p:set>
                                    <p:animEffect transition="in" filter="fade">
                                      <p:cBhvr>
                                        <p:cTn id="42" dur="500"/>
                                        <p:tgtEl>
                                          <p:spTgt spid="14">
                                            <p:txEl>
                                              <p:pRg st="14" end="14"/>
                                            </p:txEl>
                                          </p:spTgt>
                                        </p:tgtEl>
                                      </p:cBhvr>
                                    </p:animEffect>
                                  </p:childTnLst>
                                </p:cTn>
                              </p:par>
                              <p:par>
                                <p:cTn id="43" presetID="10" presetClass="entr" presetSubtype="0" fill="hold" nodeType="withEffect">
                                  <p:stCondLst>
                                    <p:cond delay="500"/>
                                  </p:stCondLst>
                                  <p:childTnLst>
                                    <p:set>
                                      <p:cBhvr>
                                        <p:cTn id="44" dur="1" fill="hold">
                                          <p:stCondLst>
                                            <p:cond delay="0"/>
                                          </p:stCondLst>
                                        </p:cTn>
                                        <p:tgtEl>
                                          <p:spTgt spid="14">
                                            <p:txEl>
                                              <p:pRg st="15" end="15"/>
                                            </p:txEl>
                                          </p:spTgt>
                                        </p:tgtEl>
                                        <p:attrNameLst>
                                          <p:attrName>style.visibility</p:attrName>
                                        </p:attrNameLst>
                                      </p:cBhvr>
                                      <p:to>
                                        <p:strVal val="visible"/>
                                      </p:to>
                                    </p:set>
                                    <p:animEffect transition="in" filter="fade">
                                      <p:cBhvr>
                                        <p:cTn id="45" dur="500"/>
                                        <p:tgtEl>
                                          <p:spTgt spid="14">
                                            <p:txEl>
                                              <p:pRg st="15" end="15"/>
                                            </p:txEl>
                                          </p:spTgt>
                                        </p:tgtEl>
                                      </p:cBhvr>
                                    </p:animEffect>
                                  </p:childTnLst>
                                </p:cTn>
                              </p:par>
                              <p:par>
                                <p:cTn id="46" presetID="10" presetClass="entr" presetSubtype="0" fill="hold" nodeType="withEffect">
                                  <p:stCondLst>
                                    <p:cond delay="750"/>
                                  </p:stCondLst>
                                  <p:childTnLst>
                                    <p:set>
                                      <p:cBhvr>
                                        <p:cTn id="47" dur="1" fill="hold">
                                          <p:stCondLst>
                                            <p:cond delay="0"/>
                                          </p:stCondLst>
                                        </p:cTn>
                                        <p:tgtEl>
                                          <p:spTgt spid="14">
                                            <p:txEl>
                                              <p:pRg st="16" end="16"/>
                                            </p:txEl>
                                          </p:spTgt>
                                        </p:tgtEl>
                                        <p:attrNameLst>
                                          <p:attrName>style.visibility</p:attrName>
                                        </p:attrNameLst>
                                      </p:cBhvr>
                                      <p:to>
                                        <p:strVal val="visible"/>
                                      </p:to>
                                    </p:set>
                                    <p:animEffect transition="in" filter="fade">
                                      <p:cBhvr>
                                        <p:cTn id="48" dur="500"/>
                                        <p:tgtEl>
                                          <p:spTgt spid="14">
                                            <p:txEl>
                                              <p:pRg st="16" end="16"/>
                                            </p:txEl>
                                          </p:spTgt>
                                        </p:tgtEl>
                                      </p:cBhvr>
                                    </p:animEffect>
                                  </p:childTnLst>
                                </p:cTn>
                              </p:par>
                              <p:par>
                                <p:cTn id="49" presetID="10" presetClass="entr" presetSubtype="0" fill="hold" nodeType="withEffect">
                                  <p:stCondLst>
                                    <p:cond delay="1000"/>
                                  </p:stCondLst>
                                  <p:childTnLst>
                                    <p:set>
                                      <p:cBhvr>
                                        <p:cTn id="50" dur="1" fill="hold">
                                          <p:stCondLst>
                                            <p:cond delay="0"/>
                                          </p:stCondLst>
                                        </p:cTn>
                                        <p:tgtEl>
                                          <p:spTgt spid="14">
                                            <p:txEl>
                                              <p:pRg st="17" end="17"/>
                                            </p:txEl>
                                          </p:spTgt>
                                        </p:tgtEl>
                                        <p:attrNameLst>
                                          <p:attrName>style.visibility</p:attrName>
                                        </p:attrNameLst>
                                      </p:cBhvr>
                                      <p:to>
                                        <p:strVal val="visible"/>
                                      </p:to>
                                    </p:set>
                                    <p:animEffect transition="in" filter="fade">
                                      <p:cBhvr>
                                        <p:cTn id="51" dur="500"/>
                                        <p:tgtEl>
                                          <p:spTgt spid="14">
                                            <p:txEl>
                                              <p:pRg st="17" end="17"/>
                                            </p:txEl>
                                          </p:spTgt>
                                        </p:tgtEl>
                                      </p:cBhvr>
                                    </p:animEffect>
                                  </p:childTnLst>
                                </p:cTn>
                              </p:par>
                            </p:childTnLst>
                          </p:cTn>
                        </p:par>
                        <p:par>
                          <p:cTn id="52" fill="hold">
                            <p:stCondLst>
                              <p:cond delay="1500"/>
                            </p:stCondLst>
                            <p:childTnLst>
                              <p:par>
                                <p:cTn id="53" presetID="22" presetClass="entr" presetSubtype="8"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221"/>
                                        </p:tgtEl>
                                        <p:attrNameLst>
                                          <p:attrName>style.visibility</p:attrName>
                                        </p:attrNameLst>
                                      </p:cBhvr>
                                      <p:to>
                                        <p:strVal val="visible"/>
                                      </p:to>
                                    </p:set>
                                    <p:animEffect transition="in" filter="fade">
                                      <p:cBhvr>
                                        <p:cTn id="59" dur="500"/>
                                        <p:tgtEl>
                                          <p:spTgt spid="2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9"/>
                                        </p:tgtEl>
                                        <p:attrNameLst>
                                          <p:attrName>style.visibility</p:attrName>
                                        </p:attrNameLst>
                                      </p:cBhvr>
                                      <p:to>
                                        <p:strVal val="visible"/>
                                      </p:to>
                                    </p:set>
                                    <p:animEffect transition="in" filter="fade">
                                      <p:cBhvr>
                                        <p:cTn id="62" dur="500"/>
                                        <p:tgtEl>
                                          <p:spTgt spid="189"/>
                                        </p:tgtEl>
                                      </p:cBhvr>
                                    </p:animEffect>
                                  </p:childTnLst>
                                </p:cTn>
                              </p:par>
                              <p:par>
                                <p:cTn id="63" presetID="10" presetClass="entr" presetSubtype="0" fill="hold" nodeType="withEffect">
                                  <p:stCondLst>
                                    <p:cond delay="0"/>
                                  </p:stCondLst>
                                  <p:childTnLst>
                                    <p:set>
                                      <p:cBhvr>
                                        <p:cTn id="64" dur="1" fill="hold">
                                          <p:stCondLst>
                                            <p:cond delay="0"/>
                                          </p:stCondLst>
                                        </p:cTn>
                                        <p:tgtEl>
                                          <p:spTgt spid="120"/>
                                        </p:tgtEl>
                                        <p:attrNameLst>
                                          <p:attrName>style.visibility</p:attrName>
                                        </p:attrNameLst>
                                      </p:cBhvr>
                                      <p:to>
                                        <p:strVal val="visible"/>
                                      </p:to>
                                    </p:set>
                                    <p:animEffect transition="in" filter="fade">
                                      <p:cBhvr>
                                        <p:cTn id="65" dur="500"/>
                                        <p:tgtEl>
                                          <p:spTgt spid="120"/>
                                        </p:tgtEl>
                                      </p:cBhvr>
                                    </p:animEffect>
                                  </p:childTnLst>
                                </p:cTn>
                              </p:par>
                              <p:par>
                                <p:cTn id="66" presetID="10" presetClass="entr" presetSubtype="0"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childTnLst>
                          </p:cTn>
                        </p:par>
                        <p:par>
                          <p:cTn id="72" fill="hold">
                            <p:stCondLst>
                              <p:cond delay="2500"/>
                            </p:stCondLst>
                            <p:childTnLst>
                              <p:par>
                                <p:cTn id="73" presetID="22" presetClass="entr" presetSubtype="4" fill="hold" nodeType="afterEffect">
                                  <p:stCondLst>
                                    <p:cond delay="0"/>
                                  </p:stCondLst>
                                  <p:childTnLst>
                                    <p:set>
                                      <p:cBhvr>
                                        <p:cTn id="74" dur="1" fill="hold">
                                          <p:stCondLst>
                                            <p:cond delay="0"/>
                                          </p:stCondLst>
                                        </p:cTn>
                                        <p:tgtEl>
                                          <p:spTgt spid="183"/>
                                        </p:tgtEl>
                                        <p:attrNameLst>
                                          <p:attrName>style.visibility</p:attrName>
                                        </p:attrNameLst>
                                      </p:cBhvr>
                                      <p:to>
                                        <p:strVal val="visible"/>
                                      </p:to>
                                    </p:set>
                                    <p:animEffect transition="in" filter="wipe(down)">
                                      <p:cBhvr>
                                        <p:cTn id="75" dur="500"/>
                                        <p:tgtEl>
                                          <p:spTgt spid="183"/>
                                        </p:tgtEl>
                                      </p:cBhvr>
                                    </p:animEffect>
                                  </p:childTnLst>
                                </p:cTn>
                              </p:par>
                            </p:childTnLst>
                          </p:cTn>
                        </p:par>
                        <p:par>
                          <p:cTn id="76" fill="hold">
                            <p:stCondLst>
                              <p:cond delay="3000"/>
                            </p:stCondLst>
                            <p:childTnLst>
                              <p:par>
                                <p:cTn id="77" presetID="10" presetClass="entr" presetSubtype="0" fill="hold" grpId="0" nodeType="afterEffect">
                                  <p:stCondLst>
                                    <p:cond delay="0"/>
                                  </p:stCondLst>
                                  <p:childTnLst>
                                    <p:set>
                                      <p:cBhvr>
                                        <p:cTn id="78" dur="1" fill="hold">
                                          <p:stCondLst>
                                            <p:cond delay="0"/>
                                          </p:stCondLst>
                                        </p:cTn>
                                        <p:tgtEl>
                                          <p:spTgt spid="253"/>
                                        </p:tgtEl>
                                        <p:attrNameLst>
                                          <p:attrName>style.visibility</p:attrName>
                                        </p:attrNameLst>
                                      </p:cBhvr>
                                      <p:to>
                                        <p:strVal val="visible"/>
                                      </p:to>
                                    </p:set>
                                    <p:animEffect transition="in" filter="fade">
                                      <p:cBhvr>
                                        <p:cTn id="79" dur="500"/>
                                        <p:tgtEl>
                                          <p:spTgt spid="25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2"/>
                                        </p:tgtEl>
                                        <p:attrNameLst>
                                          <p:attrName>style.visibility</p:attrName>
                                        </p:attrNameLst>
                                      </p:cBhvr>
                                      <p:to>
                                        <p:strVal val="visible"/>
                                      </p:to>
                                    </p:set>
                                    <p:animEffect transition="in" filter="fade">
                                      <p:cBhvr>
                                        <p:cTn id="82"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189" grpId="0" animBg="1"/>
      <p:bldP spid="376" grpId="0" animBg="1"/>
      <p:bldP spid="394" grpId="0" animBg="1"/>
      <p:bldP spid="25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p:cNvPr>
          <p:cNvSpPr txBox="1">
            <a:spLocks/>
          </p:cNvSpPr>
          <p:nvPr/>
        </p:nvSpPr>
        <p:spPr>
          <a:xfrm>
            <a:off x="477143" y="1239854"/>
            <a:ext cx="4517839" cy="5709255"/>
          </a:xfrm>
          <a:prstGeom prst="rect">
            <a:avLst/>
          </a:prstGeom>
        </p:spPr>
        <p:txBody>
          <a:bodyPr wrap="square" numCol="2" spcCol="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200" b="1" spc="0">
                <a:gradFill>
                  <a:gsLst>
                    <a:gs pos="2917">
                      <a:srgbClr val="1A1A1A"/>
                    </a:gs>
                    <a:gs pos="30000">
                      <a:srgbClr val="1A1A1A"/>
                    </a:gs>
                  </a:gsLst>
                  <a:lin ang="5400000" scaled="0"/>
                </a:gradFill>
                <a:latin typeface="Segoe UI"/>
              </a:rPr>
              <a:t>Limited experience and </a:t>
            </a:r>
            <a:br>
              <a:rPr lang="en-US" sz="1200" b="1" spc="0">
                <a:gradFill>
                  <a:gsLst>
                    <a:gs pos="2917">
                      <a:srgbClr val="1A1A1A"/>
                    </a:gs>
                    <a:gs pos="30000">
                      <a:srgbClr val="1A1A1A"/>
                    </a:gs>
                  </a:gsLst>
                  <a:lin ang="5400000" scaled="0"/>
                </a:gradFill>
                <a:latin typeface="Segoe UI"/>
              </a:rPr>
            </a:br>
            <a:r>
              <a:rPr lang="en-US" sz="1200" b="1" spc="0">
                <a:gradFill>
                  <a:gsLst>
                    <a:gs pos="2917">
                      <a:srgbClr val="1A1A1A"/>
                    </a:gs>
                    <a:gs pos="30000">
                      <a:srgbClr val="1A1A1A"/>
                    </a:gs>
                  </a:gsLst>
                  <a:lin ang="5400000" scaled="0"/>
                </a:gradFill>
                <a:latin typeface="Segoe UI"/>
              </a:rPr>
              <a:t>toolsets </a:t>
            </a:r>
            <a:r>
              <a:rPr lang="en-US" sz="1200" spc="0">
                <a:gradFill>
                  <a:gsLst>
                    <a:gs pos="2917">
                      <a:srgbClr val="1A1A1A"/>
                    </a:gs>
                    <a:gs pos="30000">
                      <a:srgbClr val="1A1A1A"/>
                    </a:gs>
                  </a:gsLst>
                  <a:lin ang="5400000" scaled="0"/>
                </a:gradFill>
                <a:latin typeface="Segoe UI"/>
              </a:rPr>
              <a:t>for securing</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hybrid architecture and </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Platform as a Service</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200" b="1" spc="0">
                <a:gradFill>
                  <a:gsLst>
                    <a:gs pos="2917">
                      <a:srgbClr val="1A1A1A"/>
                    </a:gs>
                    <a:gs pos="30000">
                      <a:srgbClr val="1A1A1A"/>
                    </a:gs>
                  </a:gsLst>
                  <a:lin ang="5400000" scaled="0"/>
                </a:gradFill>
                <a:latin typeface="Segoe UI"/>
              </a:rPr>
              <a:t>Critical Risks </a:t>
            </a:r>
            <a:r>
              <a:rPr lang="en-US" sz="1200" spc="0">
                <a:gradFill>
                  <a:gsLst>
                    <a:gs pos="2917">
                      <a:srgbClr val="1A1A1A"/>
                    </a:gs>
                    <a:gs pos="30000">
                      <a:srgbClr val="1A1A1A"/>
                    </a:gs>
                  </a:gsLst>
                  <a:lin ang="5400000" scaled="0"/>
                </a:gradFill>
                <a:latin typeface="Segoe UI"/>
              </a:rPr>
              <a:t>- Privilege management and</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security hygiene critical </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for cloud workloads</a:t>
            </a: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Cross-Platform and Cross-Cloud </a:t>
            </a:r>
            <a:r>
              <a:rPr kumimoji="0" lang="en-US" sz="12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 security </a:t>
            </a:r>
            <a:r>
              <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a:rPr>
              <a:t>capabilities </a:t>
            </a:r>
            <a:br>
              <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a:rPr>
            </a:br>
            <a:r>
              <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a:rPr>
              <a:t>to enable visibility and control</a:t>
            </a:r>
            <a:endParaRPr kumimoji="0" lang="en-US" sz="12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lang="en-US" sz="1200" b="1" spc="0">
                <a:gradFill>
                  <a:gsLst>
                    <a:gs pos="2917">
                      <a:srgbClr val="1A1A1A"/>
                    </a:gs>
                    <a:gs pos="30000">
                      <a:srgbClr val="1A1A1A"/>
                    </a:gs>
                  </a:gsLst>
                  <a:lin ang="5400000" scaled="0"/>
                </a:gradFill>
                <a:latin typeface="Segoe UI"/>
              </a:rPr>
              <a:t>Deep Azure Defenses </a:t>
            </a:r>
            <a:r>
              <a:rPr lang="en-US" sz="1200" spc="0">
                <a:gradFill>
                  <a:gsLst>
                    <a:gs pos="2917">
                      <a:srgbClr val="1A1A1A"/>
                    </a:gs>
                    <a:gs pos="30000">
                      <a:srgbClr val="1A1A1A"/>
                    </a:gs>
                  </a:gsLst>
                  <a:lin ang="5400000" scaled="0"/>
                </a:gradFill>
                <a:latin typeface="Segoe UI"/>
              </a:rPr>
              <a:t>– Integrated with platform </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to secure Azure workloads, assess compliance</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On Premises security </a:t>
            </a: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investments to modernize </a:t>
            </a:r>
            <a:b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b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security and leverage</a:t>
            </a:r>
            <a:r>
              <a:rPr kumimoji="0" lang="en-US" sz="1200" i="0" u="none" strike="noStrike" kern="1200" cap="none" spc="0" normalizeH="0" noProof="0">
                <a:ln w="3175">
                  <a:noFill/>
                </a:ln>
                <a:gradFill>
                  <a:gsLst>
                    <a:gs pos="2917">
                      <a:srgbClr val="1A1A1A"/>
                    </a:gs>
                    <a:gs pos="30000">
                      <a:srgbClr val="1A1A1A"/>
                    </a:gs>
                  </a:gsLst>
                  <a:lin ang="5400000" scaled="0"/>
                </a:gradFill>
                <a:effectLst/>
                <a:uLnTx/>
                <a:uFillTx/>
                <a:latin typeface="Segoe UI"/>
              </a:rPr>
              <a:t> cloud learnings + technology </a:t>
            </a:r>
            <a:endPar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Marketplace – </a:t>
            </a: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I</a:t>
            </a:r>
            <a:r>
              <a:rPr kumimoji="0" lang="en-US" sz="1200" i="0" u="none" strike="noStrike" kern="1200" cap="none" spc="0" normalizeH="0" noProof="0">
                <a:ln w="3175">
                  <a:noFill/>
                </a:ln>
                <a:gradFill>
                  <a:gsLst>
                    <a:gs pos="2917">
                      <a:srgbClr val="1A1A1A"/>
                    </a:gs>
                    <a:gs pos="30000">
                      <a:srgbClr val="1A1A1A"/>
                    </a:gs>
                  </a:gsLst>
                  <a:lin ang="5400000" scaled="0"/>
                </a:gradFill>
                <a:effectLst/>
                <a:uLnTx/>
                <a:uFillTx/>
                <a:latin typeface="Segoe UI"/>
              </a:rPr>
              <a:t>ntegrate existing capabilities and skills</a:t>
            </a:r>
            <a:endPar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lang="en-US" sz="1200" b="1" spc="0">
                <a:gradFill>
                  <a:gsLst>
                    <a:gs pos="2917">
                      <a:srgbClr val="1A1A1A"/>
                    </a:gs>
                    <a:gs pos="30000">
                      <a:srgbClr val="1A1A1A"/>
                    </a:gs>
                  </a:gsLst>
                  <a:lin ang="5400000" scaled="0"/>
                </a:gradFill>
                <a:latin typeface="Segoe UI"/>
              </a:rPr>
              <a:t>Privilege Management </a:t>
            </a:r>
            <a:r>
              <a:rPr lang="en-US" sz="1200" spc="0">
                <a:gradFill>
                  <a:gsLst>
                    <a:gs pos="2917">
                      <a:srgbClr val="1A1A1A"/>
                    </a:gs>
                    <a:gs pos="30000">
                      <a:srgbClr val="1A1A1A"/>
                    </a:gs>
                  </a:gsLst>
                  <a:lin ang="5400000" scaled="0"/>
                </a:gradFill>
                <a:latin typeface="Segoe UI"/>
              </a:rPr>
              <a:t>– Protect against high impact attacks against privileged accounts</a:t>
            </a:r>
            <a:endPar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Secure Development Lifecycle (SDL) </a:t>
            </a: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 Securing applications and PaaS workloads</a:t>
            </a:r>
          </a:p>
          <a:p>
            <a:pPr marL="0" marR="0" lvl="0" indent="0" algn="l" defTabSz="914367" rtl="0" eaLnBrk="1" fontAlgn="auto" latinLnBrk="0" hangingPunct="1">
              <a:lnSpc>
                <a:spcPct val="100000"/>
              </a:lnSpc>
              <a:spcBef>
                <a:spcPts val="288"/>
              </a:spcBef>
              <a:spcAft>
                <a:spcPts val="0"/>
              </a:spcAft>
              <a:buClrTx/>
              <a:buSzTx/>
              <a:buFontTx/>
              <a:buNone/>
              <a:tabLst/>
              <a:defRPr/>
            </a:pPr>
            <a:endParaRPr kumimoji="0" lang="en-US" sz="12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a:endParaRPr>
          </a:p>
        </p:txBody>
      </p:sp>
      <p:sp>
        <p:nvSpPr>
          <p:cNvPr id="6" name="Rectangle 5">
            <a:extLst>
              <a:ext uri="{FF2B5EF4-FFF2-40B4-BE49-F238E27FC236}">
                <a16:creationId xmlns:a16="http://schemas.microsoft.com/office/drawing/2014/main" id="{62F0BD16-FE85-4463-AD60-4CFE9F422AE4}"/>
              </a:ext>
            </a:extLst>
          </p:cNvPr>
          <p:cNvSpPr/>
          <p:nvPr/>
        </p:nvSpPr>
        <p:spPr bwMode="auto">
          <a:xfrm>
            <a:off x="5436078" y="1189070"/>
            <a:ext cx="6358104" cy="4875744"/>
          </a:xfrm>
          <a:prstGeom prst="rect">
            <a:avLst/>
          </a:prstGeom>
          <a:solidFill>
            <a:schemeClr val="bg1"/>
          </a:solidFill>
          <a:ln>
            <a:noFill/>
          </a:ln>
          <a:effectLst>
            <a:outerShdw blurRad="254000" dist="76200" dir="2700000" algn="tl" rotWithShape="0">
              <a:prstClr val="black">
                <a:alpha val="40000"/>
              </a:prstClr>
            </a:outerShdw>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ectangle 276">
            <a:extLst>
              <a:ext uri="{FF2B5EF4-FFF2-40B4-BE49-F238E27FC236}">
                <a16:creationId xmlns:a16="http://schemas.microsoft.com/office/drawing/2014/main" id="{24A5073D-8DD1-410D-9CC8-AF10763F1E3F}"/>
              </a:ext>
            </a:extLst>
          </p:cNvPr>
          <p:cNvSpPr/>
          <p:nvPr/>
        </p:nvSpPr>
        <p:spPr>
          <a:xfrm rot="16200000">
            <a:off x="5040586" y="3787812"/>
            <a:ext cx="1180183" cy="257763"/>
          </a:xfrm>
          <a:prstGeom prst="rect">
            <a:avLst/>
          </a:prstGeom>
          <a:solidFill>
            <a:srgbClr val="FFFFFF">
              <a:lumMod val="95000"/>
            </a:srgbClr>
          </a:solidFill>
        </p:spPr>
        <p:txBody>
          <a:bodyPr wrap="square" lIns="45720" r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rPr>
              <a:t>Intranet Servers</a:t>
            </a:r>
          </a:p>
        </p:txBody>
      </p:sp>
      <p:cxnSp>
        <p:nvCxnSpPr>
          <p:cNvPr id="278" name="Straight Connector 277">
            <a:extLst>
              <a:ext uri="{FF2B5EF4-FFF2-40B4-BE49-F238E27FC236}">
                <a16:creationId xmlns:a16="http://schemas.microsoft.com/office/drawing/2014/main" id="{37C4CA0E-07A7-4348-A938-D2273D8D9EA8}"/>
              </a:ext>
            </a:extLst>
          </p:cNvPr>
          <p:cNvCxnSpPr>
            <a:cxnSpLocks/>
          </p:cNvCxnSpPr>
          <p:nvPr/>
        </p:nvCxnSpPr>
        <p:spPr>
          <a:xfrm>
            <a:off x="6935695" y="2125722"/>
            <a:ext cx="0" cy="2203917"/>
          </a:xfrm>
          <a:prstGeom prst="line">
            <a:avLst/>
          </a:prstGeom>
          <a:noFill/>
          <a:ln w="19050" cap="flat" cmpd="sng" algn="ctr">
            <a:solidFill>
              <a:srgbClr val="505050"/>
            </a:solidFill>
            <a:prstDash val="solid"/>
            <a:headEnd type="none"/>
            <a:tailEnd type="none"/>
          </a:ln>
          <a:effectLst/>
        </p:spPr>
      </p:cxnSp>
      <p:sp>
        <p:nvSpPr>
          <p:cNvPr id="491" name="Rectangle 490">
            <a:extLst>
              <a:ext uri="{FF2B5EF4-FFF2-40B4-BE49-F238E27FC236}">
                <a16:creationId xmlns:a16="http://schemas.microsoft.com/office/drawing/2014/main" id="{3F358768-D004-4F72-BDD1-D8647980B49C}"/>
              </a:ext>
            </a:extLst>
          </p:cNvPr>
          <p:cNvSpPr/>
          <p:nvPr/>
        </p:nvSpPr>
        <p:spPr bwMode="auto">
          <a:xfrm>
            <a:off x="5499919" y="3326601"/>
            <a:ext cx="4213223" cy="1180184"/>
          </a:xfrm>
          <a:prstGeom prst="rect">
            <a:avLst/>
          </a:prstGeom>
          <a:noFill/>
          <a:ln w="19050" cap="flat" cmpd="sng" algn="ctr">
            <a:solidFill>
              <a:srgbClr val="0078D7"/>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6" name="Rectangle 485">
            <a:hlinkClick r:id="rId4"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CC116C82-C92F-4C60-A382-46F4B2AE1819}"/>
              </a:ext>
            </a:extLst>
          </p:cNvPr>
          <p:cNvSpPr/>
          <p:nvPr/>
        </p:nvSpPr>
        <p:spPr>
          <a:xfrm>
            <a:off x="5886424" y="4208881"/>
            <a:ext cx="5723184" cy="22800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p:txBody>
          <a:bodyPr/>
          <a:lstStyle/>
          <a:p>
            <a:r>
              <a:rPr lang="en-US"/>
              <a:t>Hybrid Cloud Infrastructure</a:t>
            </a:r>
          </a:p>
        </p:txBody>
      </p:sp>
      <p:sp>
        <p:nvSpPr>
          <p:cNvPr id="280" name="Rectangle 279">
            <a:extLst>
              <a:ext uri="{FF2B5EF4-FFF2-40B4-BE49-F238E27FC236}">
                <a16:creationId xmlns:a16="http://schemas.microsoft.com/office/drawing/2014/main" id="{0650FC2D-CE49-463E-B0ED-E7C756928362}"/>
              </a:ext>
            </a:extLst>
          </p:cNvPr>
          <p:cNvSpPr/>
          <p:nvPr/>
        </p:nvSpPr>
        <p:spPr>
          <a:xfrm rot="16200000">
            <a:off x="5178158" y="2550009"/>
            <a:ext cx="950035" cy="257763"/>
          </a:xfrm>
          <a:prstGeom prst="rect">
            <a:avLst/>
          </a:prstGeom>
          <a:solidFill>
            <a:srgbClr val="FFFFFF">
              <a:lumMod val="95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rPr>
              <a:t>Extranet</a:t>
            </a:r>
          </a:p>
        </p:txBody>
      </p:sp>
      <p:sp>
        <p:nvSpPr>
          <p:cNvPr id="288" name="Rounded Rectangle 804">
            <a:hlinkClick r:id="rId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5DEE06E7-43E4-4FA5-B185-9CC913177E62}"/>
              </a:ext>
            </a:extLst>
          </p:cNvPr>
          <p:cNvSpPr/>
          <p:nvPr/>
        </p:nvSpPr>
        <p:spPr>
          <a:xfrm>
            <a:off x="5511028" y="5398174"/>
            <a:ext cx="6208871" cy="211725"/>
          </a:xfrm>
          <a:prstGeom prst="roundRect">
            <a:avLst>
              <a:gd name="adj" fmla="val 0"/>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Development Lifecycle (SDL)</a:t>
            </a:r>
          </a:p>
        </p:txBody>
      </p:sp>
      <p:sp>
        <p:nvSpPr>
          <p:cNvPr id="289" name="Rectangle 288">
            <a:extLst>
              <a:ext uri="{FF2B5EF4-FFF2-40B4-BE49-F238E27FC236}">
                <a16:creationId xmlns:a16="http://schemas.microsoft.com/office/drawing/2014/main" id="{925416B5-2C40-4E88-ACF4-97B35E18D552}"/>
              </a:ext>
            </a:extLst>
          </p:cNvPr>
          <p:cNvSpPr/>
          <p:nvPr/>
        </p:nvSpPr>
        <p:spPr bwMode="auto">
          <a:xfrm>
            <a:off x="10045534" y="2100346"/>
            <a:ext cx="1627632" cy="3175387"/>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Rectangle 289">
            <a:hlinkClick r:id="rId6"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409D995F-983E-471A-84A4-7ADAF91BA7AC}"/>
              </a:ext>
            </a:extLst>
          </p:cNvPr>
          <p:cNvSpPr/>
          <p:nvPr/>
        </p:nvSpPr>
        <p:spPr>
          <a:xfrm>
            <a:off x="10297075" y="2173985"/>
            <a:ext cx="1322358" cy="2498896"/>
          </a:xfrm>
          <a:prstGeom prst="rect">
            <a:avLst/>
          </a:prstGeom>
          <a:noFill/>
          <a:ln w="14224" cap="flat" cmpd="sng" algn="ctr">
            <a:noFill/>
            <a:prstDash val="solid"/>
          </a:ln>
          <a:effectLst/>
        </p:spPr>
        <p:txBody>
          <a:bodyPr lIns="274320" rtlCol="0" anchor="t" anchorCtr="0">
            <a:noAutofit/>
          </a:bodyPr>
          <a:lstStyle/>
          <a:p>
            <a:pPr marL="0" marR="0" lvl="0" indent="0" defTabSz="914400" eaLnBrk="1" fontAlgn="auto" latinLnBrk="0" hangingPunct="1">
              <a:lnSpc>
                <a:spcPct val="97000"/>
              </a:lnSpc>
              <a:spcBef>
                <a:spcPts val="0"/>
              </a:spcBef>
              <a:spcAft>
                <a:spcPts val="300"/>
              </a:spcAft>
              <a:buClrTx/>
              <a:buSzTx/>
              <a:buFontTx/>
              <a:buNone/>
              <a:tabLst/>
              <a:defRPr/>
            </a:pPr>
            <a:endPar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04" name="Rectangle 303">
            <a:hlinkClick r:id="rId7"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932B284B-D5AC-4AA1-BF3A-26F1605DA091}"/>
              </a:ext>
            </a:extLst>
          </p:cNvPr>
          <p:cNvSpPr/>
          <p:nvPr/>
        </p:nvSpPr>
        <p:spPr>
          <a:xfrm>
            <a:off x="6281519" y="4256800"/>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Privileged Access Workstations (PAWs)</a:t>
            </a:r>
          </a:p>
        </p:txBody>
      </p:sp>
      <p:sp>
        <p:nvSpPr>
          <p:cNvPr id="305" name="Laptop_E770">
            <a:extLst>
              <a:ext uri="{FF2B5EF4-FFF2-40B4-BE49-F238E27FC236}">
                <a16:creationId xmlns:a16="http://schemas.microsoft.com/office/drawing/2014/main" id="{B700380F-4007-4AA1-9D4D-485D0496162C}"/>
              </a:ext>
            </a:extLst>
          </p:cNvPr>
          <p:cNvSpPr>
            <a:spLocks noChangeAspect="1" noEditPoints="1"/>
          </p:cNvSpPr>
          <p:nvPr/>
        </p:nvSpPr>
        <p:spPr bwMode="auto">
          <a:xfrm>
            <a:off x="8962642"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306" name="Laptop_E770">
            <a:extLst>
              <a:ext uri="{FF2B5EF4-FFF2-40B4-BE49-F238E27FC236}">
                <a16:creationId xmlns:a16="http://schemas.microsoft.com/office/drawing/2014/main" id="{7FF7DF3F-057A-4048-AAE7-A6D70B8885C7}"/>
              </a:ext>
            </a:extLst>
          </p:cNvPr>
          <p:cNvSpPr>
            <a:spLocks noChangeAspect="1" noEditPoints="1"/>
          </p:cNvSpPr>
          <p:nvPr/>
        </p:nvSpPr>
        <p:spPr bwMode="auto">
          <a:xfrm>
            <a:off x="5940048"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310" name="Group 309">
            <a:extLst>
              <a:ext uri="{FF2B5EF4-FFF2-40B4-BE49-F238E27FC236}">
                <a16:creationId xmlns:a16="http://schemas.microsoft.com/office/drawing/2014/main" id="{92D63E4B-295E-44A5-95DD-A93D18795530}"/>
              </a:ext>
            </a:extLst>
          </p:cNvPr>
          <p:cNvGrpSpPr/>
          <p:nvPr/>
        </p:nvGrpSpPr>
        <p:grpSpPr>
          <a:xfrm>
            <a:off x="8873559" y="2240723"/>
            <a:ext cx="764707" cy="694363"/>
            <a:chOff x="4952873" y="3102396"/>
            <a:chExt cx="764707" cy="694363"/>
          </a:xfrm>
        </p:grpSpPr>
        <p:sp>
          <p:nvSpPr>
            <p:cNvPr id="311" name="Rectangle 310">
              <a:hlinkClick r:id="rId8"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AAF83F01-2EFE-4320-A0D8-80B78425963A}"/>
                </a:ext>
              </a:extLst>
            </p:cNvPr>
            <p:cNvSpPr/>
            <p:nvPr/>
          </p:nvSpPr>
          <p:spPr>
            <a:xfrm>
              <a:off x="4952873" y="3102396"/>
              <a:ext cx="764707" cy="694363"/>
            </a:xfrm>
            <a:prstGeom prst="rect">
              <a:avLst/>
            </a:prstGeom>
            <a:solidFill>
              <a:srgbClr val="FFFFFF"/>
            </a:solidFill>
            <a:ln w="14224" cap="flat" cmpd="sng" algn="ctr">
              <a:solidFill>
                <a:srgbClr val="EAEAEA">
                  <a:lumMod val="90000"/>
                </a:srgbClr>
              </a:solidFill>
              <a:prstDash val="solid"/>
            </a:ln>
            <a:effectLst/>
          </p:spPr>
          <p:txBody>
            <a:bodyPr tIns="18288" rIns="18288"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Appliances</a:t>
              </a:r>
            </a:p>
          </p:txBody>
        </p:sp>
        <p:grpSp>
          <p:nvGrpSpPr>
            <p:cNvPr id="312" name="Group 311">
              <a:extLst>
                <a:ext uri="{FF2B5EF4-FFF2-40B4-BE49-F238E27FC236}">
                  <a16:creationId xmlns:a16="http://schemas.microsoft.com/office/drawing/2014/main" id="{C7CA7D67-80C6-47EA-96F9-A7EE90B43024}"/>
                </a:ext>
              </a:extLst>
            </p:cNvPr>
            <p:cNvGrpSpPr/>
            <p:nvPr/>
          </p:nvGrpSpPr>
          <p:grpSpPr>
            <a:xfrm>
              <a:off x="5030265" y="3420535"/>
              <a:ext cx="627485" cy="363499"/>
              <a:chOff x="6109711" y="3090710"/>
              <a:chExt cx="627485" cy="363499"/>
            </a:xfrm>
          </p:grpSpPr>
          <p:pic>
            <p:nvPicPr>
              <p:cNvPr id="313" name="Picture 312">
                <a:extLst>
                  <a:ext uri="{FF2B5EF4-FFF2-40B4-BE49-F238E27FC236}">
                    <a16:creationId xmlns:a16="http://schemas.microsoft.com/office/drawing/2014/main" id="{471322F8-E38C-4E78-AFED-77D40EA9E9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314" name="Picture 313">
                <a:extLst>
                  <a:ext uri="{FF2B5EF4-FFF2-40B4-BE49-F238E27FC236}">
                    <a16:creationId xmlns:a16="http://schemas.microsoft.com/office/drawing/2014/main" id="{85034308-E021-4B59-87C7-9B84DB9173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315" name="Picture 314">
                <a:extLst>
                  <a:ext uri="{FF2B5EF4-FFF2-40B4-BE49-F238E27FC236}">
                    <a16:creationId xmlns:a16="http://schemas.microsoft.com/office/drawing/2014/main" id="{5845049A-B39D-4B3C-B4A4-42F22BA317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316" name="Picture 315">
                <a:extLst>
                  <a:ext uri="{FF2B5EF4-FFF2-40B4-BE49-F238E27FC236}">
                    <a16:creationId xmlns:a16="http://schemas.microsoft.com/office/drawing/2014/main" id="{FC5016B6-1BB7-4868-9962-935F0384F4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317" name="Group 316">
                <a:extLst>
                  <a:ext uri="{FF2B5EF4-FFF2-40B4-BE49-F238E27FC236}">
                    <a16:creationId xmlns:a16="http://schemas.microsoft.com/office/drawing/2014/main" id="{D386B2C9-620A-4249-B7F6-0DCA46E54D92}"/>
                  </a:ext>
                </a:extLst>
              </p:cNvPr>
              <p:cNvGrpSpPr/>
              <p:nvPr/>
            </p:nvGrpSpPr>
            <p:grpSpPr>
              <a:xfrm>
                <a:off x="6548524" y="3342843"/>
                <a:ext cx="188672" cy="45740"/>
                <a:chOff x="1287209" y="960836"/>
                <a:chExt cx="418504" cy="101463"/>
              </a:xfrm>
              <a:solidFill>
                <a:srgbClr val="505050">
                  <a:lumMod val="65000"/>
                  <a:lumOff val="35000"/>
                </a:srgbClr>
              </a:solidFill>
            </p:grpSpPr>
            <p:sp>
              <p:nvSpPr>
                <p:cNvPr id="319" name="Oval 318">
                  <a:extLst>
                    <a:ext uri="{FF2B5EF4-FFF2-40B4-BE49-F238E27FC236}">
                      <a16:creationId xmlns:a16="http://schemas.microsoft.com/office/drawing/2014/main" id="{5EF4EDBA-CB4A-4B2F-9752-A00644958D73}"/>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0" name="Oval 319">
                  <a:extLst>
                    <a:ext uri="{FF2B5EF4-FFF2-40B4-BE49-F238E27FC236}">
                      <a16:creationId xmlns:a16="http://schemas.microsoft.com/office/drawing/2014/main" id="{26FAF21E-F0D3-4615-9B8A-DBE5D0E32E47}"/>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1" name="Oval 320">
                  <a:extLst>
                    <a:ext uri="{FF2B5EF4-FFF2-40B4-BE49-F238E27FC236}">
                      <a16:creationId xmlns:a16="http://schemas.microsoft.com/office/drawing/2014/main" id="{81C6B3AA-5D84-4F3F-B41B-D29219A4AD59}"/>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318" name="Picture 317">
                <a:extLst>
                  <a:ext uri="{FF2B5EF4-FFF2-40B4-BE49-F238E27FC236}">
                    <a16:creationId xmlns:a16="http://schemas.microsoft.com/office/drawing/2014/main" id="{33F2A7CE-14F4-4A0A-9777-C8C2AFD9C2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sp>
        <p:nvSpPr>
          <p:cNvPr id="384" name="TextBox 383">
            <a:extLst>
              <a:ext uri="{FF2B5EF4-FFF2-40B4-BE49-F238E27FC236}">
                <a16:creationId xmlns:a16="http://schemas.microsoft.com/office/drawing/2014/main" id="{B59F022C-1445-4714-8740-5776184C9F17}"/>
              </a:ext>
            </a:extLst>
          </p:cNvPr>
          <p:cNvSpPr txBox="1"/>
          <p:nvPr/>
        </p:nvSpPr>
        <p:spPr>
          <a:xfrm>
            <a:off x="5518792" y="1487924"/>
            <a:ext cx="2142883" cy="246221"/>
          </a:xfrm>
          <a:prstGeom prst="rect">
            <a:avLst/>
          </a:prstGeom>
        </p:spPr>
        <p:txBody>
          <a:bodyPr wrap="square" rtlCol="0">
            <a:spAutoFit/>
          </a:bodyPr>
          <a:lstStyle/>
          <a:p>
            <a:pPr>
              <a:defRPr/>
            </a:pPr>
            <a:r>
              <a:rPr lang="en-US" sz="1000" b="1">
                <a:gradFill>
                  <a:gsLst>
                    <a:gs pos="0">
                      <a:srgbClr val="505050">
                        <a:lumMod val="75000"/>
                      </a:srgbClr>
                    </a:gs>
                    <a:gs pos="100000">
                      <a:srgbClr val="505050">
                        <a:lumMod val="75000"/>
                      </a:srgbClr>
                    </a:gs>
                  </a:gsLst>
                  <a:lin ang="5400000" scaled="1"/>
                </a:gradFill>
                <a:cs typeface="Segoe UI" panose="020B0502040204020203" pitchFamily="34" charset="0"/>
              </a:rPr>
              <a:t>On Premises Datacenter(s)</a:t>
            </a:r>
          </a:p>
        </p:txBody>
      </p:sp>
      <p:grpSp>
        <p:nvGrpSpPr>
          <p:cNvPr id="7" name="Group 6">
            <a:extLst>
              <a:ext uri="{FF2B5EF4-FFF2-40B4-BE49-F238E27FC236}">
                <a16:creationId xmlns:a16="http://schemas.microsoft.com/office/drawing/2014/main" id="{813381C2-F333-418C-B3B4-299208F75392}"/>
              </a:ext>
            </a:extLst>
          </p:cNvPr>
          <p:cNvGrpSpPr/>
          <p:nvPr/>
        </p:nvGrpSpPr>
        <p:grpSpPr>
          <a:xfrm>
            <a:off x="5513169" y="1062371"/>
            <a:ext cx="6281013" cy="702241"/>
            <a:chOff x="5897890" y="167873"/>
            <a:chExt cx="6281013" cy="702241"/>
          </a:xfrm>
        </p:grpSpPr>
        <p:sp>
          <p:nvSpPr>
            <p:cNvPr id="377" name="Rectangle 376">
              <a:extLst>
                <a:ext uri="{FF2B5EF4-FFF2-40B4-BE49-F238E27FC236}">
                  <a16:creationId xmlns:a16="http://schemas.microsoft.com/office/drawing/2014/main" id="{7FE4F0BB-CE5E-4E85-A42F-577329D2B948}"/>
                </a:ext>
              </a:extLst>
            </p:cNvPr>
            <p:cNvSpPr/>
            <p:nvPr/>
          </p:nvSpPr>
          <p:spPr>
            <a:xfrm>
              <a:off x="5897890" y="332381"/>
              <a:ext cx="6159022" cy="257763"/>
            </a:xfrm>
            <a:prstGeom prst="rect">
              <a:avLst/>
            </a:prstGeom>
            <a:solidFill>
              <a:srgbClr val="0078D7"/>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Hybrid Cloud Infrastructure</a:t>
              </a:r>
            </a:p>
          </p:txBody>
        </p:sp>
        <p:sp>
          <p:nvSpPr>
            <p:cNvPr id="383" name="TextBox 550">
              <a:extLst>
                <a:ext uri="{FF2B5EF4-FFF2-40B4-BE49-F238E27FC236}">
                  <a16:creationId xmlns:a16="http://schemas.microsoft.com/office/drawing/2014/main" id="{F6CEB0D4-08B1-4078-9750-920953AE9A87}"/>
                </a:ext>
              </a:extLst>
            </p:cNvPr>
            <p:cNvSpPr txBox="1"/>
            <p:nvPr/>
          </p:nvSpPr>
          <p:spPr>
            <a:xfrm>
              <a:off x="9865596" y="593115"/>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385" name="TextBox 384">
              <a:extLst>
                <a:ext uri="{FF2B5EF4-FFF2-40B4-BE49-F238E27FC236}">
                  <a16:creationId xmlns:a16="http://schemas.microsoft.com/office/drawing/2014/main" id="{E7F02CD9-8CCF-4492-8C40-6211031DBF09}"/>
                </a:ext>
              </a:extLst>
            </p:cNvPr>
            <p:cNvSpPr txBox="1"/>
            <p:nvPr/>
          </p:nvSpPr>
          <p:spPr>
            <a:xfrm>
              <a:off x="8029660" y="593426"/>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a:defRPr/>
              </a:pPr>
              <a:r>
                <a:rPr lang="en-US" sz="10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cxnSp>
          <p:nvCxnSpPr>
            <p:cNvPr id="398" name="Straight Connector 397">
              <a:extLst>
                <a:ext uri="{FF2B5EF4-FFF2-40B4-BE49-F238E27FC236}">
                  <a16:creationId xmlns:a16="http://schemas.microsoft.com/office/drawing/2014/main" id="{BE4AFC9B-8BCD-455C-981A-857A070694C0}"/>
                </a:ext>
              </a:extLst>
            </p:cNvPr>
            <p:cNvCxnSpPr>
              <a:cxnSpLocks/>
            </p:cNvCxnSpPr>
            <p:nvPr/>
          </p:nvCxnSpPr>
          <p:spPr>
            <a:xfrm flipH="1">
              <a:off x="11112816" y="765064"/>
              <a:ext cx="1066087" cy="0"/>
            </a:xfrm>
            <a:prstGeom prst="line">
              <a:avLst/>
            </a:pr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9" name="Connector: Elbow 398">
              <a:extLst>
                <a:ext uri="{FF2B5EF4-FFF2-40B4-BE49-F238E27FC236}">
                  <a16:creationId xmlns:a16="http://schemas.microsoft.com/office/drawing/2014/main" id="{8CA56AE7-E8B6-4A50-988A-9ECEDDA01DC7}"/>
                </a:ext>
              </a:extLst>
            </p:cNvPr>
            <p:cNvCxnSpPr>
              <a:cxnSpLocks/>
              <a:stCxn id="383" idx="3"/>
            </p:cNvCxnSpPr>
            <p:nvPr/>
          </p:nvCxnSpPr>
          <p:spPr>
            <a:xfrm flipV="1">
              <a:off x="11112816" y="167873"/>
              <a:ext cx="1009892" cy="563742"/>
            </a:xfrm>
            <a:prstGeom prst="bentConnector3">
              <a:avLst>
                <a:gd name="adj1" fmla="val 99045"/>
              </a:avLst>
            </a:prstGeom>
            <a:noFill/>
            <a:ln w="19050" cap="flat" cmpd="sng" algn="ctr">
              <a:solidFill>
                <a:srgbClr val="505050">
                  <a:lumMod val="60000"/>
                  <a:lumOff val="40000"/>
                </a:srgbClr>
              </a:solidFill>
              <a:prstDash val="sysDash"/>
              <a:headEnd type="none" w="med" len="med"/>
              <a:tailEnd type="none" w="med" len="med"/>
            </a:ln>
            <a:effectLst/>
          </p:spPr>
        </p:cxnSp>
      </p:grpSp>
      <p:grpSp>
        <p:nvGrpSpPr>
          <p:cNvPr id="2" name="Group 1">
            <a:extLst>
              <a:ext uri="{FF2B5EF4-FFF2-40B4-BE49-F238E27FC236}">
                <a16:creationId xmlns:a16="http://schemas.microsoft.com/office/drawing/2014/main" id="{BD03B2BD-E99E-40EF-A577-A968C6951BFD}"/>
              </a:ext>
            </a:extLst>
          </p:cNvPr>
          <p:cNvGrpSpPr/>
          <p:nvPr/>
        </p:nvGrpSpPr>
        <p:grpSpPr>
          <a:xfrm>
            <a:off x="5932678" y="1828379"/>
            <a:ext cx="5739513" cy="717660"/>
            <a:chOff x="6098508" y="1940774"/>
            <a:chExt cx="5739513" cy="717660"/>
          </a:xfrm>
        </p:grpSpPr>
        <p:sp>
          <p:nvSpPr>
            <p:cNvPr id="463" name="Rectangle 462">
              <a:extLst>
                <a:ext uri="{FF2B5EF4-FFF2-40B4-BE49-F238E27FC236}">
                  <a16:creationId xmlns:a16="http://schemas.microsoft.com/office/drawing/2014/main" id="{EF911DAB-5BEE-4A7B-ACA5-9EA1D97FF660}"/>
                </a:ext>
              </a:extLst>
            </p:cNvPr>
            <p:cNvSpPr/>
            <p:nvPr/>
          </p:nvSpPr>
          <p:spPr>
            <a:xfrm>
              <a:off x="6098508" y="1940774"/>
              <a:ext cx="5739513" cy="265176"/>
            </a:xfrm>
            <a:prstGeom prst="rect">
              <a:avLst/>
            </a:prstGeom>
            <a:solidFill>
              <a:srgbClr val="FFFFFF"/>
            </a:solidFill>
            <a:ln w="25400" cap="flat" cmpd="sng" algn="ctr">
              <a:solidFill>
                <a:srgbClr val="0078D7"/>
              </a:solidFill>
              <a:prstDash val="solid"/>
            </a:ln>
            <a:effectLst/>
          </p:spPr>
          <p:txBody>
            <a:bodyPr lIns="91440" t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Security Center – </a:t>
              </a:r>
              <a:r>
                <a:rPr kumimoji="0" 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Cross Platform Threat Protection and Threat Detection</a:t>
              </a:r>
            </a:p>
          </p:txBody>
        </p:sp>
        <p:sp>
          <p:nvSpPr>
            <p:cNvPr id="464" name="Rectangle 463">
              <a:hlinkClick r:id="rId14" tooltip="Microsoft protects Azure customers against DDoS attacks using the same global scale ntework defenses as we do our own online properties such as XBOX, Office 365, and Bing"/>
              <a:extLst>
                <a:ext uri="{FF2B5EF4-FFF2-40B4-BE49-F238E27FC236}">
                  <a16:creationId xmlns:a16="http://schemas.microsoft.com/office/drawing/2014/main" id="{01A8AD31-549E-4E56-9696-9FB8A5EBD86B}"/>
                </a:ext>
              </a:extLst>
            </p:cNvPr>
            <p:cNvSpPr/>
            <p:nvPr/>
          </p:nvSpPr>
          <p:spPr>
            <a:xfrm>
              <a:off x="10345948" y="2131427"/>
              <a:ext cx="1492073" cy="527007"/>
            </a:xfrm>
            <a:prstGeom prst="rect">
              <a:avLst/>
            </a:prstGeom>
            <a:solidFill>
              <a:srgbClr val="FFFFFF"/>
            </a:solidFill>
            <a:ln w="25400" cap="flat" cmpd="sng" algn="ctr">
              <a:solidFill>
                <a:srgbClr val="0078D7"/>
              </a:solidFill>
              <a:prstDash val="solid"/>
            </a:ln>
            <a:effectLst/>
          </p:spPr>
          <p:txBody>
            <a:bodyPr lIns="91440" tIns="18288"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900" b="1"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endParaRPr>
            </a:p>
          </p:txBody>
        </p:sp>
        <p:sp>
          <p:nvSpPr>
            <p:cNvPr id="465" name="Rectangle 464">
              <a:extLst>
                <a:ext uri="{FF2B5EF4-FFF2-40B4-BE49-F238E27FC236}">
                  <a16:creationId xmlns:a16="http://schemas.microsoft.com/office/drawing/2014/main" id="{1F2D8377-C57F-498A-B0AE-999FCD27DB1D}"/>
                </a:ext>
              </a:extLst>
            </p:cNvPr>
            <p:cNvSpPr/>
            <p:nvPr/>
          </p:nvSpPr>
          <p:spPr bwMode="auto">
            <a:xfrm>
              <a:off x="10307959" y="2079871"/>
              <a:ext cx="1517904" cy="1141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F692FFE2-1288-4614-AB1A-6DDD4C3D999D}"/>
              </a:ext>
            </a:extLst>
          </p:cNvPr>
          <p:cNvGrpSpPr/>
          <p:nvPr/>
        </p:nvGrpSpPr>
        <p:grpSpPr>
          <a:xfrm>
            <a:off x="10271305" y="1888523"/>
            <a:ext cx="1326220" cy="607156"/>
            <a:chOff x="10437135" y="2000918"/>
            <a:chExt cx="1326220" cy="607156"/>
          </a:xfrm>
        </p:grpSpPr>
        <p:sp>
          <p:nvSpPr>
            <p:cNvPr id="466" name="Rectangle 465">
              <a:hlinkClick r:id="rId15" tooltip="Azure Key Vault enables you to encrypt keys and small secrets like passwords using keys stored in hardware security modules (HSMs)."/>
              <a:extLst>
                <a:ext uri="{FF2B5EF4-FFF2-40B4-BE49-F238E27FC236}">
                  <a16:creationId xmlns:a16="http://schemas.microsoft.com/office/drawing/2014/main" id="{4BE07128-3B5C-4D42-8A9D-032269E295E9}"/>
                </a:ext>
              </a:extLst>
            </p:cNvPr>
            <p:cNvSpPr/>
            <p:nvPr/>
          </p:nvSpPr>
          <p:spPr>
            <a:xfrm>
              <a:off x="10439297" y="2176161"/>
              <a:ext cx="1322029" cy="176612"/>
            </a:xfrm>
            <a:prstGeom prst="rect">
              <a:avLst/>
            </a:prstGeom>
            <a:solidFill>
              <a:srgbClr val="EAEAEA"/>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Just in Time VM Access</a:t>
              </a:r>
            </a:p>
          </p:txBody>
        </p:sp>
        <p:sp>
          <p:nvSpPr>
            <p:cNvPr id="467" name="Rectangle 466">
              <a:hlinkClick r:id="rId1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A618057B-B1F4-49A9-B842-E397B3FC7172}"/>
                </a:ext>
              </a:extLst>
            </p:cNvPr>
            <p:cNvSpPr/>
            <p:nvPr/>
          </p:nvSpPr>
          <p:spPr>
            <a:xfrm>
              <a:off x="10437475" y="2000918"/>
              <a:ext cx="1325880" cy="17661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Configuration Hygiene</a:t>
              </a:r>
            </a:p>
          </p:txBody>
        </p:sp>
        <p:grpSp>
          <p:nvGrpSpPr>
            <p:cNvPr id="468" name="Group 467">
              <a:extLst>
                <a:ext uri="{FF2B5EF4-FFF2-40B4-BE49-F238E27FC236}">
                  <a16:creationId xmlns:a16="http://schemas.microsoft.com/office/drawing/2014/main" id="{058A6B5C-358B-499A-A3C8-4F896FF65617}"/>
                </a:ext>
              </a:extLst>
            </p:cNvPr>
            <p:cNvGrpSpPr/>
            <p:nvPr/>
          </p:nvGrpSpPr>
          <p:grpSpPr>
            <a:xfrm>
              <a:off x="10997136" y="2562355"/>
              <a:ext cx="188672" cy="45719"/>
              <a:chOff x="6660452" y="3094221"/>
              <a:chExt cx="188672" cy="45719"/>
            </a:xfrm>
          </p:grpSpPr>
          <p:sp>
            <p:nvSpPr>
              <p:cNvPr id="469" name="Oval 468">
                <a:extLst>
                  <a:ext uri="{FF2B5EF4-FFF2-40B4-BE49-F238E27FC236}">
                    <a16:creationId xmlns:a16="http://schemas.microsoft.com/office/drawing/2014/main" id="{575F3BE1-65CB-436F-AE77-2FA303FC74F6}"/>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0" name="Oval 469">
                <a:extLst>
                  <a:ext uri="{FF2B5EF4-FFF2-40B4-BE49-F238E27FC236}">
                    <a16:creationId xmlns:a16="http://schemas.microsoft.com/office/drawing/2014/main" id="{16F165A4-16F6-4669-A092-D89CA096BA7C}"/>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1" name="Oval 470">
                <a:extLst>
                  <a:ext uri="{FF2B5EF4-FFF2-40B4-BE49-F238E27FC236}">
                    <a16:creationId xmlns:a16="http://schemas.microsoft.com/office/drawing/2014/main" id="{F832858C-2E7A-43DD-81E0-625A504C9BE4}"/>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4" name="Rectangle 473">
              <a:hlinkClick r:id="rId1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99EF3D96-8E9C-4F07-8859-0E6F9F4B943E}"/>
                </a:ext>
              </a:extLst>
            </p:cNvPr>
            <p:cNvSpPr/>
            <p:nvPr/>
          </p:nvSpPr>
          <p:spPr>
            <a:xfrm>
              <a:off x="10437135" y="2350362"/>
              <a:ext cx="1325880" cy="17359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Adaptive App Control</a:t>
              </a:r>
            </a:p>
          </p:txBody>
        </p:sp>
      </p:grpSp>
      <p:sp>
        <p:nvSpPr>
          <p:cNvPr id="232" name="Rectangle 231">
            <a:hlinkClick r:id="rId17" tooltip="System Center Configuration Manager + Intune provide management of Windows, Mac OS X devices, and mobile devices running Android, iOS, and Windows. "/>
            <a:extLst>
              <a:ext uri="{FF2B5EF4-FFF2-40B4-BE49-F238E27FC236}">
                <a16:creationId xmlns:a16="http://schemas.microsoft.com/office/drawing/2014/main" id="{08D6BB05-920B-44A2-BBF7-27D35A522C76}"/>
              </a:ext>
            </a:extLst>
          </p:cNvPr>
          <p:cNvSpPr/>
          <p:nvPr/>
        </p:nvSpPr>
        <p:spPr>
          <a:xfrm>
            <a:off x="5502033" y="5729538"/>
            <a:ext cx="6217866"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202" name="Rectangle 201">
            <a:extLst>
              <a:ext uri="{FF2B5EF4-FFF2-40B4-BE49-F238E27FC236}">
                <a16:creationId xmlns:a16="http://schemas.microsoft.com/office/drawing/2014/main" id="{07F8C643-4441-4464-A916-4D68BC63C494}"/>
              </a:ext>
            </a:extLst>
          </p:cNvPr>
          <p:cNvSpPr/>
          <p:nvPr/>
        </p:nvSpPr>
        <p:spPr bwMode="auto">
          <a:xfrm>
            <a:off x="8946478" y="4747036"/>
            <a:ext cx="1009319" cy="5744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257" name="Group 256">
            <a:extLst>
              <a:ext uri="{FF2B5EF4-FFF2-40B4-BE49-F238E27FC236}">
                <a16:creationId xmlns:a16="http://schemas.microsoft.com/office/drawing/2014/main" id="{88D45BB5-BC1B-4F82-AE1E-835039A62779}"/>
              </a:ext>
            </a:extLst>
          </p:cNvPr>
          <p:cNvGrpSpPr/>
          <p:nvPr/>
        </p:nvGrpSpPr>
        <p:grpSpPr>
          <a:xfrm>
            <a:off x="10121156" y="2582182"/>
            <a:ext cx="1507613" cy="2626000"/>
            <a:chOff x="6646548" y="3493510"/>
            <a:chExt cx="1507613" cy="2626000"/>
          </a:xfrm>
        </p:grpSpPr>
        <p:sp>
          <p:nvSpPr>
            <p:cNvPr id="258" name="Rectangle 257">
              <a:hlinkClick r:id="rId1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69467A62-2419-4D96-9EAD-84F0A6045EFE}"/>
                </a:ext>
              </a:extLst>
            </p:cNvPr>
            <p:cNvSpPr/>
            <p:nvPr/>
          </p:nvSpPr>
          <p:spPr>
            <a:xfrm>
              <a:off x="6824319" y="3771046"/>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Key Vault</a:t>
              </a:r>
            </a:p>
          </p:txBody>
        </p:sp>
        <p:pic>
          <p:nvPicPr>
            <p:cNvPr id="259" name="Picture 258">
              <a:extLst>
                <a:ext uri="{FF2B5EF4-FFF2-40B4-BE49-F238E27FC236}">
                  <a16:creationId xmlns:a16="http://schemas.microsoft.com/office/drawing/2014/main" id="{881BAF44-F15B-4844-B31B-1082A7F760C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260" name="Rectangle 259">
              <a:hlinkClick r:id="rId20"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7C535D72-AEBA-4E68-A3A7-957D8DB4DBBA}"/>
                </a:ext>
              </a:extLst>
            </p:cNvPr>
            <p:cNvSpPr/>
            <p:nvPr/>
          </p:nvSpPr>
          <p:spPr>
            <a:xfrm>
              <a:off x="6824319" y="4430016"/>
              <a:ext cx="1328356" cy="322253"/>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lvl="0">
                <a:defRPr/>
              </a:pPr>
              <a:r>
                <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p>
          </p:txBody>
        </p:sp>
        <p:sp>
          <p:nvSpPr>
            <p:cNvPr id="261" name="Rectangle 260">
              <a:hlinkClick r:id="rId2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D4E695D5-C877-490E-ADC1-AE7A9599C06F}"/>
                </a:ext>
              </a:extLst>
            </p:cNvPr>
            <p:cNvSpPr/>
            <p:nvPr/>
          </p:nvSpPr>
          <p:spPr>
            <a:xfrm>
              <a:off x="6824319" y="3990703"/>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WAF</a:t>
              </a:r>
            </a:p>
          </p:txBody>
        </p:sp>
        <p:pic>
          <p:nvPicPr>
            <p:cNvPr id="262" name="Picture 261" descr="A picture containing text&#10;&#10;Description generated with high confidence">
              <a:extLst>
                <a:ext uri="{FF2B5EF4-FFF2-40B4-BE49-F238E27FC236}">
                  <a16:creationId xmlns:a16="http://schemas.microsoft.com/office/drawing/2014/main" id="{CE441E62-437E-40F8-A703-546C5F9AB183}"/>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263" name="Rectangle 262">
              <a:hlinkClick r:id="rId2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476A5A27-FD39-4EF3-A36B-2B9E6C12462E}"/>
                </a:ext>
              </a:extLst>
            </p:cNvPr>
            <p:cNvSpPr/>
            <p:nvPr/>
          </p:nvSpPr>
          <p:spPr>
            <a:xfrm>
              <a:off x="6824319" y="4210360"/>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Antimalware</a:t>
              </a:r>
            </a:p>
          </p:txBody>
        </p:sp>
        <p:grpSp>
          <p:nvGrpSpPr>
            <p:cNvPr id="264" name="Group 263">
              <a:extLst>
                <a:ext uri="{FF2B5EF4-FFF2-40B4-BE49-F238E27FC236}">
                  <a16:creationId xmlns:a16="http://schemas.microsoft.com/office/drawing/2014/main" id="{F2E0B83E-2ADD-4930-B9D7-D6EA0F33D7CF}"/>
                </a:ext>
              </a:extLst>
            </p:cNvPr>
            <p:cNvGrpSpPr/>
            <p:nvPr/>
          </p:nvGrpSpPr>
          <p:grpSpPr>
            <a:xfrm>
              <a:off x="6870812" y="4246340"/>
              <a:ext cx="143785" cy="139115"/>
              <a:chOff x="7418198" y="4292156"/>
              <a:chExt cx="173353" cy="167723"/>
            </a:xfrm>
          </p:grpSpPr>
          <p:sp>
            <p:nvSpPr>
              <p:cNvPr id="387" name="Rectangle: Rounded Corners 386">
                <a:extLst>
                  <a:ext uri="{FF2B5EF4-FFF2-40B4-BE49-F238E27FC236}">
                    <a16:creationId xmlns:a16="http://schemas.microsoft.com/office/drawing/2014/main" id="{D9177E0B-BAC0-40FA-A591-A927CFEF053B}"/>
                  </a:ext>
                </a:extLst>
              </p:cNvPr>
              <p:cNvSpPr/>
              <p:nvPr/>
            </p:nvSpPr>
            <p:spPr>
              <a:xfrm>
                <a:off x="7418198" y="4292156"/>
                <a:ext cx="173353" cy="167723"/>
              </a:xfrm>
              <a:prstGeom prst="roundRect">
                <a:avLst/>
              </a:prstGeom>
              <a:solidFill>
                <a:srgbClr val="0079D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8" name="Picture 387">
                <a:extLst>
                  <a:ext uri="{FF2B5EF4-FFF2-40B4-BE49-F238E27FC236}">
                    <a16:creationId xmlns:a16="http://schemas.microsoft.com/office/drawing/2014/main" id="{DDD3578B-412C-43B0-B084-20CF3F298861}"/>
                  </a:ext>
                </a:extLst>
              </p:cNvPr>
              <p:cNvPicPr>
                <a:picLocks noChangeAspect="1"/>
              </p:cNvPicPr>
              <p:nvPr/>
            </p:nvPicPr>
            <p:blipFill>
              <a:blip r:embed="rId2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265" name="Picture 264">
              <a:extLst>
                <a:ext uri="{FF2B5EF4-FFF2-40B4-BE49-F238E27FC236}">
                  <a16:creationId xmlns:a16="http://schemas.microsoft.com/office/drawing/2014/main" id="{FE0CCF5E-8282-446C-A1FD-B23DF894C19F}"/>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266" name="Rectangle 265">
              <a:hlinkClick r:id="rId26" tooltip="In additional to encryption of all disks in the Azure fabric, you can also encrypt storage blobs, Windows VM disks, and Linux VM Disks"/>
              <a:extLst>
                <a:ext uri="{FF2B5EF4-FFF2-40B4-BE49-F238E27FC236}">
                  <a16:creationId xmlns:a16="http://schemas.microsoft.com/office/drawing/2014/main" id="{F8B43817-863B-4F7D-A415-45C5D453B797}"/>
                </a:ext>
              </a:extLst>
            </p:cNvPr>
            <p:cNvSpPr/>
            <p:nvPr/>
          </p:nvSpPr>
          <p:spPr>
            <a:xfrm>
              <a:off x="6825805" y="5049853"/>
              <a:ext cx="1328356" cy="356616"/>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Disk &amp; Storage Encryption</a:t>
              </a:r>
            </a:p>
          </p:txBody>
        </p:sp>
        <p:sp>
          <p:nvSpPr>
            <p:cNvPr id="267" name="Rectangle 266">
              <a:hlinkClick r:id="rId2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70891498-EFA7-4DE7-9D56-D7BB7AD15107}"/>
                </a:ext>
              </a:extLst>
            </p:cNvPr>
            <p:cNvSpPr/>
            <p:nvPr/>
          </p:nvSpPr>
          <p:spPr>
            <a:xfrm>
              <a:off x="6823845" y="5701414"/>
              <a:ext cx="1328356" cy="32900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DDoS attack </a:t>
              </a:r>
              <a:r>
                <a:rPr kumimoji="0" lang="en-US" altLang="en-US" sz="900" b="0" i="0" u="none" strike="noStrike" kern="0" cap="none" spc="0" normalizeH="0" baseline="0" noProof="0" err="1">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Mitigation</a:t>
              </a:r>
              <a:r>
                <a:rPr kumimoji="0" lang="en-US" altLang="en-US" sz="900" b="0" i="0" u="none" strike="noStrike" kern="0" cap="none" spc="0" normalizeH="0" baseline="0" noProof="0" err="1">
                  <a:ln>
                    <a:noFill/>
                  </a:ln>
                  <a:solidFill>
                    <a:srgbClr val="505050"/>
                  </a:solidFill>
                  <a:effectLst/>
                  <a:uLnTx/>
                  <a:uFillTx/>
                  <a:latin typeface="Segoe UI"/>
                  <a:ea typeface="+mn-ea"/>
                  <a:cs typeface="Segoe UI" panose="020B0502040204020203" pitchFamily="34" charset="0"/>
                </a:rPr>
                <a:t>+Monitor</a:t>
              </a:r>
              <a:endParaRPr kumimoji="0" lang="en-US" altLang="en-US" sz="900" b="0" i="0" u="none" strike="noStrike" kern="0" cap="none" spc="0" normalizeH="0" baseline="0" noProof="0">
                <a:ln>
                  <a:noFill/>
                </a:ln>
                <a:solidFill>
                  <a:srgbClr val="505050"/>
                </a:solidFill>
                <a:effectLst/>
                <a:highlight>
                  <a:srgbClr val="FFFF00"/>
                </a:highlight>
                <a:uLnTx/>
                <a:uFillTx/>
                <a:latin typeface="Segoe UI"/>
                <a:ea typeface="+mn-ea"/>
                <a:cs typeface="Segoe UI" panose="020B0502040204020203" pitchFamily="34" charset="0"/>
              </a:endParaRPr>
            </a:p>
          </p:txBody>
        </p:sp>
        <p:sp>
          <p:nvSpPr>
            <p:cNvPr id="268" name="Rectangle 267">
              <a:hlinkClick r:id="rId2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94B51AE2-0883-45A5-9C42-D224A789AC9E}"/>
                </a:ext>
              </a:extLst>
            </p:cNvPr>
            <p:cNvSpPr/>
            <p:nvPr/>
          </p:nvSpPr>
          <p:spPr>
            <a:xfrm>
              <a:off x="6824319" y="4750543"/>
              <a:ext cx="1328356" cy="30182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Backup &amp; Site Recovery</a:t>
              </a:r>
            </a:p>
          </p:txBody>
        </p:sp>
        <p:cxnSp>
          <p:nvCxnSpPr>
            <p:cNvPr id="269" name="Straight Connector 268">
              <a:extLst>
                <a:ext uri="{FF2B5EF4-FFF2-40B4-BE49-F238E27FC236}">
                  <a16:creationId xmlns:a16="http://schemas.microsoft.com/office/drawing/2014/main" id="{5BBD8115-3E58-4852-BCB0-5082809EFAFE}"/>
                </a:ext>
              </a:extLst>
            </p:cNvPr>
            <p:cNvCxnSpPr>
              <a:cxnSpLocks/>
              <a:stCxn id="265" idx="2"/>
            </p:cNvCxnSpPr>
            <p:nvPr/>
          </p:nvCxnSpPr>
          <p:spPr>
            <a:xfrm>
              <a:off x="6730153" y="3636847"/>
              <a:ext cx="0" cy="2454929"/>
            </a:xfrm>
            <a:prstGeom prst="line">
              <a:avLst/>
            </a:prstGeom>
            <a:noFill/>
            <a:ln w="19050" cap="flat" cmpd="sng" algn="ctr">
              <a:solidFill>
                <a:srgbClr val="0078D7"/>
              </a:solidFill>
              <a:prstDash val="solid"/>
              <a:headEnd type="none"/>
              <a:tailEnd type="none"/>
            </a:ln>
            <a:effectLst/>
          </p:spPr>
        </p:cxnSp>
        <p:pic>
          <p:nvPicPr>
            <p:cNvPr id="270" name="Picture 232" descr="Storage blob.png">
              <a:extLst>
                <a:ext uri="{FF2B5EF4-FFF2-40B4-BE49-F238E27FC236}">
                  <a16:creationId xmlns:a16="http://schemas.microsoft.com/office/drawing/2014/main" id="{84EB95D2-C973-43AF-88AD-D6249489169A}"/>
                </a:ext>
              </a:extLst>
            </p:cNvPr>
            <p:cNvPicPr>
              <a:picLocks noChangeAspect="1"/>
            </p:cNvPicPr>
            <p:nvPr/>
          </p:nvPicPr>
          <p:blipFill>
            <a:blip r:embed="rId2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rgbClr val="FFFFFF"/>
            </a:solidFill>
            <a:ln w="9525">
              <a:noFill/>
              <a:miter lim="800000"/>
              <a:headEnd/>
              <a:tailEnd/>
            </a:ln>
            <a:extLst/>
          </p:spPr>
        </p:pic>
        <p:grpSp>
          <p:nvGrpSpPr>
            <p:cNvPr id="271" name="Group 270">
              <a:extLst>
                <a:ext uri="{FF2B5EF4-FFF2-40B4-BE49-F238E27FC236}">
                  <a16:creationId xmlns:a16="http://schemas.microsoft.com/office/drawing/2014/main" id="{42509043-6EAE-47FF-A855-C2846AAE9A38}"/>
                </a:ext>
              </a:extLst>
            </p:cNvPr>
            <p:cNvGrpSpPr/>
            <p:nvPr/>
          </p:nvGrpSpPr>
          <p:grpSpPr>
            <a:xfrm>
              <a:off x="7338348" y="6073791"/>
              <a:ext cx="188672" cy="45719"/>
              <a:chOff x="6660452" y="3094221"/>
              <a:chExt cx="188672" cy="45719"/>
            </a:xfrm>
          </p:grpSpPr>
          <p:sp>
            <p:nvSpPr>
              <p:cNvPr id="380" name="Oval 379">
                <a:extLst>
                  <a:ext uri="{FF2B5EF4-FFF2-40B4-BE49-F238E27FC236}">
                    <a16:creationId xmlns:a16="http://schemas.microsoft.com/office/drawing/2014/main" id="{0D8F625D-2531-4E81-AEB5-518FB23A1875}"/>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1" name="Oval 380">
                <a:extLst>
                  <a:ext uri="{FF2B5EF4-FFF2-40B4-BE49-F238E27FC236}">
                    <a16:creationId xmlns:a16="http://schemas.microsoft.com/office/drawing/2014/main" id="{CE924208-D3E5-430B-A2F3-2D70CE649717}"/>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2" name="Oval 381">
                <a:extLst>
                  <a:ext uri="{FF2B5EF4-FFF2-40B4-BE49-F238E27FC236}">
                    <a16:creationId xmlns:a16="http://schemas.microsoft.com/office/drawing/2014/main" id="{2BBA443B-8140-4BD1-B86D-323761C934F7}"/>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72" name="Rectangle 271">
              <a:hlinkClick r:id="rId3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60E663A0-F2FD-474C-9C6A-4EA72463386D}"/>
                </a:ext>
              </a:extLst>
            </p:cNvPr>
            <p:cNvSpPr/>
            <p:nvPr/>
          </p:nvSpPr>
          <p:spPr>
            <a:xfrm>
              <a:off x="6824319" y="3556287"/>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Policy</a:t>
              </a:r>
            </a:p>
          </p:txBody>
        </p:sp>
        <p:sp>
          <p:nvSpPr>
            <p:cNvPr id="273" name="Rectangle 272">
              <a:hlinkClick r:id="rId3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8FCDFE86-ED09-4737-AA84-0CE80D39A7CD}"/>
                </a:ext>
              </a:extLst>
            </p:cNvPr>
            <p:cNvSpPr/>
            <p:nvPr/>
          </p:nvSpPr>
          <p:spPr>
            <a:xfrm>
              <a:off x="6824119" y="5406469"/>
              <a:ext cx="1328356" cy="299310"/>
            </a:xfrm>
            <a:prstGeom prst="rect">
              <a:avLst/>
            </a:prstGeom>
            <a:solidFill>
              <a:srgbClr val="EAEAEA"/>
            </a:solidFill>
            <a:ln w="14224" cap="flat" cmpd="sng" algn="ctr">
              <a:solidFill>
                <a:srgbClr val="EAEAEA">
                  <a:lumMod val="90000"/>
                </a:srgbClr>
              </a:solidFill>
              <a:prstDash val="solid"/>
            </a:ln>
            <a:effectLst/>
          </p:spPr>
          <p:txBody>
            <a:bodyPr lIns="228600" r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Confidential Computing</a:t>
              </a:r>
            </a:p>
          </p:txBody>
        </p:sp>
        <p:pic>
          <p:nvPicPr>
            <p:cNvPr id="274" name="Picture 273">
              <a:extLst>
                <a:ext uri="{FF2B5EF4-FFF2-40B4-BE49-F238E27FC236}">
                  <a16:creationId xmlns:a16="http://schemas.microsoft.com/office/drawing/2014/main" id="{600F6EB2-349A-4F1A-9B17-8CD0524501A2}"/>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275" name="Picture 274">
              <a:extLst>
                <a:ext uri="{FF2B5EF4-FFF2-40B4-BE49-F238E27FC236}">
                  <a16:creationId xmlns:a16="http://schemas.microsoft.com/office/drawing/2014/main" id="{C637DFF8-67BF-4ECA-921B-44B737041EA7}"/>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279" name="Picture 278">
              <a:extLst>
                <a:ext uri="{FF2B5EF4-FFF2-40B4-BE49-F238E27FC236}">
                  <a16:creationId xmlns:a16="http://schemas.microsoft.com/office/drawing/2014/main" id="{D9D3D747-F5E3-4777-B2C7-F727146D6918}"/>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378" name="Picture 377">
              <a:extLst>
                <a:ext uri="{FF2B5EF4-FFF2-40B4-BE49-F238E27FC236}">
                  <a16:creationId xmlns:a16="http://schemas.microsoft.com/office/drawing/2014/main" id="{A34BB88A-86E0-470C-8E05-3CD289FA2DBF}"/>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379" name="Picture 378">
              <a:extLst>
                <a:ext uri="{FF2B5EF4-FFF2-40B4-BE49-F238E27FC236}">
                  <a16:creationId xmlns:a16="http://schemas.microsoft.com/office/drawing/2014/main" id="{8D34D126-06F5-421D-98DF-DD38D9059E4D}"/>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sp>
        <p:nvSpPr>
          <p:cNvPr id="389" name="Rectangle 388">
            <a:extLst>
              <a:ext uri="{FF2B5EF4-FFF2-40B4-BE49-F238E27FC236}">
                <a16:creationId xmlns:a16="http://schemas.microsoft.com/office/drawing/2014/main" id="{2E99A9A9-4B9A-4D0E-A949-E5FAFF57045C}"/>
              </a:ext>
            </a:extLst>
          </p:cNvPr>
          <p:cNvSpPr/>
          <p:nvPr/>
        </p:nvSpPr>
        <p:spPr bwMode="auto">
          <a:xfrm>
            <a:off x="7706562" y="2219840"/>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0" name="Rectangle 389">
            <a:extLst>
              <a:ext uri="{FF2B5EF4-FFF2-40B4-BE49-F238E27FC236}">
                <a16:creationId xmlns:a16="http://schemas.microsoft.com/office/drawing/2014/main" id="{6B03214A-A08B-4EB1-936A-17C678A56078}"/>
              </a:ext>
            </a:extLst>
          </p:cNvPr>
          <p:cNvSpPr/>
          <p:nvPr/>
        </p:nvSpPr>
        <p:spPr bwMode="auto">
          <a:xfrm>
            <a:off x="5515495" y="2211763"/>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91" name="Group 390">
            <a:extLst>
              <a:ext uri="{FF2B5EF4-FFF2-40B4-BE49-F238E27FC236}">
                <a16:creationId xmlns:a16="http://schemas.microsoft.com/office/drawing/2014/main" id="{C813321C-E529-4304-A6D1-FD54DC090537}"/>
              </a:ext>
            </a:extLst>
          </p:cNvPr>
          <p:cNvGrpSpPr/>
          <p:nvPr/>
        </p:nvGrpSpPr>
        <p:grpSpPr>
          <a:xfrm>
            <a:off x="6065041" y="2100467"/>
            <a:ext cx="3057775" cy="2042956"/>
            <a:chOff x="2614674" y="3027330"/>
            <a:chExt cx="3057775" cy="2042956"/>
          </a:xfrm>
        </p:grpSpPr>
        <p:cxnSp>
          <p:nvCxnSpPr>
            <p:cNvPr id="392" name="Straight Connector 391">
              <a:extLst>
                <a:ext uri="{FF2B5EF4-FFF2-40B4-BE49-F238E27FC236}">
                  <a16:creationId xmlns:a16="http://schemas.microsoft.com/office/drawing/2014/main" id="{1F50E703-CD5B-4DAF-ADFC-E851B8F431CE}"/>
                </a:ext>
              </a:extLst>
            </p:cNvPr>
            <p:cNvCxnSpPr>
              <a:cxnSpLocks/>
              <a:endCxn id="418"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3" name="Group 392">
              <a:extLst>
                <a:ext uri="{FF2B5EF4-FFF2-40B4-BE49-F238E27FC236}">
                  <a16:creationId xmlns:a16="http://schemas.microsoft.com/office/drawing/2014/main" id="{623CBAD4-9BDB-4841-A42C-55134F1AF216}"/>
                </a:ext>
              </a:extLst>
            </p:cNvPr>
            <p:cNvGrpSpPr/>
            <p:nvPr/>
          </p:nvGrpSpPr>
          <p:grpSpPr>
            <a:xfrm>
              <a:off x="3263369" y="4932189"/>
              <a:ext cx="2409080" cy="100096"/>
              <a:chOff x="1121512" y="4577223"/>
              <a:chExt cx="2941905" cy="110522"/>
            </a:xfrm>
          </p:grpSpPr>
          <p:cxnSp>
            <p:nvCxnSpPr>
              <p:cNvPr id="462" name="Straight Connector 461">
                <a:extLst>
                  <a:ext uri="{FF2B5EF4-FFF2-40B4-BE49-F238E27FC236}">
                    <a16:creationId xmlns:a16="http://schemas.microsoft.com/office/drawing/2014/main" id="{5F9A0472-6F6C-454E-AF21-4ACAB342B317}"/>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72" name="Straight Connector 471">
                <a:extLst>
                  <a:ext uri="{FF2B5EF4-FFF2-40B4-BE49-F238E27FC236}">
                    <a16:creationId xmlns:a16="http://schemas.microsoft.com/office/drawing/2014/main" id="{F87D0565-45FF-4B49-A480-30C3D5A6B64A}"/>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6" name="Straight Connector 475">
                <a:extLst>
                  <a:ext uri="{FF2B5EF4-FFF2-40B4-BE49-F238E27FC236}">
                    <a16:creationId xmlns:a16="http://schemas.microsoft.com/office/drawing/2014/main" id="{700E2F46-A9F0-49E6-81C1-20C3FF44F72C}"/>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8" name="Straight Connector 477">
                <a:extLst>
                  <a:ext uri="{FF2B5EF4-FFF2-40B4-BE49-F238E27FC236}">
                    <a16:creationId xmlns:a16="http://schemas.microsoft.com/office/drawing/2014/main" id="{3B9436C4-2F99-4E73-A29D-E7131753B5C1}"/>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9" name="Straight Connector 478">
                <a:extLst>
                  <a:ext uri="{FF2B5EF4-FFF2-40B4-BE49-F238E27FC236}">
                    <a16:creationId xmlns:a16="http://schemas.microsoft.com/office/drawing/2014/main" id="{90F92113-8EBE-4DA8-A389-7B03129BBC2C}"/>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418" name="Graphic 417">
              <a:extLst>
                <a:ext uri="{FF2B5EF4-FFF2-40B4-BE49-F238E27FC236}">
                  <a16:creationId xmlns:a16="http://schemas.microsoft.com/office/drawing/2014/main" id="{A98D881C-BF9B-49B6-A7BB-52B13C0297E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296121" y="4968297"/>
              <a:ext cx="373956" cy="101989"/>
            </a:xfrm>
            <a:prstGeom prst="rect">
              <a:avLst/>
            </a:prstGeom>
          </p:spPr>
        </p:pic>
        <p:pic>
          <p:nvPicPr>
            <p:cNvPr id="419" name="Graphic 418">
              <a:extLst>
                <a:ext uri="{FF2B5EF4-FFF2-40B4-BE49-F238E27FC236}">
                  <a16:creationId xmlns:a16="http://schemas.microsoft.com/office/drawing/2014/main" id="{145A3DCA-5E62-4898-98C2-B05DDEC861F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412268" y="3989053"/>
              <a:ext cx="155363" cy="144264"/>
            </a:xfrm>
            <a:prstGeom prst="rect">
              <a:avLst/>
            </a:prstGeom>
          </p:spPr>
        </p:pic>
        <p:cxnSp>
          <p:nvCxnSpPr>
            <p:cNvPr id="420" name="Straight Connector 419">
              <a:extLst>
                <a:ext uri="{FF2B5EF4-FFF2-40B4-BE49-F238E27FC236}">
                  <a16:creationId xmlns:a16="http://schemas.microsoft.com/office/drawing/2014/main" id="{E6C72557-FD3B-4B8E-BDDF-85F9F523F4D2}"/>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Straight Connector 420">
              <a:extLst>
                <a:ext uri="{FF2B5EF4-FFF2-40B4-BE49-F238E27FC236}">
                  <a16:creationId xmlns:a16="http://schemas.microsoft.com/office/drawing/2014/main" id="{5663B917-D942-41AC-89E8-BB2316ED3EA2}"/>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Straight Connector 421">
              <a:extLst>
                <a:ext uri="{FF2B5EF4-FFF2-40B4-BE49-F238E27FC236}">
                  <a16:creationId xmlns:a16="http://schemas.microsoft.com/office/drawing/2014/main" id="{F89864A4-FDD0-4CDB-BCAF-FDAA8AAA7608}"/>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423" name="Graphic 422">
              <a:extLst>
                <a:ext uri="{FF2B5EF4-FFF2-40B4-BE49-F238E27FC236}">
                  <a16:creationId xmlns:a16="http://schemas.microsoft.com/office/drawing/2014/main" id="{C38AA5C2-A159-4AB4-BDD5-052D89B1DAB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0454" y="3455968"/>
              <a:ext cx="179094" cy="97688"/>
            </a:xfrm>
            <a:prstGeom prst="rect">
              <a:avLst/>
            </a:prstGeom>
          </p:spPr>
        </p:pic>
        <p:pic>
          <p:nvPicPr>
            <p:cNvPr id="424" name="Graphic 423">
              <a:extLst>
                <a:ext uri="{FF2B5EF4-FFF2-40B4-BE49-F238E27FC236}">
                  <a16:creationId xmlns:a16="http://schemas.microsoft.com/office/drawing/2014/main" id="{1F71858D-0961-457F-B5BF-FC0790D2AF0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4372" y="3853121"/>
              <a:ext cx="179094" cy="97688"/>
            </a:xfrm>
            <a:prstGeom prst="rect">
              <a:avLst/>
            </a:prstGeom>
          </p:spPr>
        </p:pic>
        <p:pic>
          <p:nvPicPr>
            <p:cNvPr id="425" name="Graphic 424">
              <a:extLst>
                <a:ext uri="{FF2B5EF4-FFF2-40B4-BE49-F238E27FC236}">
                  <a16:creationId xmlns:a16="http://schemas.microsoft.com/office/drawing/2014/main" id="{9D0D6B9A-E958-450B-8448-861C17EE02A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4372" y="3083790"/>
              <a:ext cx="179094" cy="97688"/>
            </a:xfrm>
            <a:prstGeom prst="rect">
              <a:avLst/>
            </a:prstGeom>
          </p:spPr>
        </p:pic>
      </p:grpSp>
      <p:sp>
        <p:nvSpPr>
          <p:cNvPr id="480" name="Rectangle 479">
            <a:extLst>
              <a:ext uri="{FF2B5EF4-FFF2-40B4-BE49-F238E27FC236}">
                <a16:creationId xmlns:a16="http://schemas.microsoft.com/office/drawing/2014/main" id="{2C15DBB8-4C88-4FC1-B4CE-A18273E0CD74}"/>
              </a:ext>
            </a:extLst>
          </p:cNvPr>
          <p:cNvSpPr/>
          <p:nvPr/>
        </p:nvSpPr>
        <p:spPr bwMode="auto">
          <a:xfrm>
            <a:off x="6357763" y="3498531"/>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5" name="Group 494">
            <a:extLst>
              <a:ext uri="{FF2B5EF4-FFF2-40B4-BE49-F238E27FC236}">
                <a16:creationId xmlns:a16="http://schemas.microsoft.com/office/drawing/2014/main" id="{E5E0BAD5-1309-44DC-A2B2-3D54A7F781C1}"/>
              </a:ext>
            </a:extLst>
          </p:cNvPr>
          <p:cNvGrpSpPr/>
          <p:nvPr/>
        </p:nvGrpSpPr>
        <p:grpSpPr>
          <a:xfrm>
            <a:off x="7816731" y="2620567"/>
            <a:ext cx="370338" cy="327772"/>
            <a:chOff x="4723767" y="3080378"/>
            <a:chExt cx="439858" cy="389301"/>
          </a:xfrm>
        </p:grpSpPr>
        <p:pic>
          <p:nvPicPr>
            <p:cNvPr id="496" name="Picture 495">
              <a:extLst>
                <a:ext uri="{FF2B5EF4-FFF2-40B4-BE49-F238E27FC236}">
                  <a16:creationId xmlns:a16="http://schemas.microsoft.com/office/drawing/2014/main" id="{FD7721AD-BD29-45D5-A193-D487818FE66F}"/>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7" name="Group 496">
              <a:extLst>
                <a:ext uri="{FF2B5EF4-FFF2-40B4-BE49-F238E27FC236}">
                  <a16:creationId xmlns:a16="http://schemas.microsoft.com/office/drawing/2014/main" id="{EDACD206-8490-433E-A925-4C4296BDF955}"/>
                </a:ext>
              </a:extLst>
            </p:cNvPr>
            <p:cNvGrpSpPr/>
            <p:nvPr/>
          </p:nvGrpSpPr>
          <p:grpSpPr>
            <a:xfrm>
              <a:off x="4723767" y="3080378"/>
              <a:ext cx="439858" cy="389301"/>
              <a:chOff x="3131835" y="4047725"/>
              <a:chExt cx="439858" cy="389301"/>
            </a:xfrm>
          </p:grpSpPr>
          <p:grpSp>
            <p:nvGrpSpPr>
              <p:cNvPr id="498" name="Group 497">
                <a:extLst>
                  <a:ext uri="{FF2B5EF4-FFF2-40B4-BE49-F238E27FC236}">
                    <a16:creationId xmlns:a16="http://schemas.microsoft.com/office/drawing/2014/main" id="{8BAD9C67-AD04-4A20-AB10-6545021D752D}"/>
                  </a:ext>
                </a:extLst>
              </p:cNvPr>
              <p:cNvGrpSpPr/>
              <p:nvPr/>
            </p:nvGrpSpPr>
            <p:grpSpPr>
              <a:xfrm>
                <a:off x="3131835" y="4047725"/>
                <a:ext cx="182560" cy="348911"/>
                <a:chOff x="2136298" y="4226790"/>
                <a:chExt cx="196678" cy="375893"/>
              </a:xfrm>
            </p:grpSpPr>
            <p:sp>
              <p:nvSpPr>
                <p:cNvPr id="502" name="Rectangle 501">
                  <a:extLst>
                    <a:ext uri="{FF2B5EF4-FFF2-40B4-BE49-F238E27FC236}">
                      <a16:creationId xmlns:a16="http://schemas.microsoft.com/office/drawing/2014/main" id="{52887111-C36A-496E-844C-072F7772115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3" name="server">
                  <a:extLst>
                    <a:ext uri="{FF2B5EF4-FFF2-40B4-BE49-F238E27FC236}">
                      <a16:creationId xmlns:a16="http://schemas.microsoft.com/office/drawing/2014/main" id="{DB7AC3B7-9832-41FA-AA40-5612962728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99" name="Oval 498">
                <a:extLst>
                  <a:ext uri="{FF2B5EF4-FFF2-40B4-BE49-F238E27FC236}">
                    <a16:creationId xmlns:a16="http://schemas.microsoft.com/office/drawing/2014/main" id="{BFCC984B-5CCA-4D2C-989A-6B10BD4F1545}"/>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0" name="Picture 499">
                <a:extLst>
                  <a:ext uri="{FF2B5EF4-FFF2-40B4-BE49-F238E27FC236}">
                    <a16:creationId xmlns:a16="http://schemas.microsoft.com/office/drawing/2014/main" id="{C1929E50-09D8-48DE-B7BF-54C074CFC8C8}"/>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01" name="Freeform 6">
                <a:extLst>
                  <a:ext uri="{FF2B5EF4-FFF2-40B4-BE49-F238E27FC236}">
                    <a16:creationId xmlns:a16="http://schemas.microsoft.com/office/drawing/2014/main" id="{8809B6EA-7791-4974-9D8E-2A85490219F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04" name="Group 503">
            <a:extLst>
              <a:ext uri="{FF2B5EF4-FFF2-40B4-BE49-F238E27FC236}">
                <a16:creationId xmlns:a16="http://schemas.microsoft.com/office/drawing/2014/main" id="{43E1F88F-F073-4536-A210-7A5D87327A9A}"/>
              </a:ext>
            </a:extLst>
          </p:cNvPr>
          <p:cNvGrpSpPr/>
          <p:nvPr/>
        </p:nvGrpSpPr>
        <p:grpSpPr>
          <a:xfrm>
            <a:off x="7227587" y="2620567"/>
            <a:ext cx="370338" cy="327772"/>
            <a:chOff x="4723767" y="3080378"/>
            <a:chExt cx="439858" cy="389301"/>
          </a:xfrm>
        </p:grpSpPr>
        <p:pic>
          <p:nvPicPr>
            <p:cNvPr id="505" name="Picture 504">
              <a:extLst>
                <a:ext uri="{FF2B5EF4-FFF2-40B4-BE49-F238E27FC236}">
                  <a16:creationId xmlns:a16="http://schemas.microsoft.com/office/drawing/2014/main" id="{DE937633-2255-4F1D-9059-0FC656E45B5E}"/>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06" name="Group 505">
              <a:extLst>
                <a:ext uri="{FF2B5EF4-FFF2-40B4-BE49-F238E27FC236}">
                  <a16:creationId xmlns:a16="http://schemas.microsoft.com/office/drawing/2014/main" id="{DACDB8BF-6AE1-4136-B3A0-097D73748A18}"/>
                </a:ext>
              </a:extLst>
            </p:cNvPr>
            <p:cNvGrpSpPr/>
            <p:nvPr/>
          </p:nvGrpSpPr>
          <p:grpSpPr>
            <a:xfrm>
              <a:off x="4723767" y="3080378"/>
              <a:ext cx="439858" cy="389301"/>
              <a:chOff x="3131835" y="4047725"/>
              <a:chExt cx="439858" cy="389301"/>
            </a:xfrm>
          </p:grpSpPr>
          <p:grpSp>
            <p:nvGrpSpPr>
              <p:cNvPr id="507" name="Group 506">
                <a:extLst>
                  <a:ext uri="{FF2B5EF4-FFF2-40B4-BE49-F238E27FC236}">
                    <a16:creationId xmlns:a16="http://schemas.microsoft.com/office/drawing/2014/main" id="{48C95DC0-097B-496F-9093-CD245607E4DA}"/>
                  </a:ext>
                </a:extLst>
              </p:cNvPr>
              <p:cNvGrpSpPr/>
              <p:nvPr/>
            </p:nvGrpSpPr>
            <p:grpSpPr>
              <a:xfrm>
                <a:off x="3131835" y="4047725"/>
                <a:ext cx="182560" cy="348911"/>
                <a:chOff x="2136298" y="4226790"/>
                <a:chExt cx="196678" cy="375893"/>
              </a:xfrm>
            </p:grpSpPr>
            <p:sp>
              <p:nvSpPr>
                <p:cNvPr id="511" name="Rectangle 510">
                  <a:extLst>
                    <a:ext uri="{FF2B5EF4-FFF2-40B4-BE49-F238E27FC236}">
                      <a16:creationId xmlns:a16="http://schemas.microsoft.com/office/drawing/2014/main" id="{32C83D9A-49B5-4B4E-A132-55766DA5185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2" name="server">
                  <a:extLst>
                    <a:ext uri="{FF2B5EF4-FFF2-40B4-BE49-F238E27FC236}">
                      <a16:creationId xmlns:a16="http://schemas.microsoft.com/office/drawing/2014/main" id="{BC00B10E-1EF4-40BA-BDCC-2121123F8D8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08" name="Oval 507">
                <a:extLst>
                  <a:ext uri="{FF2B5EF4-FFF2-40B4-BE49-F238E27FC236}">
                    <a16:creationId xmlns:a16="http://schemas.microsoft.com/office/drawing/2014/main" id="{EC9AA684-65BF-4C73-AE5D-1E5201BAC2D9}"/>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9" name="Picture 508">
                <a:extLst>
                  <a:ext uri="{FF2B5EF4-FFF2-40B4-BE49-F238E27FC236}">
                    <a16:creationId xmlns:a16="http://schemas.microsoft.com/office/drawing/2014/main" id="{43212D8E-34F3-42FF-8354-238E400ED70C}"/>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10" name="Freeform 6">
                <a:extLst>
                  <a:ext uri="{FF2B5EF4-FFF2-40B4-BE49-F238E27FC236}">
                    <a16:creationId xmlns:a16="http://schemas.microsoft.com/office/drawing/2014/main" id="{49725E13-786E-4EE2-A0F2-96C14D58AAC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513" name="Rectangle 10">
            <a:extLst>
              <a:ext uri="{FF2B5EF4-FFF2-40B4-BE49-F238E27FC236}">
                <a16:creationId xmlns:a16="http://schemas.microsoft.com/office/drawing/2014/main" id="{13852F78-FC76-4B9D-AA81-1090DAAD055D}"/>
              </a:ext>
            </a:extLst>
          </p:cNvPr>
          <p:cNvSpPr/>
          <p:nvPr/>
        </p:nvSpPr>
        <p:spPr bwMode="auto">
          <a:xfrm>
            <a:off x="8463652" y="2146872"/>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514" name="Rectangle 10">
            <a:extLst>
              <a:ext uri="{FF2B5EF4-FFF2-40B4-BE49-F238E27FC236}">
                <a16:creationId xmlns:a16="http://schemas.microsoft.com/office/drawing/2014/main" id="{4DE44BDF-F9B6-4554-8F9E-E0EB63C3095C}"/>
              </a:ext>
            </a:extLst>
          </p:cNvPr>
          <p:cNvSpPr/>
          <p:nvPr/>
        </p:nvSpPr>
        <p:spPr bwMode="auto">
          <a:xfrm rot="10800000">
            <a:off x="8277949" y="2147786"/>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115">
            <a:extLst>
              <a:ext uri="{FF2B5EF4-FFF2-40B4-BE49-F238E27FC236}">
                <a16:creationId xmlns:a16="http://schemas.microsoft.com/office/drawing/2014/main" id="{03EF79C1-2643-45E1-A911-4E66673ACFBB}"/>
              </a:ext>
            </a:extLst>
          </p:cNvPr>
          <p:cNvSpPr/>
          <p:nvPr/>
        </p:nvSpPr>
        <p:spPr bwMode="auto">
          <a:xfrm>
            <a:off x="8280751" y="2864364"/>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6" name="Rectangle 115">
            <a:extLst>
              <a:ext uri="{FF2B5EF4-FFF2-40B4-BE49-F238E27FC236}">
                <a16:creationId xmlns:a16="http://schemas.microsoft.com/office/drawing/2014/main" id="{1D8340A2-5820-4B61-8710-4C41767680D7}"/>
              </a:ext>
            </a:extLst>
          </p:cNvPr>
          <p:cNvSpPr/>
          <p:nvPr/>
        </p:nvSpPr>
        <p:spPr bwMode="auto">
          <a:xfrm flipH="1">
            <a:off x="8506692" y="2861990"/>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7" name="Graphic 516">
            <a:extLst>
              <a:ext uri="{FF2B5EF4-FFF2-40B4-BE49-F238E27FC236}">
                <a16:creationId xmlns:a16="http://schemas.microsoft.com/office/drawing/2014/main" id="{E465E2D0-04F1-4337-8191-C6363DBA8C1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rot="16200000">
            <a:off x="9636461" y="2937795"/>
            <a:ext cx="373956" cy="101989"/>
          </a:xfrm>
          <a:prstGeom prst="rect">
            <a:avLst/>
          </a:prstGeom>
        </p:spPr>
      </p:pic>
      <p:grpSp>
        <p:nvGrpSpPr>
          <p:cNvPr id="518" name="Group 517">
            <a:extLst>
              <a:ext uri="{FF2B5EF4-FFF2-40B4-BE49-F238E27FC236}">
                <a16:creationId xmlns:a16="http://schemas.microsoft.com/office/drawing/2014/main" id="{B6FEC447-BF2A-4A64-825C-360EDDAC4D2E}"/>
              </a:ext>
            </a:extLst>
          </p:cNvPr>
          <p:cNvGrpSpPr/>
          <p:nvPr/>
        </p:nvGrpSpPr>
        <p:grpSpPr>
          <a:xfrm>
            <a:off x="8390666" y="2620567"/>
            <a:ext cx="370338" cy="327772"/>
            <a:chOff x="4723767" y="3080378"/>
            <a:chExt cx="439858" cy="389301"/>
          </a:xfrm>
        </p:grpSpPr>
        <p:pic>
          <p:nvPicPr>
            <p:cNvPr id="519" name="Picture 518">
              <a:extLst>
                <a:ext uri="{FF2B5EF4-FFF2-40B4-BE49-F238E27FC236}">
                  <a16:creationId xmlns:a16="http://schemas.microsoft.com/office/drawing/2014/main" id="{0DE57C01-2BB2-4D24-BB39-0CC0A8FC52C3}"/>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0" name="Group 519">
              <a:extLst>
                <a:ext uri="{FF2B5EF4-FFF2-40B4-BE49-F238E27FC236}">
                  <a16:creationId xmlns:a16="http://schemas.microsoft.com/office/drawing/2014/main" id="{2F3BFF44-E349-467B-B783-31EB7F619D0C}"/>
                </a:ext>
              </a:extLst>
            </p:cNvPr>
            <p:cNvGrpSpPr/>
            <p:nvPr/>
          </p:nvGrpSpPr>
          <p:grpSpPr>
            <a:xfrm>
              <a:off x="4723767" y="3080378"/>
              <a:ext cx="439858" cy="389301"/>
              <a:chOff x="3131835" y="4047725"/>
              <a:chExt cx="439858" cy="389301"/>
            </a:xfrm>
          </p:grpSpPr>
          <p:grpSp>
            <p:nvGrpSpPr>
              <p:cNvPr id="521" name="Group 520">
                <a:extLst>
                  <a:ext uri="{FF2B5EF4-FFF2-40B4-BE49-F238E27FC236}">
                    <a16:creationId xmlns:a16="http://schemas.microsoft.com/office/drawing/2014/main" id="{E989F92C-5FCF-44F8-AB2A-C5B6DD287B3F}"/>
                  </a:ext>
                </a:extLst>
              </p:cNvPr>
              <p:cNvGrpSpPr/>
              <p:nvPr/>
            </p:nvGrpSpPr>
            <p:grpSpPr>
              <a:xfrm>
                <a:off x="3131835" y="4047725"/>
                <a:ext cx="182560" cy="348911"/>
                <a:chOff x="2136298" y="4226790"/>
                <a:chExt cx="196678" cy="375893"/>
              </a:xfrm>
            </p:grpSpPr>
            <p:sp>
              <p:nvSpPr>
                <p:cNvPr id="525" name="Rectangle 524">
                  <a:extLst>
                    <a:ext uri="{FF2B5EF4-FFF2-40B4-BE49-F238E27FC236}">
                      <a16:creationId xmlns:a16="http://schemas.microsoft.com/office/drawing/2014/main" id="{783661AD-8FC6-4906-AB9F-7CA18DF1625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6" name="server">
                  <a:extLst>
                    <a:ext uri="{FF2B5EF4-FFF2-40B4-BE49-F238E27FC236}">
                      <a16:creationId xmlns:a16="http://schemas.microsoft.com/office/drawing/2014/main" id="{10B76403-48ED-477A-8974-8F932512BB7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22" name="Oval 521">
                <a:extLst>
                  <a:ext uri="{FF2B5EF4-FFF2-40B4-BE49-F238E27FC236}">
                    <a16:creationId xmlns:a16="http://schemas.microsoft.com/office/drawing/2014/main" id="{B5422B7B-2A4F-43EF-B95E-ABB6F75F54B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3" name="Picture 522">
                <a:extLst>
                  <a:ext uri="{FF2B5EF4-FFF2-40B4-BE49-F238E27FC236}">
                    <a16:creationId xmlns:a16="http://schemas.microsoft.com/office/drawing/2014/main" id="{DF00F077-D3C1-4E91-80AF-3B7A9EE0B109}"/>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4" name="Freeform 6">
                <a:extLst>
                  <a:ext uri="{FF2B5EF4-FFF2-40B4-BE49-F238E27FC236}">
                    <a16:creationId xmlns:a16="http://schemas.microsoft.com/office/drawing/2014/main" id="{C3EAF93B-FE7E-4751-BD3B-6F4315687F2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527" name="Rectangle 115">
            <a:extLst>
              <a:ext uri="{FF2B5EF4-FFF2-40B4-BE49-F238E27FC236}">
                <a16:creationId xmlns:a16="http://schemas.microsoft.com/office/drawing/2014/main" id="{C5724EA0-BE96-465A-95B4-2B062718D644}"/>
              </a:ext>
            </a:extLst>
          </p:cNvPr>
          <p:cNvSpPr/>
          <p:nvPr/>
        </p:nvSpPr>
        <p:spPr bwMode="auto">
          <a:xfrm>
            <a:off x="9623333" y="2146872"/>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8" name="Rectangle 115">
            <a:extLst>
              <a:ext uri="{FF2B5EF4-FFF2-40B4-BE49-F238E27FC236}">
                <a16:creationId xmlns:a16="http://schemas.microsoft.com/office/drawing/2014/main" id="{6AD38C28-235E-4131-B1EB-209DF759A153}"/>
              </a:ext>
            </a:extLst>
          </p:cNvPr>
          <p:cNvSpPr/>
          <p:nvPr/>
        </p:nvSpPr>
        <p:spPr bwMode="auto">
          <a:xfrm flipV="1">
            <a:off x="9621672" y="2641865"/>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9" name="Graphic 528">
            <a:extLst>
              <a:ext uri="{FF2B5EF4-FFF2-40B4-BE49-F238E27FC236}">
                <a16:creationId xmlns:a16="http://schemas.microsoft.com/office/drawing/2014/main" id="{E25D0456-72E9-45BB-9A12-E4F4BD2B5F8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741252" y="2690979"/>
            <a:ext cx="155363" cy="144264"/>
          </a:xfrm>
          <a:prstGeom prst="rect">
            <a:avLst/>
          </a:prstGeom>
        </p:spPr>
      </p:pic>
      <p:grpSp>
        <p:nvGrpSpPr>
          <p:cNvPr id="530" name="Group 529">
            <a:extLst>
              <a:ext uri="{FF2B5EF4-FFF2-40B4-BE49-F238E27FC236}">
                <a16:creationId xmlns:a16="http://schemas.microsoft.com/office/drawing/2014/main" id="{83AC6F6E-3FF5-4C11-888B-79C63AECC0F4}"/>
              </a:ext>
            </a:extLst>
          </p:cNvPr>
          <p:cNvGrpSpPr/>
          <p:nvPr/>
        </p:nvGrpSpPr>
        <p:grpSpPr>
          <a:xfrm>
            <a:off x="5930256" y="2296152"/>
            <a:ext cx="1164272" cy="187645"/>
            <a:chOff x="2479889" y="3223015"/>
            <a:chExt cx="1164272" cy="187645"/>
          </a:xfrm>
        </p:grpSpPr>
        <p:sp>
          <p:nvSpPr>
            <p:cNvPr id="531" name="Rectangle 530">
              <a:extLst>
                <a:ext uri="{FF2B5EF4-FFF2-40B4-BE49-F238E27FC236}">
                  <a16:creationId xmlns:a16="http://schemas.microsoft.com/office/drawing/2014/main" id="{ADA233C1-0C06-49BA-8509-21E88E172870}"/>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532" name="Graphic 531">
              <a:extLst>
                <a:ext uri="{FF2B5EF4-FFF2-40B4-BE49-F238E27FC236}">
                  <a16:creationId xmlns:a16="http://schemas.microsoft.com/office/drawing/2014/main" id="{473C22BE-F94E-432D-B5C8-D5E84124D28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408869" y="3241368"/>
              <a:ext cx="155363" cy="144264"/>
            </a:xfrm>
            <a:prstGeom prst="rect">
              <a:avLst/>
            </a:prstGeom>
          </p:spPr>
        </p:pic>
        <p:sp>
          <p:nvSpPr>
            <p:cNvPr id="533" name="Commitments_EC4D">
              <a:extLst>
                <a:ext uri="{FF2B5EF4-FFF2-40B4-BE49-F238E27FC236}">
                  <a16:creationId xmlns:a16="http://schemas.microsoft.com/office/drawing/2014/main" id="{0A8CA8A0-2333-42A6-A9E1-9A9E1D89C38F}"/>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34" name="Graphic 533">
            <a:extLst>
              <a:ext uri="{FF2B5EF4-FFF2-40B4-BE49-F238E27FC236}">
                <a16:creationId xmlns:a16="http://schemas.microsoft.com/office/drawing/2014/main" id="{BE2C4B97-04C3-4BF3-AD54-B6CB5C72E59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748292" y="2134117"/>
            <a:ext cx="155363" cy="144264"/>
          </a:xfrm>
          <a:prstGeom prst="rect">
            <a:avLst/>
          </a:prstGeom>
        </p:spPr>
      </p:pic>
      <p:grpSp>
        <p:nvGrpSpPr>
          <p:cNvPr id="535" name="Group 534">
            <a:extLst>
              <a:ext uri="{FF2B5EF4-FFF2-40B4-BE49-F238E27FC236}">
                <a16:creationId xmlns:a16="http://schemas.microsoft.com/office/drawing/2014/main" id="{7964DB0F-5722-4450-8A1A-5D28C24E8F79}"/>
              </a:ext>
            </a:extLst>
          </p:cNvPr>
          <p:cNvGrpSpPr/>
          <p:nvPr/>
        </p:nvGrpSpPr>
        <p:grpSpPr>
          <a:xfrm>
            <a:off x="5922824" y="2531453"/>
            <a:ext cx="833053" cy="527412"/>
            <a:chOff x="2144445" y="2968032"/>
            <a:chExt cx="879313" cy="527412"/>
          </a:xfrm>
        </p:grpSpPr>
        <p:sp>
          <p:nvSpPr>
            <p:cNvPr id="536" name="Rectangle 535">
              <a:extLst>
                <a:ext uri="{FF2B5EF4-FFF2-40B4-BE49-F238E27FC236}">
                  <a16:creationId xmlns:a16="http://schemas.microsoft.com/office/drawing/2014/main" id="{353F8936-B6E0-4ADE-B1D6-E1FB20681CF0}"/>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537" name="Rectangle 536">
              <a:extLst>
                <a:ext uri="{FF2B5EF4-FFF2-40B4-BE49-F238E27FC236}">
                  <a16:creationId xmlns:a16="http://schemas.microsoft.com/office/drawing/2014/main" id="{E0025AA4-3867-464C-BFF1-AE77A51FE3CC}"/>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538" name="Rectangle 537">
              <a:extLst>
                <a:ext uri="{FF2B5EF4-FFF2-40B4-BE49-F238E27FC236}">
                  <a16:creationId xmlns:a16="http://schemas.microsoft.com/office/drawing/2014/main" id="{276D4682-066C-4BD8-89E6-08FBE58FBAEC}"/>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539" name="Commitments_EC4D">
              <a:extLst>
                <a:ext uri="{FF2B5EF4-FFF2-40B4-BE49-F238E27FC236}">
                  <a16:creationId xmlns:a16="http://schemas.microsoft.com/office/drawing/2014/main" id="{81E91726-8578-4310-948B-6E58F3D9667A}"/>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0" name="Commitments_EC4D">
              <a:extLst>
                <a:ext uri="{FF2B5EF4-FFF2-40B4-BE49-F238E27FC236}">
                  <a16:creationId xmlns:a16="http://schemas.microsoft.com/office/drawing/2014/main" id="{04DCD99D-5B04-4CA3-B7C5-FA9D2B8DAD5E}"/>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1" name="Commitments_EC4D">
              <a:extLst>
                <a:ext uri="{FF2B5EF4-FFF2-40B4-BE49-F238E27FC236}">
                  <a16:creationId xmlns:a16="http://schemas.microsoft.com/office/drawing/2014/main" id="{F6F256D6-5E8D-454F-B578-FF6F49A3011F}"/>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43" name="Group 542">
            <a:extLst>
              <a:ext uri="{FF2B5EF4-FFF2-40B4-BE49-F238E27FC236}">
                <a16:creationId xmlns:a16="http://schemas.microsoft.com/office/drawing/2014/main" id="{90E36A1E-03D3-4440-B992-077C139F2799}"/>
              </a:ext>
            </a:extLst>
          </p:cNvPr>
          <p:cNvGrpSpPr/>
          <p:nvPr/>
        </p:nvGrpSpPr>
        <p:grpSpPr>
          <a:xfrm>
            <a:off x="7271819" y="3737187"/>
            <a:ext cx="370338" cy="327772"/>
            <a:chOff x="4723767" y="3080378"/>
            <a:chExt cx="439858" cy="389301"/>
          </a:xfrm>
        </p:grpSpPr>
        <p:pic>
          <p:nvPicPr>
            <p:cNvPr id="544" name="Picture 543">
              <a:extLst>
                <a:ext uri="{FF2B5EF4-FFF2-40B4-BE49-F238E27FC236}">
                  <a16:creationId xmlns:a16="http://schemas.microsoft.com/office/drawing/2014/main" id="{6FD7B508-88E0-4E9C-B4C8-48DDFDAA6007}"/>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5" name="Group 544">
              <a:extLst>
                <a:ext uri="{FF2B5EF4-FFF2-40B4-BE49-F238E27FC236}">
                  <a16:creationId xmlns:a16="http://schemas.microsoft.com/office/drawing/2014/main" id="{D3B5B08E-578B-48BA-8FDB-54FB1BD6CB34}"/>
                </a:ext>
              </a:extLst>
            </p:cNvPr>
            <p:cNvGrpSpPr/>
            <p:nvPr/>
          </p:nvGrpSpPr>
          <p:grpSpPr>
            <a:xfrm>
              <a:off x="4723767" y="3080378"/>
              <a:ext cx="439858" cy="389301"/>
              <a:chOff x="3131835" y="4047725"/>
              <a:chExt cx="439858" cy="389301"/>
            </a:xfrm>
          </p:grpSpPr>
          <p:grpSp>
            <p:nvGrpSpPr>
              <p:cNvPr id="546" name="Group 545">
                <a:extLst>
                  <a:ext uri="{FF2B5EF4-FFF2-40B4-BE49-F238E27FC236}">
                    <a16:creationId xmlns:a16="http://schemas.microsoft.com/office/drawing/2014/main" id="{69DDB1A3-6991-44C5-9A8A-B6D91C8C6EEF}"/>
                  </a:ext>
                </a:extLst>
              </p:cNvPr>
              <p:cNvGrpSpPr/>
              <p:nvPr/>
            </p:nvGrpSpPr>
            <p:grpSpPr>
              <a:xfrm>
                <a:off x="3131835" y="4047725"/>
                <a:ext cx="182560" cy="348911"/>
                <a:chOff x="2136298" y="4226790"/>
                <a:chExt cx="196678" cy="375893"/>
              </a:xfrm>
            </p:grpSpPr>
            <p:sp>
              <p:nvSpPr>
                <p:cNvPr id="550" name="Rectangle 549">
                  <a:extLst>
                    <a:ext uri="{FF2B5EF4-FFF2-40B4-BE49-F238E27FC236}">
                      <a16:creationId xmlns:a16="http://schemas.microsoft.com/office/drawing/2014/main" id="{1559D827-799F-4FBE-901B-761E6AC33B4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1" name="server">
                  <a:extLst>
                    <a:ext uri="{FF2B5EF4-FFF2-40B4-BE49-F238E27FC236}">
                      <a16:creationId xmlns:a16="http://schemas.microsoft.com/office/drawing/2014/main" id="{94B73239-AA3A-4665-B39B-B900CE4388D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7" name="Oval 546">
                <a:extLst>
                  <a:ext uri="{FF2B5EF4-FFF2-40B4-BE49-F238E27FC236}">
                    <a16:creationId xmlns:a16="http://schemas.microsoft.com/office/drawing/2014/main" id="{BB061162-3880-4E35-A420-322A42BA6739}"/>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8" name="Picture 547">
                <a:extLst>
                  <a:ext uri="{FF2B5EF4-FFF2-40B4-BE49-F238E27FC236}">
                    <a16:creationId xmlns:a16="http://schemas.microsoft.com/office/drawing/2014/main" id="{1C1261D1-4994-4689-A86D-0BB8722296EF}"/>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49" name="Freeform 6">
                <a:extLst>
                  <a:ext uri="{FF2B5EF4-FFF2-40B4-BE49-F238E27FC236}">
                    <a16:creationId xmlns:a16="http://schemas.microsoft.com/office/drawing/2014/main" id="{D9520728-1673-43AE-B615-B2C339E7E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52" name="Group 551">
            <a:extLst>
              <a:ext uri="{FF2B5EF4-FFF2-40B4-BE49-F238E27FC236}">
                <a16:creationId xmlns:a16="http://schemas.microsoft.com/office/drawing/2014/main" id="{FA449AE1-9783-480B-883D-16E46AAA0872}"/>
              </a:ext>
            </a:extLst>
          </p:cNvPr>
          <p:cNvGrpSpPr/>
          <p:nvPr/>
        </p:nvGrpSpPr>
        <p:grpSpPr>
          <a:xfrm>
            <a:off x="7816731" y="3737187"/>
            <a:ext cx="370338" cy="327772"/>
            <a:chOff x="4723767" y="3080378"/>
            <a:chExt cx="439858" cy="389301"/>
          </a:xfrm>
        </p:grpSpPr>
        <p:pic>
          <p:nvPicPr>
            <p:cNvPr id="553" name="Picture 552">
              <a:extLst>
                <a:ext uri="{FF2B5EF4-FFF2-40B4-BE49-F238E27FC236}">
                  <a16:creationId xmlns:a16="http://schemas.microsoft.com/office/drawing/2014/main" id="{5DE6599A-3F70-4381-BE59-73D16A45DA5E}"/>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54" name="Group 553">
              <a:extLst>
                <a:ext uri="{FF2B5EF4-FFF2-40B4-BE49-F238E27FC236}">
                  <a16:creationId xmlns:a16="http://schemas.microsoft.com/office/drawing/2014/main" id="{9E8BBD3F-478A-4627-8746-0CBB2B02AD1B}"/>
                </a:ext>
              </a:extLst>
            </p:cNvPr>
            <p:cNvGrpSpPr/>
            <p:nvPr/>
          </p:nvGrpSpPr>
          <p:grpSpPr>
            <a:xfrm>
              <a:off x="4723767" y="3080378"/>
              <a:ext cx="439858" cy="389301"/>
              <a:chOff x="3131835" y="4047725"/>
              <a:chExt cx="439858" cy="389301"/>
            </a:xfrm>
          </p:grpSpPr>
          <p:grpSp>
            <p:nvGrpSpPr>
              <p:cNvPr id="555" name="Group 554">
                <a:extLst>
                  <a:ext uri="{FF2B5EF4-FFF2-40B4-BE49-F238E27FC236}">
                    <a16:creationId xmlns:a16="http://schemas.microsoft.com/office/drawing/2014/main" id="{5FF17AB5-F607-44C4-A6B3-BC0E503BB6C5}"/>
                  </a:ext>
                </a:extLst>
              </p:cNvPr>
              <p:cNvGrpSpPr/>
              <p:nvPr/>
            </p:nvGrpSpPr>
            <p:grpSpPr>
              <a:xfrm>
                <a:off x="3131835" y="4047725"/>
                <a:ext cx="182560" cy="348911"/>
                <a:chOff x="2136298" y="4226790"/>
                <a:chExt cx="196678" cy="375893"/>
              </a:xfrm>
            </p:grpSpPr>
            <p:sp>
              <p:nvSpPr>
                <p:cNvPr id="559" name="Rectangle 558">
                  <a:extLst>
                    <a:ext uri="{FF2B5EF4-FFF2-40B4-BE49-F238E27FC236}">
                      <a16:creationId xmlns:a16="http://schemas.microsoft.com/office/drawing/2014/main" id="{2EAA7DDA-3F99-4BF5-9CE4-BEC92DD183B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0" name="server">
                  <a:extLst>
                    <a:ext uri="{FF2B5EF4-FFF2-40B4-BE49-F238E27FC236}">
                      <a16:creationId xmlns:a16="http://schemas.microsoft.com/office/drawing/2014/main" id="{EC9997FD-C707-48BE-A636-4805DE3A97A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56" name="Oval 555">
                <a:extLst>
                  <a:ext uri="{FF2B5EF4-FFF2-40B4-BE49-F238E27FC236}">
                    <a16:creationId xmlns:a16="http://schemas.microsoft.com/office/drawing/2014/main" id="{09E1A78B-21C0-4579-A28E-4EAA6376C21F}"/>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7" name="Picture 556">
                <a:extLst>
                  <a:ext uri="{FF2B5EF4-FFF2-40B4-BE49-F238E27FC236}">
                    <a16:creationId xmlns:a16="http://schemas.microsoft.com/office/drawing/2014/main" id="{28408009-E8E4-485E-AF46-E864696734F4}"/>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58" name="Freeform 6">
                <a:extLst>
                  <a:ext uri="{FF2B5EF4-FFF2-40B4-BE49-F238E27FC236}">
                    <a16:creationId xmlns:a16="http://schemas.microsoft.com/office/drawing/2014/main" id="{D831FCDA-09EB-413F-ABA7-A23B6F68507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1" name="Group 560">
            <a:extLst>
              <a:ext uri="{FF2B5EF4-FFF2-40B4-BE49-F238E27FC236}">
                <a16:creationId xmlns:a16="http://schemas.microsoft.com/office/drawing/2014/main" id="{72FF441C-CDEB-4182-B65E-7E16EBE8C524}"/>
              </a:ext>
            </a:extLst>
          </p:cNvPr>
          <p:cNvGrpSpPr/>
          <p:nvPr/>
        </p:nvGrpSpPr>
        <p:grpSpPr>
          <a:xfrm>
            <a:off x="6578239" y="3672723"/>
            <a:ext cx="371764" cy="354262"/>
            <a:chOff x="775326" y="4265359"/>
            <a:chExt cx="420437" cy="400643"/>
          </a:xfrm>
        </p:grpSpPr>
        <p:grpSp>
          <p:nvGrpSpPr>
            <p:cNvPr id="562" name="Group 561">
              <a:extLst>
                <a:ext uri="{FF2B5EF4-FFF2-40B4-BE49-F238E27FC236}">
                  <a16:creationId xmlns:a16="http://schemas.microsoft.com/office/drawing/2014/main" id="{3783D4FC-B892-46C7-9944-F297A605C21C}"/>
                </a:ext>
              </a:extLst>
            </p:cNvPr>
            <p:cNvGrpSpPr/>
            <p:nvPr/>
          </p:nvGrpSpPr>
          <p:grpSpPr>
            <a:xfrm>
              <a:off x="812649" y="4265359"/>
              <a:ext cx="182560" cy="348911"/>
              <a:chOff x="2136298" y="4226790"/>
              <a:chExt cx="196678" cy="375893"/>
            </a:xfrm>
          </p:grpSpPr>
          <p:sp>
            <p:nvSpPr>
              <p:cNvPr id="567" name="Rectangle 566">
                <a:extLst>
                  <a:ext uri="{FF2B5EF4-FFF2-40B4-BE49-F238E27FC236}">
                    <a16:creationId xmlns:a16="http://schemas.microsoft.com/office/drawing/2014/main" id="{DE612BAA-947B-42A3-9A91-10FAEBC49E1E}"/>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8" name="server">
                <a:extLst>
                  <a:ext uri="{FF2B5EF4-FFF2-40B4-BE49-F238E27FC236}">
                    <a16:creationId xmlns:a16="http://schemas.microsoft.com/office/drawing/2014/main" id="{BA99C8D3-98B6-4D8C-8836-56414D2EBC6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63" name="Group 562">
              <a:extLst>
                <a:ext uri="{FF2B5EF4-FFF2-40B4-BE49-F238E27FC236}">
                  <a16:creationId xmlns:a16="http://schemas.microsoft.com/office/drawing/2014/main" id="{DB1BD8C5-00E2-408A-AC63-430126476FE4}"/>
                </a:ext>
              </a:extLst>
            </p:cNvPr>
            <p:cNvGrpSpPr/>
            <p:nvPr/>
          </p:nvGrpSpPr>
          <p:grpSpPr>
            <a:xfrm>
              <a:off x="890810" y="4317091"/>
              <a:ext cx="182560" cy="348911"/>
              <a:chOff x="2136298" y="4226790"/>
              <a:chExt cx="196678" cy="375893"/>
            </a:xfrm>
          </p:grpSpPr>
          <p:sp>
            <p:nvSpPr>
              <p:cNvPr id="565" name="Rectangle 564">
                <a:extLst>
                  <a:ext uri="{FF2B5EF4-FFF2-40B4-BE49-F238E27FC236}">
                    <a16:creationId xmlns:a16="http://schemas.microsoft.com/office/drawing/2014/main" id="{BCBAA4D1-58AE-4BCD-AB34-8AF37589A243}"/>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6" name="server">
                <a:extLst>
                  <a:ext uri="{FF2B5EF4-FFF2-40B4-BE49-F238E27FC236}">
                    <a16:creationId xmlns:a16="http://schemas.microsoft.com/office/drawing/2014/main" id="{5052549C-968B-434D-9414-22066D9A9A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64" name="TextBox 563">
              <a:extLst>
                <a:ext uri="{FF2B5EF4-FFF2-40B4-BE49-F238E27FC236}">
                  <a16:creationId xmlns:a16="http://schemas.microsoft.com/office/drawing/2014/main" id="{DAD64E12-6F65-44E9-8B81-54B36C3E579F}"/>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569" name="Group 568">
            <a:extLst>
              <a:ext uri="{FF2B5EF4-FFF2-40B4-BE49-F238E27FC236}">
                <a16:creationId xmlns:a16="http://schemas.microsoft.com/office/drawing/2014/main" id="{6EDA2623-3519-4077-BC86-2E8A0CA578B4}"/>
              </a:ext>
            </a:extLst>
          </p:cNvPr>
          <p:cNvGrpSpPr/>
          <p:nvPr/>
        </p:nvGrpSpPr>
        <p:grpSpPr>
          <a:xfrm>
            <a:off x="9046110" y="3737187"/>
            <a:ext cx="370338" cy="327772"/>
            <a:chOff x="4723767" y="3080378"/>
            <a:chExt cx="439858" cy="389301"/>
          </a:xfrm>
        </p:grpSpPr>
        <p:pic>
          <p:nvPicPr>
            <p:cNvPr id="570" name="Picture 569">
              <a:extLst>
                <a:ext uri="{FF2B5EF4-FFF2-40B4-BE49-F238E27FC236}">
                  <a16:creationId xmlns:a16="http://schemas.microsoft.com/office/drawing/2014/main" id="{0F1742E7-2E9C-47DA-B6CB-E94D7967361F}"/>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1" name="Group 570">
              <a:extLst>
                <a:ext uri="{FF2B5EF4-FFF2-40B4-BE49-F238E27FC236}">
                  <a16:creationId xmlns:a16="http://schemas.microsoft.com/office/drawing/2014/main" id="{AEF7AC02-34FF-4BB0-8C1A-396FD1965124}"/>
                </a:ext>
              </a:extLst>
            </p:cNvPr>
            <p:cNvGrpSpPr/>
            <p:nvPr/>
          </p:nvGrpSpPr>
          <p:grpSpPr>
            <a:xfrm>
              <a:off x="4723767" y="3080378"/>
              <a:ext cx="439858" cy="389301"/>
              <a:chOff x="3131835" y="4047725"/>
              <a:chExt cx="439858" cy="389301"/>
            </a:xfrm>
          </p:grpSpPr>
          <p:grpSp>
            <p:nvGrpSpPr>
              <p:cNvPr id="572" name="Group 571">
                <a:extLst>
                  <a:ext uri="{FF2B5EF4-FFF2-40B4-BE49-F238E27FC236}">
                    <a16:creationId xmlns:a16="http://schemas.microsoft.com/office/drawing/2014/main" id="{385CFBE9-16F9-46AC-B5B0-946FF4209DCD}"/>
                  </a:ext>
                </a:extLst>
              </p:cNvPr>
              <p:cNvGrpSpPr/>
              <p:nvPr/>
            </p:nvGrpSpPr>
            <p:grpSpPr>
              <a:xfrm>
                <a:off x="3131835" y="4047725"/>
                <a:ext cx="182560" cy="348911"/>
                <a:chOff x="2136298" y="4226790"/>
                <a:chExt cx="196678" cy="375893"/>
              </a:xfrm>
            </p:grpSpPr>
            <p:sp>
              <p:nvSpPr>
                <p:cNvPr id="576" name="Rectangle 575">
                  <a:extLst>
                    <a:ext uri="{FF2B5EF4-FFF2-40B4-BE49-F238E27FC236}">
                      <a16:creationId xmlns:a16="http://schemas.microsoft.com/office/drawing/2014/main" id="{18148AE0-8DA4-4227-9758-753B157D368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server">
                  <a:extLst>
                    <a:ext uri="{FF2B5EF4-FFF2-40B4-BE49-F238E27FC236}">
                      <a16:creationId xmlns:a16="http://schemas.microsoft.com/office/drawing/2014/main" id="{17E0DC15-B7BC-4D29-A91C-4A3AC680619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3" name="Oval 572">
                <a:extLst>
                  <a:ext uri="{FF2B5EF4-FFF2-40B4-BE49-F238E27FC236}">
                    <a16:creationId xmlns:a16="http://schemas.microsoft.com/office/drawing/2014/main" id="{EB19A1B8-F5F1-4D7D-9ABB-23D67884ACD1}"/>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4" name="Picture 573">
                <a:extLst>
                  <a:ext uri="{FF2B5EF4-FFF2-40B4-BE49-F238E27FC236}">
                    <a16:creationId xmlns:a16="http://schemas.microsoft.com/office/drawing/2014/main" id="{0E9E6DC2-B63B-4FF3-B159-EF3080B501E4}"/>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75" name="Freeform 6">
                <a:extLst>
                  <a:ext uri="{FF2B5EF4-FFF2-40B4-BE49-F238E27FC236}">
                    <a16:creationId xmlns:a16="http://schemas.microsoft.com/office/drawing/2014/main" id="{13045AA0-FCD9-4EE5-A1EE-3D816EAE5B5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78" name="Group 577">
            <a:extLst>
              <a:ext uri="{FF2B5EF4-FFF2-40B4-BE49-F238E27FC236}">
                <a16:creationId xmlns:a16="http://schemas.microsoft.com/office/drawing/2014/main" id="{5D531475-4849-4383-932F-4DF93047E82F}"/>
              </a:ext>
            </a:extLst>
          </p:cNvPr>
          <p:cNvGrpSpPr/>
          <p:nvPr/>
        </p:nvGrpSpPr>
        <p:grpSpPr>
          <a:xfrm>
            <a:off x="5921282" y="2833205"/>
            <a:ext cx="3652987" cy="993458"/>
            <a:chOff x="2424101" y="3587892"/>
            <a:chExt cx="3652987" cy="993458"/>
          </a:xfrm>
        </p:grpSpPr>
        <p:sp>
          <p:nvSpPr>
            <p:cNvPr id="579" name="Oval 578">
              <a:extLst>
                <a:ext uri="{FF2B5EF4-FFF2-40B4-BE49-F238E27FC236}">
                  <a16:creationId xmlns:a16="http://schemas.microsoft.com/office/drawing/2014/main" id="{A2A4E4FC-1A80-41F7-BA23-31065D06CFEF}"/>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80" name="Straight Connector 579">
              <a:extLst>
                <a:ext uri="{FF2B5EF4-FFF2-40B4-BE49-F238E27FC236}">
                  <a16:creationId xmlns:a16="http://schemas.microsoft.com/office/drawing/2014/main" id="{D0FE5B4F-9F79-42CF-85EF-2E6368652603}"/>
                </a:ext>
              </a:extLst>
            </p:cNvPr>
            <p:cNvCxnSpPr>
              <a:stCxn id="579"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81" name="Group 580">
              <a:extLst>
                <a:ext uri="{FF2B5EF4-FFF2-40B4-BE49-F238E27FC236}">
                  <a16:creationId xmlns:a16="http://schemas.microsoft.com/office/drawing/2014/main" id="{0CB8D726-CB63-438A-A158-370A9D44475A}"/>
                </a:ext>
              </a:extLst>
            </p:cNvPr>
            <p:cNvGrpSpPr/>
            <p:nvPr/>
          </p:nvGrpSpPr>
          <p:grpSpPr>
            <a:xfrm>
              <a:off x="2424101" y="3587892"/>
              <a:ext cx="3652987" cy="993458"/>
              <a:chOff x="2563059" y="3796338"/>
              <a:chExt cx="3652987" cy="993458"/>
            </a:xfrm>
          </p:grpSpPr>
          <p:grpSp>
            <p:nvGrpSpPr>
              <p:cNvPr id="582" name="Group 581">
                <a:extLst>
                  <a:ext uri="{FF2B5EF4-FFF2-40B4-BE49-F238E27FC236}">
                    <a16:creationId xmlns:a16="http://schemas.microsoft.com/office/drawing/2014/main" id="{BAEF68A1-35E8-4CAF-AFA5-55A966DB8656}"/>
                  </a:ext>
                </a:extLst>
              </p:cNvPr>
              <p:cNvGrpSpPr/>
              <p:nvPr/>
            </p:nvGrpSpPr>
            <p:grpSpPr>
              <a:xfrm>
                <a:off x="2563059" y="3796338"/>
                <a:ext cx="3652987" cy="993458"/>
                <a:chOff x="2563059" y="3796338"/>
                <a:chExt cx="3652987" cy="993458"/>
              </a:xfrm>
            </p:grpSpPr>
            <p:grpSp>
              <p:nvGrpSpPr>
                <p:cNvPr id="584" name="Group 583">
                  <a:extLst>
                    <a:ext uri="{FF2B5EF4-FFF2-40B4-BE49-F238E27FC236}">
                      <a16:creationId xmlns:a16="http://schemas.microsoft.com/office/drawing/2014/main" id="{5058C86E-DF57-4D8F-8DBD-7E8C6B30E2E5}"/>
                    </a:ext>
                  </a:extLst>
                </p:cNvPr>
                <p:cNvGrpSpPr/>
                <p:nvPr/>
              </p:nvGrpSpPr>
              <p:grpSpPr>
                <a:xfrm>
                  <a:off x="3799325" y="3796338"/>
                  <a:ext cx="100102" cy="725117"/>
                  <a:chOff x="3799325" y="3796338"/>
                  <a:chExt cx="100102" cy="725117"/>
                </a:xfrm>
              </p:grpSpPr>
              <p:sp>
                <p:nvSpPr>
                  <p:cNvPr id="598" name="Oval 597">
                    <a:extLst>
                      <a:ext uri="{FF2B5EF4-FFF2-40B4-BE49-F238E27FC236}">
                        <a16:creationId xmlns:a16="http://schemas.microsoft.com/office/drawing/2014/main" id="{C7A67413-F10B-4356-897C-B1E0CB281106}"/>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9" name="Straight Connector 598">
                    <a:extLst>
                      <a:ext uri="{FF2B5EF4-FFF2-40B4-BE49-F238E27FC236}">
                        <a16:creationId xmlns:a16="http://schemas.microsoft.com/office/drawing/2014/main" id="{27D4DECB-3192-423F-A620-13B8EEE9800A}"/>
                      </a:ext>
                    </a:extLst>
                  </p:cNvPr>
                  <p:cNvCxnSpPr>
                    <a:stCxn id="598"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5" name="Group 584">
                  <a:extLst>
                    <a:ext uri="{FF2B5EF4-FFF2-40B4-BE49-F238E27FC236}">
                      <a16:creationId xmlns:a16="http://schemas.microsoft.com/office/drawing/2014/main" id="{F30494A0-1875-4EAD-82C4-2F44E85B330B}"/>
                    </a:ext>
                  </a:extLst>
                </p:cNvPr>
                <p:cNvGrpSpPr/>
                <p:nvPr/>
              </p:nvGrpSpPr>
              <p:grpSpPr>
                <a:xfrm>
                  <a:off x="4389139" y="3798841"/>
                  <a:ext cx="100102" cy="725117"/>
                  <a:chOff x="4389139" y="3798841"/>
                  <a:chExt cx="100102" cy="725117"/>
                </a:xfrm>
              </p:grpSpPr>
              <p:sp>
                <p:nvSpPr>
                  <p:cNvPr id="596" name="Oval 595">
                    <a:extLst>
                      <a:ext uri="{FF2B5EF4-FFF2-40B4-BE49-F238E27FC236}">
                        <a16:creationId xmlns:a16="http://schemas.microsoft.com/office/drawing/2014/main" id="{14DAA50D-8C8D-4C72-A1A4-329B79F1EC52}"/>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7" name="Straight Connector 596">
                    <a:extLst>
                      <a:ext uri="{FF2B5EF4-FFF2-40B4-BE49-F238E27FC236}">
                        <a16:creationId xmlns:a16="http://schemas.microsoft.com/office/drawing/2014/main" id="{C749F96C-9BE8-461E-A9A7-54F97EFD00C4}"/>
                      </a:ext>
                    </a:extLst>
                  </p:cNvPr>
                  <p:cNvCxnSpPr>
                    <a:stCxn id="596"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5226192B-2BDB-4121-A881-830429B61115}"/>
                    </a:ext>
                  </a:extLst>
                </p:cNvPr>
                <p:cNvGrpSpPr/>
                <p:nvPr/>
              </p:nvGrpSpPr>
              <p:grpSpPr>
                <a:xfrm rot="10800000">
                  <a:off x="5781843" y="4449444"/>
                  <a:ext cx="100102" cy="336066"/>
                  <a:chOff x="6456257" y="3245643"/>
                  <a:chExt cx="100102" cy="336066"/>
                </a:xfrm>
              </p:grpSpPr>
              <p:sp>
                <p:nvSpPr>
                  <p:cNvPr id="594" name="Oval 593">
                    <a:extLst>
                      <a:ext uri="{FF2B5EF4-FFF2-40B4-BE49-F238E27FC236}">
                        <a16:creationId xmlns:a16="http://schemas.microsoft.com/office/drawing/2014/main" id="{9B39FBBF-4B0C-46BD-890E-5C2B5BE8F46E}"/>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5" name="Straight Connector 594">
                    <a:extLst>
                      <a:ext uri="{FF2B5EF4-FFF2-40B4-BE49-F238E27FC236}">
                        <a16:creationId xmlns:a16="http://schemas.microsoft.com/office/drawing/2014/main" id="{3B82DE00-19DB-4B00-98FA-6299D571A159}"/>
                      </a:ext>
                    </a:extLst>
                  </p:cNvPr>
                  <p:cNvCxnSpPr>
                    <a:stCxn id="594"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189E18FE-6432-414B-8E59-45FD3A59821D}"/>
                    </a:ext>
                  </a:extLst>
                </p:cNvPr>
                <p:cNvGrpSpPr/>
                <p:nvPr/>
              </p:nvGrpSpPr>
              <p:grpSpPr>
                <a:xfrm rot="10800000">
                  <a:off x="4554260" y="4375982"/>
                  <a:ext cx="100102" cy="413814"/>
                  <a:chOff x="6281336" y="3258181"/>
                  <a:chExt cx="100102" cy="413814"/>
                </a:xfrm>
              </p:grpSpPr>
              <p:sp>
                <p:nvSpPr>
                  <p:cNvPr id="592" name="Oval 591">
                    <a:extLst>
                      <a:ext uri="{FF2B5EF4-FFF2-40B4-BE49-F238E27FC236}">
                        <a16:creationId xmlns:a16="http://schemas.microsoft.com/office/drawing/2014/main" id="{B1B2187B-A4B7-4BCA-8A66-3A40A49138D5}"/>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3" name="Straight Connector 592">
                    <a:extLst>
                      <a:ext uri="{FF2B5EF4-FFF2-40B4-BE49-F238E27FC236}">
                        <a16:creationId xmlns:a16="http://schemas.microsoft.com/office/drawing/2014/main" id="{3A4D8AD5-0CF2-41E0-B4B2-4546840CE33B}"/>
                      </a:ext>
                    </a:extLst>
                  </p:cNvPr>
                  <p:cNvCxnSpPr>
                    <a:cxnSpLocks/>
                    <a:stCxn id="592"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D11CEB37-4081-49B9-B320-9C1F03C1E487}"/>
                    </a:ext>
                  </a:extLst>
                </p:cNvPr>
                <p:cNvGrpSpPr/>
                <p:nvPr/>
              </p:nvGrpSpPr>
              <p:grpSpPr>
                <a:xfrm rot="10800000">
                  <a:off x="4009028" y="4385637"/>
                  <a:ext cx="100102" cy="402526"/>
                  <a:chOff x="4776146" y="3251204"/>
                  <a:chExt cx="100102" cy="402526"/>
                </a:xfrm>
              </p:grpSpPr>
              <p:sp>
                <p:nvSpPr>
                  <p:cNvPr id="590" name="Oval 589">
                    <a:extLst>
                      <a:ext uri="{FF2B5EF4-FFF2-40B4-BE49-F238E27FC236}">
                        <a16:creationId xmlns:a16="http://schemas.microsoft.com/office/drawing/2014/main" id="{73C5A954-A088-483B-AD3F-0B75BA547017}"/>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1" name="Straight Connector 590">
                    <a:extLst>
                      <a:ext uri="{FF2B5EF4-FFF2-40B4-BE49-F238E27FC236}">
                        <a16:creationId xmlns:a16="http://schemas.microsoft.com/office/drawing/2014/main" id="{094F201D-B36A-4A59-96B7-7E0F5A41CE19}"/>
                      </a:ext>
                    </a:extLst>
                  </p:cNvPr>
                  <p:cNvCxnSpPr>
                    <a:cxnSpLocks/>
                    <a:stCxn id="590"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9" name="Rounded Rectangle 1458">
                  <a:hlinkClick r:id="rId4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D3CC517E-B708-41FB-BDE4-E342FD6A5CE5}"/>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3" name="Picture 582">
                <a:extLst>
                  <a:ext uri="{FF2B5EF4-FFF2-40B4-BE49-F238E27FC236}">
                    <a16:creationId xmlns:a16="http://schemas.microsoft.com/office/drawing/2014/main" id="{31EC146E-251F-4674-89B2-568887CA65A9}"/>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600" name="Group 599">
            <a:extLst>
              <a:ext uri="{FF2B5EF4-FFF2-40B4-BE49-F238E27FC236}">
                <a16:creationId xmlns:a16="http://schemas.microsoft.com/office/drawing/2014/main" id="{786727F1-1460-49CC-A9AE-A051874A0B2D}"/>
              </a:ext>
            </a:extLst>
          </p:cNvPr>
          <p:cNvGrpSpPr/>
          <p:nvPr/>
        </p:nvGrpSpPr>
        <p:grpSpPr>
          <a:xfrm>
            <a:off x="7543395" y="3012035"/>
            <a:ext cx="1057810" cy="241352"/>
            <a:chOff x="4155658" y="3909402"/>
            <a:chExt cx="1057810" cy="241352"/>
          </a:xfrm>
        </p:grpSpPr>
        <p:sp>
          <p:nvSpPr>
            <p:cNvPr id="601" name="Rectangle 600">
              <a:hlinkClick r:id="rId4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9ED6CD1A-2151-44A1-8BE3-A4AE15263B87}"/>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02" name="Picture 227">
              <a:extLst>
                <a:ext uri="{FF2B5EF4-FFF2-40B4-BE49-F238E27FC236}">
                  <a16:creationId xmlns:a16="http://schemas.microsoft.com/office/drawing/2014/main" id="{2FA0878A-C6EE-490F-8F5B-AD04568F254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3" name="Rectangle 602">
            <a:hlinkClick r:id="rId46"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D09DC7E3-E14E-4DB4-9E47-A4A54B641BED}"/>
              </a:ext>
            </a:extLst>
          </p:cNvPr>
          <p:cNvSpPr/>
          <p:nvPr/>
        </p:nvSpPr>
        <p:spPr>
          <a:xfrm>
            <a:off x="5808846" y="3676086"/>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604" name="Rectangle 603">
            <a:hlinkClick r:id="rId47"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31558E30-8F7F-4746-A51F-CD9E8C98A73A}"/>
              </a:ext>
            </a:extLst>
          </p:cNvPr>
          <p:cNvSpPr/>
          <p:nvPr/>
        </p:nvSpPr>
        <p:spPr>
          <a:xfrm>
            <a:off x="5808045" y="3895210"/>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cxnSp>
        <p:nvCxnSpPr>
          <p:cNvPr id="208" name="Connector: Elbow 207">
            <a:extLst>
              <a:ext uri="{FF2B5EF4-FFF2-40B4-BE49-F238E27FC236}">
                <a16:creationId xmlns:a16="http://schemas.microsoft.com/office/drawing/2014/main" id="{BE26FCDA-B667-4F85-9374-FF9B26DC48E4}"/>
              </a:ext>
            </a:extLst>
          </p:cNvPr>
          <p:cNvCxnSpPr>
            <a:cxnSpLocks/>
          </p:cNvCxnSpPr>
          <p:nvPr/>
        </p:nvCxnSpPr>
        <p:spPr>
          <a:xfrm rot="10800000" flipV="1">
            <a:off x="4994982" y="1960966"/>
            <a:ext cx="937696" cy="164755"/>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91856EC9-3FB8-4733-A7A5-4344A9AAB833}"/>
              </a:ext>
            </a:extLst>
          </p:cNvPr>
          <p:cNvCxnSpPr>
            <a:cxnSpLocks/>
            <a:stCxn id="272" idx="3"/>
            <a:endCxn id="11" idx="1"/>
          </p:cNvCxnSpPr>
          <p:nvPr/>
        </p:nvCxnSpPr>
        <p:spPr>
          <a:xfrm flipH="1">
            <a:off x="2685040" y="2754682"/>
            <a:ext cx="8942243" cy="99726"/>
          </a:xfrm>
          <a:prstGeom prst="bentConnector5">
            <a:avLst>
              <a:gd name="adj1" fmla="val -3505"/>
              <a:gd name="adj2" fmla="val 3920917"/>
              <a:gd name="adj3" fmla="val 101903"/>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E0A7E1EC-3B3C-4937-988A-1B68C10398E9}"/>
              </a:ext>
            </a:extLst>
          </p:cNvPr>
          <p:cNvCxnSpPr>
            <a:cxnSpLocks/>
            <a:stCxn id="589" idx="1"/>
          </p:cNvCxnSpPr>
          <p:nvPr/>
        </p:nvCxnSpPr>
        <p:spPr>
          <a:xfrm rot="10800000" flipV="1">
            <a:off x="4652012" y="3439728"/>
            <a:ext cx="1269270" cy="217460"/>
          </a:xfrm>
          <a:prstGeom prst="bentConnector3">
            <a:avLst>
              <a:gd name="adj1" fmla="val 69811"/>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AFE1B76F-88F9-4DA4-A838-50D32D13FEE5}"/>
              </a:ext>
            </a:extLst>
          </p:cNvPr>
          <p:cNvCxnSpPr>
            <a:cxnSpLocks/>
            <a:stCxn id="527" idx="2"/>
          </p:cNvCxnSpPr>
          <p:nvPr/>
        </p:nvCxnSpPr>
        <p:spPr>
          <a:xfrm flipH="1">
            <a:off x="4748773" y="2595559"/>
            <a:ext cx="4874560" cy="2077322"/>
          </a:xfrm>
          <a:prstGeom prst="bentConnector3">
            <a:avLst>
              <a:gd name="adj1" fmla="val -8924"/>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FB36E777-0344-44A2-95C3-124A4DA511CF}"/>
              </a:ext>
            </a:extLst>
          </p:cNvPr>
          <p:cNvCxnSpPr>
            <a:cxnSpLocks/>
            <a:stCxn id="288" idx="1"/>
          </p:cNvCxnSpPr>
          <p:nvPr/>
        </p:nvCxnSpPr>
        <p:spPr>
          <a:xfrm rot="10800000" flipV="1">
            <a:off x="4652012" y="5504037"/>
            <a:ext cx="859016" cy="380696"/>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DD0232F-C4A2-4564-98AE-49A2D1E0FCF5}"/>
              </a:ext>
            </a:extLst>
          </p:cNvPr>
          <p:cNvSpPr/>
          <p:nvPr/>
        </p:nvSpPr>
        <p:spPr bwMode="auto">
          <a:xfrm>
            <a:off x="2685040" y="2760477"/>
            <a:ext cx="201615" cy="187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4214ECBC-D4D2-408A-944F-80F000B5568A}"/>
              </a:ext>
            </a:extLst>
          </p:cNvPr>
          <p:cNvGrpSpPr/>
          <p:nvPr/>
        </p:nvGrpSpPr>
        <p:grpSpPr>
          <a:xfrm>
            <a:off x="4982649" y="4368481"/>
            <a:ext cx="3834491" cy="705959"/>
            <a:chOff x="4982649" y="4368481"/>
            <a:chExt cx="3834491" cy="705959"/>
          </a:xfrm>
        </p:grpSpPr>
        <p:cxnSp>
          <p:nvCxnSpPr>
            <p:cNvPr id="234" name="Connector: Elbow 233">
              <a:extLst>
                <a:ext uri="{FF2B5EF4-FFF2-40B4-BE49-F238E27FC236}">
                  <a16:creationId xmlns:a16="http://schemas.microsoft.com/office/drawing/2014/main" id="{98CBAD83-C0DD-4DE8-A983-1FE8A6D43447}"/>
                </a:ext>
              </a:extLst>
            </p:cNvPr>
            <p:cNvCxnSpPr>
              <a:cxnSpLocks/>
              <a:stCxn id="4" idx="2"/>
            </p:cNvCxnSpPr>
            <p:nvPr/>
          </p:nvCxnSpPr>
          <p:spPr>
            <a:xfrm rot="10800000" flipV="1">
              <a:off x="4982649" y="4747036"/>
              <a:ext cx="3757445" cy="327404"/>
            </a:xfrm>
            <a:prstGeom prst="bentConnector3">
              <a:avLst>
                <a:gd name="adj1" fmla="val -246"/>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85B30DFB-AD9C-4BD7-BBD9-F2CF52390D91}"/>
                </a:ext>
              </a:extLst>
            </p:cNvPr>
            <p:cNvSpPr/>
            <p:nvPr/>
          </p:nvSpPr>
          <p:spPr>
            <a:xfrm>
              <a:off x="8655574" y="4585556"/>
              <a:ext cx="161566" cy="161566"/>
            </a:xfrm>
            <a:prstGeom prst="arc">
              <a:avLst>
                <a:gd name="adj1" fmla="val 16619179"/>
                <a:gd name="adj2" fmla="val 5240942"/>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DB49E2B-3BA9-4090-83C8-3D35747EB6D6}"/>
                </a:ext>
              </a:extLst>
            </p:cNvPr>
            <p:cNvCxnSpPr>
              <a:cxnSpLocks/>
            </p:cNvCxnSpPr>
            <p:nvPr/>
          </p:nvCxnSpPr>
          <p:spPr>
            <a:xfrm>
              <a:off x="8746852" y="4368481"/>
              <a:ext cx="0" cy="232658"/>
            </a:xfrm>
            <a:prstGeom prst="line">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2733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11" end="11"/>
                                            </p:txEl>
                                          </p:spTgt>
                                        </p:tgtEl>
                                        <p:attrNameLst>
                                          <p:attrName>style.visibility</p:attrName>
                                        </p:attrNameLst>
                                      </p:cBhvr>
                                      <p:to>
                                        <p:strVal val="visible"/>
                                      </p:to>
                                    </p:set>
                                    <p:animEffect transition="in" filter="fade">
                                      <p:cBhvr>
                                        <p:cTn id="20" dur="500"/>
                                        <p:tgtEl>
                                          <p:spTgt spid="14">
                                            <p:txEl>
                                              <p:pRg st="11" end="11"/>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xEl>
                                              <p:pRg st="12" end="12"/>
                                            </p:txEl>
                                          </p:spTgt>
                                        </p:tgtEl>
                                        <p:attrNameLst>
                                          <p:attrName>style.visibility</p:attrName>
                                        </p:attrNameLst>
                                      </p:cBhvr>
                                      <p:to>
                                        <p:strVal val="visible"/>
                                      </p:to>
                                    </p:set>
                                    <p:animEffect transition="in" filter="fade">
                                      <p:cBhvr>
                                        <p:cTn id="24" dur="500"/>
                                        <p:tgtEl>
                                          <p:spTgt spid="14">
                                            <p:txEl>
                                              <p:pRg st="12" end="12"/>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08"/>
                                        </p:tgtEl>
                                        <p:attrNameLst>
                                          <p:attrName>style.visibility</p:attrName>
                                        </p:attrNameLst>
                                      </p:cBhvr>
                                      <p:to>
                                        <p:strVal val="visible"/>
                                      </p:to>
                                    </p:set>
                                    <p:animEffect transition="in" filter="wipe(left)">
                                      <p:cBhvr>
                                        <p:cTn id="27" dur="500"/>
                                        <p:tgtEl>
                                          <p:spTgt spid="208"/>
                                        </p:tgtEl>
                                      </p:cBhvr>
                                    </p:animEffect>
                                  </p:childTnLst>
                                </p:cTn>
                              </p:par>
                              <p:par>
                                <p:cTn id="28" presetID="22" presetClass="entr" presetSubtype="2"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righ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13" end="13"/>
                                            </p:txEl>
                                          </p:spTgt>
                                        </p:tgtEl>
                                        <p:attrNameLst>
                                          <p:attrName>style.visibility</p:attrName>
                                        </p:attrNameLst>
                                      </p:cBhvr>
                                      <p:to>
                                        <p:strVal val="visible"/>
                                      </p:to>
                                    </p:set>
                                    <p:animEffect transition="in" filter="fade">
                                      <p:cBhvr>
                                        <p:cTn id="35" dur="500"/>
                                        <p:tgtEl>
                                          <p:spTgt spid="14">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2"/>
                                        </p:tgtEl>
                                        <p:attrNameLst>
                                          <p:attrName>style.visibility</p:attrName>
                                        </p:attrNameLst>
                                      </p:cBhvr>
                                      <p:to>
                                        <p:strVal val="visible"/>
                                      </p:to>
                                    </p:set>
                                    <p:animEffect transition="in" filter="fade">
                                      <p:cBhvr>
                                        <p:cTn id="38" dur="500"/>
                                        <p:tgtEl>
                                          <p:spTgt spid="20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22" presetClass="entr" presetSubtype="8" fill="hold" nodeType="withEffect">
                                  <p:stCondLst>
                                    <p:cond delay="0"/>
                                  </p:stCondLst>
                                  <p:childTnLst>
                                    <p:set>
                                      <p:cBhvr>
                                        <p:cTn id="44" dur="1" fill="hold">
                                          <p:stCondLst>
                                            <p:cond delay="0"/>
                                          </p:stCondLst>
                                        </p:cTn>
                                        <p:tgtEl>
                                          <p:spTgt spid="218"/>
                                        </p:tgtEl>
                                        <p:attrNameLst>
                                          <p:attrName>style.visibility</p:attrName>
                                        </p:attrNameLst>
                                      </p:cBhvr>
                                      <p:to>
                                        <p:strVal val="visible"/>
                                      </p:to>
                                    </p:set>
                                    <p:animEffect transition="in" filter="wipe(left)">
                                      <p:cBhvr>
                                        <p:cTn id="45" dur="500"/>
                                        <p:tgtEl>
                                          <p:spTgt spid="218"/>
                                        </p:tgtEl>
                                      </p:cBhvr>
                                    </p:animEffect>
                                  </p:childTnLst>
                                </p:cTn>
                              </p:par>
                            </p:childTnLst>
                          </p:cTn>
                        </p:par>
                        <p:par>
                          <p:cTn id="46" fill="hold">
                            <p:stCondLst>
                              <p:cond delay="1000"/>
                            </p:stCondLst>
                            <p:childTnLst>
                              <p:par>
                                <p:cTn id="47" presetID="22" presetClass="entr" presetSubtype="1" fill="hold" nodeType="afterEffect">
                                  <p:stCondLst>
                                    <p:cond delay="0"/>
                                  </p:stCondLst>
                                  <p:childTnLst>
                                    <p:set>
                                      <p:cBhvr>
                                        <p:cTn id="48" dur="1" fill="hold">
                                          <p:stCondLst>
                                            <p:cond delay="0"/>
                                          </p:stCondLst>
                                        </p:cTn>
                                        <p:tgtEl>
                                          <p:spTgt spid="257"/>
                                        </p:tgtEl>
                                        <p:attrNameLst>
                                          <p:attrName>style.visibility</p:attrName>
                                        </p:attrNameLst>
                                      </p:cBhvr>
                                      <p:to>
                                        <p:strVal val="visible"/>
                                      </p:to>
                                    </p:set>
                                    <p:animEffect transition="in" filter="wipe(up)">
                                      <p:cBhvr>
                                        <p:cTn id="49" dur="500"/>
                                        <p:tgtEl>
                                          <p:spTgt spid="257"/>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fade">
                                      <p:cBhvr>
                                        <p:cTn id="53" dur="500"/>
                                        <p:tgtEl>
                                          <p:spTgt spid="2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14" end="14"/>
                                            </p:txEl>
                                          </p:spTgt>
                                        </p:tgtEl>
                                        <p:attrNameLst>
                                          <p:attrName>style.visibility</p:attrName>
                                        </p:attrNameLst>
                                      </p:cBhvr>
                                      <p:to>
                                        <p:strVal val="visible"/>
                                      </p:to>
                                    </p:set>
                                    <p:animEffect transition="in" filter="fade">
                                      <p:cBhvr>
                                        <p:cTn id="58" dur="500"/>
                                        <p:tgtEl>
                                          <p:spTgt spid="14">
                                            <p:txEl>
                                              <p:pRg st="14" end="14"/>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225"/>
                                        </p:tgtEl>
                                        <p:attrNameLst>
                                          <p:attrName>style.visibility</p:attrName>
                                        </p:attrNameLst>
                                      </p:cBhvr>
                                      <p:to>
                                        <p:strVal val="visible"/>
                                      </p:to>
                                    </p:set>
                                    <p:animEffect transition="in" filter="wipe(left)">
                                      <p:cBhvr>
                                        <p:cTn id="61" dur="500"/>
                                        <p:tgtEl>
                                          <p:spTgt spid="225"/>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03"/>
                                        </p:tgtEl>
                                        <p:attrNameLst>
                                          <p:attrName>style.visibility</p:attrName>
                                        </p:attrNameLst>
                                      </p:cBhvr>
                                      <p:to>
                                        <p:strVal val="visible"/>
                                      </p:to>
                                    </p:set>
                                    <p:animEffect transition="in" filter="fade">
                                      <p:cBhvr>
                                        <p:cTn id="65" dur="500"/>
                                        <p:tgtEl>
                                          <p:spTgt spid="603"/>
                                        </p:tgtEl>
                                      </p:cBhvr>
                                    </p:animEffect>
                                  </p:childTnLst>
                                </p:cTn>
                              </p:par>
                              <p:par>
                                <p:cTn id="66" presetID="10" presetClass="entr" presetSubtype="0" fill="hold" nodeType="withEffect">
                                  <p:stCondLst>
                                    <p:cond delay="0"/>
                                  </p:stCondLst>
                                  <p:childTnLst>
                                    <p:set>
                                      <p:cBhvr>
                                        <p:cTn id="67" dur="1" fill="hold">
                                          <p:stCondLst>
                                            <p:cond delay="0"/>
                                          </p:stCondLst>
                                        </p:cTn>
                                        <p:tgtEl>
                                          <p:spTgt spid="578"/>
                                        </p:tgtEl>
                                        <p:attrNameLst>
                                          <p:attrName>style.visibility</p:attrName>
                                        </p:attrNameLst>
                                      </p:cBhvr>
                                      <p:to>
                                        <p:strVal val="visible"/>
                                      </p:to>
                                    </p:set>
                                    <p:animEffect transition="in" filter="fade">
                                      <p:cBhvr>
                                        <p:cTn id="68" dur="500"/>
                                        <p:tgtEl>
                                          <p:spTgt spid="57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4"/>
                                        </p:tgtEl>
                                        <p:attrNameLst>
                                          <p:attrName>style.visibility</p:attrName>
                                        </p:attrNameLst>
                                      </p:cBhvr>
                                      <p:to>
                                        <p:strVal val="visible"/>
                                      </p:to>
                                    </p:set>
                                    <p:animEffect transition="in" filter="fade">
                                      <p:cBhvr>
                                        <p:cTn id="71" dur="500"/>
                                        <p:tgtEl>
                                          <p:spTgt spid="6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4">
                                            <p:txEl>
                                              <p:pRg st="15" end="15"/>
                                            </p:txEl>
                                          </p:spTgt>
                                        </p:tgtEl>
                                        <p:attrNameLst>
                                          <p:attrName>style.visibility</p:attrName>
                                        </p:attrNameLst>
                                      </p:cBhvr>
                                      <p:to>
                                        <p:strVal val="visible"/>
                                      </p:to>
                                    </p:set>
                                    <p:animEffect transition="in" filter="fade">
                                      <p:cBhvr>
                                        <p:cTn id="76" dur="500"/>
                                        <p:tgtEl>
                                          <p:spTgt spid="14">
                                            <p:txEl>
                                              <p:pRg st="15" end="15"/>
                                            </p:txEl>
                                          </p:spTgt>
                                        </p:tgtEl>
                                      </p:cBhvr>
                                    </p:animEffect>
                                  </p:childTnLst>
                                </p:cTn>
                              </p:par>
                              <p:par>
                                <p:cTn id="77" presetID="22" presetClass="entr" presetSubtype="8" fill="hold" nodeType="withEffect">
                                  <p:stCondLst>
                                    <p:cond delay="0"/>
                                  </p:stCondLst>
                                  <p:childTnLst>
                                    <p:set>
                                      <p:cBhvr>
                                        <p:cTn id="78" dur="1" fill="hold">
                                          <p:stCondLst>
                                            <p:cond delay="0"/>
                                          </p:stCondLst>
                                        </p:cTn>
                                        <p:tgtEl>
                                          <p:spTgt spid="229"/>
                                        </p:tgtEl>
                                        <p:attrNameLst>
                                          <p:attrName>style.visibility</p:attrName>
                                        </p:attrNameLst>
                                      </p:cBhvr>
                                      <p:to>
                                        <p:strVal val="visible"/>
                                      </p:to>
                                    </p:set>
                                    <p:animEffect transition="in" filter="wipe(left)">
                                      <p:cBhvr>
                                        <p:cTn id="79" dur="500"/>
                                        <p:tgtEl>
                                          <p:spTgt spid="229"/>
                                        </p:tgtEl>
                                      </p:cBhvr>
                                    </p:animEffect>
                                  </p:childTnLst>
                                </p:cTn>
                              </p:par>
                              <p:par>
                                <p:cTn id="80" presetID="10" presetClass="entr" presetSubtype="0" fill="hold" nodeType="withEffect">
                                  <p:stCondLst>
                                    <p:cond delay="0"/>
                                  </p:stCondLst>
                                  <p:childTnLst>
                                    <p:set>
                                      <p:cBhvr>
                                        <p:cTn id="81" dur="1" fill="hold">
                                          <p:stCondLst>
                                            <p:cond delay="0"/>
                                          </p:stCondLst>
                                        </p:cTn>
                                        <p:tgtEl>
                                          <p:spTgt spid="310"/>
                                        </p:tgtEl>
                                        <p:attrNameLst>
                                          <p:attrName>style.visibility</p:attrName>
                                        </p:attrNameLst>
                                      </p:cBhvr>
                                      <p:to>
                                        <p:strVal val="visible"/>
                                      </p:to>
                                    </p:set>
                                    <p:animEffect transition="in" filter="fade">
                                      <p:cBhvr>
                                        <p:cTn id="82" dur="500"/>
                                        <p:tgtEl>
                                          <p:spTgt spid="31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
                                            <p:txEl>
                                              <p:pRg st="16" end="16"/>
                                            </p:txEl>
                                          </p:spTgt>
                                        </p:tgtEl>
                                        <p:attrNameLst>
                                          <p:attrName>style.visibility</p:attrName>
                                        </p:attrNameLst>
                                      </p:cBhvr>
                                      <p:to>
                                        <p:strVal val="visible"/>
                                      </p:to>
                                    </p:set>
                                    <p:animEffect transition="in" filter="fade">
                                      <p:cBhvr>
                                        <p:cTn id="87" dur="500"/>
                                        <p:tgtEl>
                                          <p:spTgt spid="14">
                                            <p:txEl>
                                              <p:pRg st="16" end="16"/>
                                            </p:txEl>
                                          </p:spTgt>
                                        </p:tgtEl>
                                      </p:cBhvr>
                                    </p:animEffect>
                                  </p:childTnLst>
                                </p:cTn>
                              </p:par>
                              <p:par>
                                <p:cTn id="88" presetID="22" presetClass="entr" presetSubtype="4" fill="hold"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6"/>
                                        </p:tgtEl>
                                        <p:attrNameLst>
                                          <p:attrName>style.visibility</p:attrName>
                                        </p:attrNameLst>
                                      </p:cBhvr>
                                      <p:to>
                                        <p:strVal val="visible"/>
                                      </p:to>
                                    </p:set>
                                    <p:animEffect transition="in" filter="fade">
                                      <p:cBhvr>
                                        <p:cTn id="93" dur="500"/>
                                        <p:tgtEl>
                                          <p:spTgt spid="48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4"/>
                                        </p:tgtEl>
                                        <p:attrNameLst>
                                          <p:attrName>style.visibility</p:attrName>
                                        </p:attrNameLst>
                                      </p:cBhvr>
                                      <p:to>
                                        <p:strVal val="visible"/>
                                      </p:to>
                                    </p:set>
                                    <p:animEffect transition="in" filter="fade">
                                      <p:cBhvr>
                                        <p:cTn id="96" dur="500"/>
                                        <p:tgtEl>
                                          <p:spTgt spid="3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05"/>
                                        </p:tgtEl>
                                        <p:attrNameLst>
                                          <p:attrName>style.visibility</p:attrName>
                                        </p:attrNameLst>
                                      </p:cBhvr>
                                      <p:to>
                                        <p:strVal val="visible"/>
                                      </p:to>
                                    </p:set>
                                    <p:animEffect transition="in" filter="fade">
                                      <p:cBhvr>
                                        <p:cTn id="99" dur="500"/>
                                        <p:tgtEl>
                                          <p:spTgt spid="3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06"/>
                                        </p:tgtEl>
                                        <p:attrNameLst>
                                          <p:attrName>style.visibility</p:attrName>
                                        </p:attrNameLst>
                                      </p:cBhvr>
                                      <p:to>
                                        <p:strVal val="visible"/>
                                      </p:to>
                                    </p:set>
                                    <p:animEffect transition="in" filter="fade">
                                      <p:cBhvr>
                                        <p:cTn id="102" dur="500"/>
                                        <p:tgtEl>
                                          <p:spTgt spid="30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
                                            <p:txEl>
                                              <p:pRg st="17" end="17"/>
                                            </p:txEl>
                                          </p:spTgt>
                                        </p:tgtEl>
                                        <p:attrNameLst>
                                          <p:attrName>style.visibility</p:attrName>
                                        </p:attrNameLst>
                                      </p:cBhvr>
                                      <p:to>
                                        <p:strVal val="visible"/>
                                      </p:to>
                                    </p:set>
                                    <p:animEffect transition="in" filter="fade">
                                      <p:cBhvr>
                                        <p:cTn id="107" dur="500"/>
                                        <p:tgtEl>
                                          <p:spTgt spid="14">
                                            <p:txEl>
                                              <p:pRg st="17" end="17"/>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8"/>
                                        </p:tgtEl>
                                        <p:attrNameLst>
                                          <p:attrName>style.visibility</p:attrName>
                                        </p:attrNameLst>
                                      </p:cBhvr>
                                      <p:to>
                                        <p:strVal val="visible"/>
                                      </p:to>
                                    </p:set>
                                    <p:animEffect transition="in" filter="fade">
                                      <p:cBhvr>
                                        <p:cTn id="110" dur="500"/>
                                        <p:tgtEl>
                                          <p:spTgt spid="288"/>
                                        </p:tgtEl>
                                      </p:cBhvr>
                                    </p:animEffect>
                                  </p:childTnLst>
                                </p:cTn>
                              </p:par>
                              <p:par>
                                <p:cTn id="111" presetID="22" presetClass="entr" presetSubtype="8" fill="hold" nodeType="withEffect">
                                  <p:stCondLst>
                                    <p:cond delay="0"/>
                                  </p:stCondLst>
                                  <p:childTnLst>
                                    <p:set>
                                      <p:cBhvr>
                                        <p:cTn id="112" dur="1" fill="hold">
                                          <p:stCondLst>
                                            <p:cond delay="0"/>
                                          </p:stCondLst>
                                        </p:cTn>
                                        <p:tgtEl>
                                          <p:spTgt spid="238"/>
                                        </p:tgtEl>
                                        <p:attrNameLst>
                                          <p:attrName>style.visibility</p:attrName>
                                        </p:attrNameLst>
                                      </p:cBhvr>
                                      <p:to>
                                        <p:strVal val="visible"/>
                                      </p:to>
                                    </p:set>
                                    <p:animEffect transition="in" filter="wipe(left)">
                                      <p:cBhvr>
                                        <p:cTn id="113"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animBg="1"/>
      <p:bldP spid="288" grpId="0" animBg="1"/>
      <p:bldP spid="304" grpId="0"/>
      <p:bldP spid="305" grpId="0" animBg="1"/>
      <p:bldP spid="306" grpId="0" animBg="1"/>
      <p:bldP spid="232" grpId="0" animBg="1"/>
      <p:bldP spid="202" grpId="0" animBg="1"/>
      <p:bldP spid="603" grpId="0" animBg="1"/>
      <p:bldP spid="60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0F67E811-7980-437A-A159-1BE337075A40}"/>
              </a:ext>
            </a:extLst>
          </p:cNvPr>
          <p:cNvSpPr/>
          <p:nvPr/>
        </p:nvSpPr>
        <p:spPr bwMode="auto">
          <a:xfrm>
            <a:off x="402292" y="1159718"/>
            <a:ext cx="2802640" cy="219772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AD2056CB-0D29-4277-B3C4-F454CF9CE5CC}"/>
              </a:ext>
            </a:extLst>
          </p:cNvPr>
          <p:cNvSpPr/>
          <p:nvPr/>
        </p:nvSpPr>
        <p:spPr bwMode="auto">
          <a:xfrm>
            <a:off x="3248965" y="1150830"/>
            <a:ext cx="8592758" cy="12038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CA75CA52-21EE-44CC-94C8-D8C5C7B9308F}"/>
              </a:ext>
            </a:extLst>
          </p:cNvPr>
          <p:cNvSpPr/>
          <p:nvPr/>
        </p:nvSpPr>
        <p:spPr bwMode="auto">
          <a:xfrm>
            <a:off x="3248965" y="2402265"/>
            <a:ext cx="8592758" cy="49580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D7873737-2119-4594-B3A2-0AA1C4C60479}"/>
              </a:ext>
            </a:extLst>
          </p:cNvPr>
          <p:cNvSpPr/>
          <p:nvPr/>
        </p:nvSpPr>
        <p:spPr bwMode="auto">
          <a:xfrm>
            <a:off x="3248965" y="2941918"/>
            <a:ext cx="8592758" cy="131874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p:txBody>
          <a:bodyPr/>
          <a:lstStyle/>
          <a:p>
            <a:r>
              <a:rPr lang="en-US"/>
              <a:t>Software as a Service (SaaS)</a:t>
            </a:r>
          </a:p>
        </p:txBody>
      </p:sp>
      <p:pic>
        <p:nvPicPr>
          <p:cNvPr id="40" name="Picture 39">
            <a:extLst>
              <a:ext uri="{FF2B5EF4-FFF2-40B4-BE49-F238E27FC236}">
                <a16:creationId xmlns:a16="http://schemas.microsoft.com/office/drawing/2014/main" id="{B6691393-0850-43E2-9290-B214B79684E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10586644" y="265190"/>
            <a:ext cx="1207538" cy="258671"/>
          </a:xfrm>
          <a:prstGeom prst="rect">
            <a:avLst/>
          </a:prstGeom>
        </p:spPr>
      </p:pic>
      <p:grpSp>
        <p:nvGrpSpPr>
          <p:cNvPr id="2" name="Group 1">
            <a:extLst>
              <a:ext uri="{FF2B5EF4-FFF2-40B4-BE49-F238E27FC236}">
                <a16:creationId xmlns:a16="http://schemas.microsoft.com/office/drawing/2014/main" id="{CF6CAC3A-C271-45FF-A57C-DE90BF7A30DF}"/>
              </a:ext>
            </a:extLst>
          </p:cNvPr>
          <p:cNvGrpSpPr/>
          <p:nvPr/>
        </p:nvGrpSpPr>
        <p:grpSpPr>
          <a:xfrm>
            <a:off x="9016109" y="1243199"/>
            <a:ext cx="2739796" cy="1036936"/>
            <a:chOff x="8003613" y="1338923"/>
            <a:chExt cx="3511662" cy="1329065"/>
          </a:xfrm>
        </p:grpSpPr>
        <p:sp>
          <p:nvSpPr>
            <p:cNvPr id="57" name="Freeform: Shape 56">
              <a:extLst>
                <a:ext uri="{FF2B5EF4-FFF2-40B4-BE49-F238E27FC236}">
                  <a16:creationId xmlns:a16="http://schemas.microsoft.com/office/drawing/2014/main" id="{EEB0F047-5593-483F-9B59-027B2A42305F}"/>
                </a:ext>
              </a:extLst>
            </p:cNvPr>
            <p:cNvSpPr/>
            <p:nvPr/>
          </p:nvSpPr>
          <p:spPr bwMode="auto">
            <a:xfrm>
              <a:off x="8014861" y="1338923"/>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8" name="Group 57">
              <a:extLst>
                <a:ext uri="{FF2B5EF4-FFF2-40B4-BE49-F238E27FC236}">
                  <a16:creationId xmlns:a16="http://schemas.microsoft.com/office/drawing/2014/main" id="{916C49D4-B0DC-4FA2-B14E-FD1D0830AC5D}"/>
                </a:ext>
              </a:extLst>
            </p:cNvPr>
            <p:cNvGrpSpPr/>
            <p:nvPr/>
          </p:nvGrpSpPr>
          <p:grpSpPr>
            <a:xfrm>
              <a:off x="10230247" y="1776706"/>
              <a:ext cx="1119543" cy="393032"/>
              <a:chOff x="8300454" y="1767006"/>
              <a:chExt cx="1466272" cy="514759"/>
            </a:xfrm>
          </p:grpSpPr>
          <p:pic>
            <p:nvPicPr>
              <p:cNvPr id="59" name="Picture 58">
                <a:extLst>
                  <a:ext uri="{FF2B5EF4-FFF2-40B4-BE49-F238E27FC236}">
                    <a16:creationId xmlns:a16="http://schemas.microsoft.com/office/drawing/2014/main" id="{3E1EFC6C-6ACE-4FA9-8182-F47AA3E01B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60" name="Picture 59">
                <a:extLst>
                  <a:ext uri="{FF2B5EF4-FFF2-40B4-BE49-F238E27FC236}">
                    <a16:creationId xmlns:a16="http://schemas.microsoft.com/office/drawing/2014/main" id="{EA25DA14-A51E-4906-83EA-0FD11E9506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61" name="Picture 60">
                <a:extLst>
                  <a:ext uri="{FF2B5EF4-FFF2-40B4-BE49-F238E27FC236}">
                    <a16:creationId xmlns:a16="http://schemas.microsoft.com/office/drawing/2014/main" id="{086B32B3-7763-4942-94EF-D27B00C09B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62" name="Picture 61">
                <a:extLst>
                  <a:ext uri="{FF2B5EF4-FFF2-40B4-BE49-F238E27FC236}">
                    <a16:creationId xmlns:a16="http://schemas.microsoft.com/office/drawing/2014/main" id="{D2553255-D00B-4E92-8069-D3BBF5E2F5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63" name="Picture 62">
                <a:extLst>
                  <a:ext uri="{FF2B5EF4-FFF2-40B4-BE49-F238E27FC236}">
                    <a16:creationId xmlns:a16="http://schemas.microsoft.com/office/drawing/2014/main" id="{8EC0A955-E654-434D-8A5D-3D9C1107D0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66" name="Picture 65">
                <a:extLst>
                  <a:ext uri="{FF2B5EF4-FFF2-40B4-BE49-F238E27FC236}">
                    <a16:creationId xmlns:a16="http://schemas.microsoft.com/office/drawing/2014/main" id="{A518FA24-D43A-4FF2-9D85-F5CD2A9D5F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67" name="Group 66">
                <a:extLst>
                  <a:ext uri="{FF2B5EF4-FFF2-40B4-BE49-F238E27FC236}">
                    <a16:creationId xmlns:a16="http://schemas.microsoft.com/office/drawing/2014/main" id="{DEEAD9CE-C571-4BEC-82D5-873429589508}"/>
                  </a:ext>
                </a:extLst>
              </p:cNvPr>
              <p:cNvGrpSpPr/>
              <p:nvPr/>
            </p:nvGrpSpPr>
            <p:grpSpPr>
              <a:xfrm>
                <a:off x="9050410" y="2135001"/>
                <a:ext cx="366784" cy="88889"/>
                <a:chOff x="849398" y="952695"/>
                <a:chExt cx="418521" cy="101429"/>
              </a:xfrm>
              <a:solidFill>
                <a:srgbClr val="505050">
                  <a:lumMod val="65000"/>
                  <a:lumOff val="35000"/>
                </a:srgbClr>
              </a:solidFill>
            </p:grpSpPr>
            <p:sp>
              <p:nvSpPr>
                <p:cNvPr id="68" name="Oval 67">
                  <a:extLst>
                    <a:ext uri="{FF2B5EF4-FFF2-40B4-BE49-F238E27FC236}">
                      <a16:creationId xmlns:a16="http://schemas.microsoft.com/office/drawing/2014/main" id="{89F8A115-C226-4311-BDE5-1D285812951A}"/>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Oval 68">
                  <a:extLst>
                    <a:ext uri="{FF2B5EF4-FFF2-40B4-BE49-F238E27FC236}">
                      <a16:creationId xmlns:a16="http://schemas.microsoft.com/office/drawing/2014/main" id="{339ED839-AF4D-4019-9D9B-11E4DF9EC405}"/>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a:extLst>
                    <a:ext uri="{FF2B5EF4-FFF2-40B4-BE49-F238E27FC236}">
                      <a16:creationId xmlns:a16="http://schemas.microsoft.com/office/drawing/2014/main" id="{1486DCD0-33FE-4958-A346-1ACB8F909ACF}"/>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78" name="Rectangle 77">
              <a:extLst>
                <a:ext uri="{FF2B5EF4-FFF2-40B4-BE49-F238E27FC236}">
                  <a16:creationId xmlns:a16="http://schemas.microsoft.com/office/drawing/2014/main" id="{5D3375D9-C5B2-4CD8-BBF9-C7AAE323B95D}"/>
                </a:ext>
              </a:extLst>
            </p:cNvPr>
            <p:cNvSpPr/>
            <p:nvPr/>
          </p:nvSpPr>
          <p:spPr>
            <a:xfrm>
              <a:off x="8014861" y="1338923"/>
              <a:ext cx="3500414" cy="325450"/>
            </a:xfrm>
            <a:prstGeom prst="rect">
              <a:avLst/>
            </a:prstGeom>
            <a:solidFill>
              <a:srgbClr val="FFFFFF">
                <a:lumMod val="50000"/>
              </a:srgbClr>
            </a:solidFill>
          </p:spPr>
          <p:txBody>
            <a:bodyPr wrap="square"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FFFFFF"/>
                      </a:gs>
                      <a:gs pos="100000">
                        <a:srgbClr val="FFFFFF"/>
                      </a:gs>
                    </a:gsLst>
                    <a:lin ang="5400000" scaled="1"/>
                  </a:gradFill>
                  <a:effectLst/>
                  <a:uLnTx/>
                  <a:uFillTx/>
                  <a:latin typeface="Segoe"/>
                </a:rPr>
                <a:t>Software as a Service</a:t>
              </a:r>
            </a:p>
          </p:txBody>
        </p:sp>
        <p:grpSp>
          <p:nvGrpSpPr>
            <p:cNvPr id="79" name="Group 78">
              <a:extLst>
                <a:ext uri="{FF2B5EF4-FFF2-40B4-BE49-F238E27FC236}">
                  <a16:creationId xmlns:a16="http://schemas.microsoft.com/office/drawing/2014/main" id="{B9625A8E-76F5-426D-B9D1-D2926D338D92}"/>
                </a:ext>
              </a:extLst>
            </p:cNvPr>
            <p:cNvGrpSpPr/>
            <p:nvPr/>
          </p:nvGrpSpPr>
          <p:grpSpPr>
            <a:xfrm>
              <a:off x="8003613" y="1659480"/>
              <a:ext cx="1128835" cy="943916"/>
              <a:chOff x="8208931" y="1266004"/>
              <a:chExt cx="1128835" cy="943916"/>
            </a:xfrm>
          </p:grpSpPr>
          <p:sp>
            <p:nvSpPr>
              <p:cNvPr id="80" name="Rectangle 79">
                <a:extLst>
                  <a:ext uri="{FF2B5EF4-FFF2-40B4-BE49-F238E27FC236}">
                    <a16:creationId xmlns:a16="http://schemas.microsoft.com/office/drawing/2014/main" id="{ABB8802E-9FF3-4793-9B46-E3708C60FAA2}"/>
                  </a:ext>
                </a:extLst>
              </p:cNvPr>
              <p:cNvSpPr/>
              <p:nvPr/>
            </p:nvSpPr>
            <p:spPr>
              <a:xfrm>
                <a:off x="8208931" y="1266004"/>
                <a:ext cx="875561" cy="277000"/>
              </a:xfrm>
              <a:prstGeom prst="rect">
                <a:avLst/>
              </a:prstGeom>
            </p:spPr>
            <p:txBody>
              <a:bodyPr wrap="none">
                <a:spAutoFit/>
              </a:bodyPr>
              <a:lstStyle/>
              <a:p>
                <a:pPr>
                  <a:defRPr/>
                </a:pPr>
                <a:r>
                  <a:rPr lang="en-US" sz="1200">
                    <a:gradFill>
                      <a:gsLst>
                        <a:gs pos="1250">
                          <a:srgbClr val="E81123"/>
                        </a:gs>
                        <a:gs pos="100000">
                          <a:srgbClr val="E81123"/>
                        </a:gs>
                      </a:gsLst>
                      <a:lin ang="5400000" scaled="0"/>
                    </a:gradFill>
                    <a:cs typeface="Segoe UI Light" panose="020B0502040204020203" pitchFamily="34" charset="0"/>
                  </a:rPr>
                  <a:t>Office 365</a:t>
                </a:r>
              </a:p>
            </p:txBody>
          </p:sp>
          <p:cxnSp>
            <p:nvCxnSpPr>
              <p:cNvPr id="81" name="Straight Connector 80">
                <a:extLst>
                  <a:ext uri="{FF2B5EF4-FFF2-40B4-BE49-F238E27FC236}">
                    <a16:creationId xmlns:a16="http://schemas.microsoft.com/office/drawing/2014/main" id="{C80C3299-F33C-4C0E-9288-B2CDF0316955}"/>
                  </a:ext>
                </a:extLst>
              </p:cNvPr>
              <p:cNvCxnSpPr>
                <a:cxnSpLocks/>
              </p:cNvCxnSpPr>
              <p:nvPr/>
            </p:nvCxnSpPr>
            <p:spPr>
              <a:xfrm>
                <a:off x="8373554" y="1574125"/>
                <a:ext cx="0" cy="351661"/>
              </a:xfrm>
              <a:prstGeom prst="line">
                <a:avLst/>
              </a:prstGeom>
              <a:noFill/>
              <a:ln w="19050" cap="flat" cmpd="sng" algn="ctr">
                <a:solidFill>
                  <a:srgbClr val="F94000"/>
                </a:solidFill>
                <a:prstDash val="solid"/>
                <a:headEnd type="none"/>
                <a:tailEnd type="none"/>
              </a:ln>
              <a:effectLst/>
            </p:spPr>
          </p:cxnSp>
          <p:sp>
            <p:nvSpPr>
              <p:cNvPr id="82" name="Rectangle 81">
                <a:extLst>
                  <a:ext uri="{FF2B5EF4-FFF2-40B4-BE49-F238E27FC236}">
                    <a16:creationId xmlns:a16="http://schemas.microsoft.com/office/drawing/2014/main" id="{17B21796-B3D1-49E9-A0EF-A015BEFC1DC3}"/>
                  </a:ext>
                </a:extLst>
              </p:cNvPr>
              <p:cNvSpPr/>
              <p:nvPr/>
            </p:nvSpPr>
            <p:spPr>
              <a:xfrm>
                <a:off x="8208931" y="1932921"/>
                <a:ext cx="1128835" cy="276999"/>
              </a:xfrm>
              <a:prstGeom prst="rect">
                <a:avLst/>
              </a:prstGeom>
            </p:spPr>
            <p:txBody>
              <a:bodyPr wrap="none">
                <a:spAutoFit/>
              </a:bodyPr>
              <a:lstStyle/>
              <a:p>
                <a:pPr>
                  <a:defRPr/>
                </a:pPr>
                <a:r>
                  <a:rPr lang="en-US" sz="1200">
                    <a:gradFill>
                      <a:gsLst>
                        <a:gs pos="1250">
                          <a:srgbClr val="E81123"/>
                        </a:gs>
                        <a:gs pos="100000">
                          <a:srgbClr val="E81123"/>
                        </a:gs>
                      </a:gsLst>
                      <a:lin ang="5400000" scaled="0"/>
                    </a:gradFill>
                    <a:cs typeface="Segoe UI Light" panose="020B0502040204020203" pitchFamily="34" charset="0"/>
                  </a:rPr>
                  <a:t>Dynamics 365</a:t>
                </a:r>
              </a:p>
            </p:txBody>
          </p:sp>
        </p:grpSp>
      </p:grpSp>
      <p:sp>
        <p:nvSpPr>
          <p:cNvPr id="14" name="Title 2">
            <a:extLst/>
          </p:cNvPr>
          <p:cNvSpPr txBox="1">
            <a:spLocks/>
          </p:cNvSpPr>
          <p:nvPr/>
        </p:nvSpPr>
        <p:spPr>
          <a:xfrm>
            <a:off x="477142" y="1239854"/>
            <a:ext cx="2515487" cy="1810752"/>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fontAlgn="auto">
              <a:lnSpc>
                <a:spcPct val="100000"/>
              </a:lnSpc>
              <a:spcBef>
                <a:spcPts val="1200"/>
              </a:spcBef>
              <a:spcAft>
                <a:spcPts val="600"/>
              </a:spcAft>
              <a:buClrTx/>
              <a:buSzTx/>
              <a:tabLs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234950" indent="-234950">
              <a:lnSpc>
                <a:spcPct val="100000"/>
              </a:lnSpc>
              <a:spcBef>
                <a:spcPts val="400"/>
              </a:spcBef>
              <a:spcAft>
                <a:spcPts val="600"/>
              </a:spcAft>
              <a:buClr>
                <a:srgbClr val="E81123"/>
              </a:buClr>
              <a:buFont typeface="Arial" panose="020B0604020202020204" pitchFamily="34" charset="0"/>
              <a:buChar char="•"/>
              <a:defRPr/>
            </a:pPr>
            <a:r>
              <a:rPr lang="en-US" sz="1100" b="1" spc="0">
                <a:gradFill>
                  <a:gsLst>
                    <a:gs pos="2917">
                      <a:srgbClr val="1A1A1A"/>
                    </a:gs>
                    <a:gs pos="30000">
                      <a:srgbClr val="1A1A1A"/>
                    </a:gs>
                  </a:gsLst>
                  <a:lin ang="5400000" scaled="0"/>
                </a:gradFill>
                <a:latin typeface="Segoe UI"/>
              </a:rPr>
              <a:t>Governance, Risk, and Compliance </a:t>
            </a:r>
            <a:r>
              <a:rPr lang="en-US" sz="1100" spc="0">
                <a:gradFill>
                  <a:gsLst>
                    <a:gs pos="2917">
                      <a:srgbClr val="1A1A1A"/>
                    </a:gs>
                    <a:gs pos="30000">
                      <a:srgbClr val="1A1A1A"/>
                    </a:gs>
                  </a:gsLst>
                  <a:lin ang="5400000" scaled="0"/>
                </a:gradFill>
                <a:latin typeface="Segoe UI"/>
              </a:rPr>
              <a:t>challenges of sprawling </a:t>
            </a:r>
            <a:r>
              <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SaaS estate </a:t>
            </a:r>
            <a:br>
              <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br>
            <a:r>
              <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rPr>
              <a:t>and unsanctioned shadow</a:t>
            </a:r>
            <a:r>
              <a:rPr kumimoji="0" lang="en-US" sz="1100" i="0" u="none" strike="noStrike" kern="1200" cap="none" spc="0" normalizeH="0" noProof="0">
                <a:ln w="3175">
                  <a:noFill/>
                </a:ln>
                <a:gradFill>
                  <a:gsLst>
                    <a:gs pos="2917">
                      <a:srgbClr val="1A1A1A"/>
                    </a:gs>
                    <a:gs pos="30000">
                      <a:srgbClr val="1A1A1A"/>
                    </a:gs>
                  </a:gsLst>
                  <a:lin ang="5400000" scaled="0"/>
                </a:gradFill>
                <a:effectLst/>
                <a:uLnTx/>
                <a:uFillTx/>
                <a:latin typeface="Segoe UI"/>
              </a:rPr>
              <a:t> IT</a:t>
            </a:r>
          </a:p>
          <a:p>
            <a:pPr marL="234950" lvl="0" indent="-234950">
              <a:lnSpc>
                <a:spcPct val="100000"/>
              </a:lnSpc>
              <a:spcBef>
                <a:spcPts val="400"/>
              </a:spcBef>
              <a:spcAft>
                <a:spcPts val="600"/>
              </a:spcAft>
              <a:buClr>
                <a:srgbClr val="E81123"/>
              </a:buClr>
              <a:buFont typeface="Arial" panose="020B0604020202020204" pitchFamily="34" charset="0"/>
              <a:buChar char="•"/>
              <a:defRPr/>
            </a:pPr>
            <a:r>
              <a:rPr lang="en-US" sz="1100" b="1" spc="0">
                <a:gradFill>
                  <a:gsLst>
                    <a:gs pos="2917">
                      <a:srgbClr val="1A1A1A"/>
                    </a:gs>
                    <a:gs pos="30000">
                      <a:srgbClr val="1A1A1A"/>
                    </a:gs>
                  </a:gsLst>
                  <a:lin ang="5400000" scaled="0"/>
                </a:gradFill>
                <a:latin typeface="Segoe UI"/>
                <a:cs typeface="+mn-cs"/>
              </a:rPr>
              <a:t>Security Operations Center (SOC) </a:t>
            </a:r>
            <a:r>
              <a:rPr lang="en-US" sz="1100" spc="0">
                <a:gradFill>
                  <a:gsLst>
                    <a:gs pos="2917">
                      <a:srgbClr val="1A1A1A"/>
                    </a:gs>
                    <a:gs pos="30000">
                      <a:srgbClr val="1A1A1A"/>
                    </a:gs>
                  </a:gsLst>
                  <a:lin ang="5400000" scaled="0"/>
                </a:gradFill>
                <a:latin typeface="Segoe UI"/>
                <a:cs typeface="+mn-cs"/>
              </a:rPr>
              <a:t>requires visibility into SaaS activities and threats</a:t>
            </a:r>
            <a:endPar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a:endParaRPr>
          </a:p>
        </p:txBody>
      </p:sp>
      <p:sp>
        <p:nvSpPr>
          <p:cNvPr id="7" name="Rectangle 6">
            <a:extLst>
              <a:ext uri="{FF2B5EF4-FFF2-40B4-BE49-F238E27FC236}">
                <a16:creationId xmlns:a16="http://schemas.microsoft.com/office/drawing/2014/main" id="{C22D46E1-88A1-4AD8-898B-897FEE11AC71}"/>
              </a:ext>
            </a:extLst>
          </p:cNvPr>
          <p:cNvSpPr/>
          <p:nvPr/>
        </p:nvSpPr>
        <p:spPr>
          <a:xfrm>
            <a:off x="3320972" y="1239854"/>
            <a:ext cx="4866581" cy="1315745"/>
          </a:xfrm>
          <a:prstGeom prst="rect">
            <a:avLst/>
          </a:prstGeom>
        </p:spPr>
        <p:txBody>
          <a:bodyPr wrap="square" anchor="t">
            <a:spAutoFit/>
          </a:bodyPr>
          <a:lstStyle/>
          <a:p>
            <a:pPr lvl="0" defTabSz="914367">
              <a:spcBef>
                <a:spcPts val="12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rPr>
              <a:t>MICROSOFT’S APPROACH </a:t>
            </a:r>
          </a:p>
          <a:p>
            <a:pPr marL="285750" lvl="0" indent="-285750" defTabSz="914367">
              <a:spcBef>
                <a:spcPts val="288"/>
              </a:spcBef>
              <a:spcAft>
                <a:spcPts val="300"/>
              </a:spcAft>
              <a:buBlip>
                <a:blip r:embed="rId10"/>
              </a:buBlip>
              <a:defRPr/>
            </a:pPr>
            <a:r>
              <a:rPr lang="en-US" sz="1100" b="1">
                <a:ln w="3175">
                  <a:noFill/>
                </a:ln>
                <a:gradFill>
                  <a:gsLst>
                    <a:gs pos="2917">
                      <a:srgbClr val="1A1A1A"/>
                    </a:gs>
                    <a:gs pos="30000">
                      <a:srgbClr val="1A1A1A"/>
                    </a:gs>
                  </a:gsLst>
                  <a:lin ang="5400000" scaled="0"/>
                </a:gradFill>
              </a:rPr>
              <a:t>Platform Security – </a:t>
            </a:r>
            <a:r>
              <a:rPr lang="en-US" sz="1100">
                <a:ln w="3175">
                  <a:noFill/>
                </a:ln>
                <a:gradFill>
                  <a:gsLst>
                    <a:gs pos="2917">
                      <a:srgbClr val="1A1A1A"/>
                    </a:gs>
                    <a:gs pos="30000">
                      <a:srgbClr val="1A1A1A"/>
                    </a:gs>
                  </a:gsLst>
                  <a:lin ang="5400000" scaled="0"/>
                </a:gradFill>
              </a:rPr>
              <a:t>Deep investments in physical security, Red/Blue Teams, encryption, privileged access, &amp; more</a:t>
            </a:r>
          </a:p>
          <a:p>
            <a:pPr lvl="0" defTabSz="914367">
              <a:spcBef>
                <a:spcPts val="288"/>
              </a:spcBef>
              <a:spcAft>
                <a:spcPts val="300"/>
              </a:spcAft>
              <a:defRPr/>
            </a:pPr>
            <a:endParaRPr lang="en-US" sz="1100">
              <a:ln w="3175">
                <a:noFill/>
              </a:ln>
              <a:gradFill>
                <a:gsLst>
                  <a:gs pos="2917">
                    <a:srgbClr val="1A1A1A"/>
                  </a:gs>
                  <a:gs pos="30000">
                    <a:srgbClr val="1A1A1A"/>
                  </a:gs>
                </a:gsLst>
                <a:lin ang="5400000" scaled="0"/>
              </a:gradFill>
            </a:endParaRPr>
          </a:p>
          <a:p>
            <a:pPr marL="285750" indent="-285750" defTabSz="914367">
              <a:spcBef>
                <a:spcPts val="288"/>
              </a:spcBef>
              <a:spcAft>
                <a:spcPts val="300"/>
              </a:spcAft>
              <a:buBlip>
                <a:blip r:embed="rId10"/>
              </a:buBlip>
              <a:defRPr/>
            </a:pPr>
            <a:endParaRPr lang="en-US" sz="1100" b="1">
              <a:ln w="3175">
                <a:noFill/>
              </a:ln>
              <a:gradFill>
                <a:gsLst>
                  <a:gs pos="2917">
                    <a:srgbClr val="1A1A1A"/>
                  </a:gs>
                  <a:gs pos="30000">
                    <a:srgbClr val="1A1A1A"/>
                  </a:gs>
                </a:gsLst>
                <a:lin ang="5400000" scaled="0"/>
              </a:gradFill>
            </a:endParaRPr>
          </a:p>
        </p:txBody>
      </p:sp>
      <p:grpSp>
        <p:nvGrpSpPr>
          <p:cNvPr id="83" name="Group 82">
            <a:extLst>
              <a:ext uri="{FF2B5EF4-FFF2-40B4-BE49-F238E27FC236}">
                <a16:creationId xmlns:a16="http://schemas.microsoft.com/office/drawing/2014/main" id="{C7436585-F5B5-4615-8646-58C14467D1F3}"/>
              </a:ext>
            </a:extLst>
          </p:cNvPr>
          <p:cNvGrpSpPr/>
          <p:nvPr/>
        </p:nvGrpSpPr>
        <p:grpSpPr>
          <a:xfrm>
            <a:off x="8977609" y="2757793"/>
            <a:ext cx="1298448" cy="241077"/>
            <a:chOff x="116753" y="2955527"/>
            <a:chExt cx="1298448" cy="241077"/>
          </a:xfrm>
        </p:grpSpPr>
        <p:sp>
          <p:nvSpPr>
            <p:cNvPr id="84" name="Rectangle 83">
              <a:hlinkClick r:id="rId11"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B2A36CB7-7500-4B1A-8E79-5E57F1548CB4}"/>
                </a:ext>
              </a:extLst>
            </p:cNvPr>
            <p:cNvSpPr/>
            <p:nvPr/>
          </p:nvSpPr>
          <p:spPr>
            <a:xfrm>
              <a:off x="116753" y="2955527"/>
              <a:ext cx="1298448" cy="24107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Cloud App Security</a:t>
              </a:r>
            </a:p>
          </p:txBody>
        </p:sp>
        <p:pic>
          <p:nvPicPr>
            <p:cNvPr id="85" name="Picture 84">
              <a:extLst>
                <a:ext uri="{FF2B5EF4-FFF2-40B4-BE49-F238E27FC236}">
                  <a16:creationId xmlns:a16="http://schemas.microsoft.com/office/drawing/2014/main" id="{B77D05B4-A69D-4B19-81C9-62FDD111EB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sp>
        <p:nvSpPr>
          <p:cNvPr id="16" name="Rectangle 15">
            <a:extLst>
              <a:ext uri="{FF2B5EF4-FFF2-40B4-BE49-F238E27FC236}">
                <a16:creationId xmlns:a16="http://schemas.microsoft.com/office/drawing/2014/main" id="{1128D8A8-B619-440F-A55A-FEF2C8C8A558}"/>
              </a:ext>
            </a:extLst>
          </p:cNvPr>
          <p:cNvSpPr/>
          <p:nvPr/>
        </p:nvSpPr>
        <p:spPr>
          <a:xfrm>
            <a:off x="3317537" y="2471555"/>
            <a:ext cx="4406454" cy="884858"/>
          </a:xfrm>
          <a:prstGeom prst="rect">
            <a:avLst/>
          </a:prstGeom>
        </p:spPr>
        <p:txBody>
          <a:bodyPr wrap="square">
            <a:spAutoFit/>
          </a:bodyPr>
          <a:lstStyle/>
          <a:p>
            <a:pPr marL="285750" lvl="0" indent="-285750" defTabSz="914367">
              <a:spcBef>
                <a:spcPts val="288"/>
              </a:spcBef>
              <a:spcAft>
                <a:spcPts val="300"/>
              </a:spcAft>
              <a:buBlip>
                <a:blip r:embed="rId10"/>
              </a:buBlip>
              <a:defRPr/>
            </a:pPr>
            <a:r>
              <a:rPr lang="en-US" sz="1100" b="1">
                <a:ln w="3175">
                  <a:noFill/>
                </a:ln>
                <a:gradFill>
                  <a:gsLst>
                    <a:gs pos="2917">
                      <a:srgbClr val="1A1A1A"/>
                    </a:gs>
                    <a:gs pos="30000">
                      <a:srgbClr val="1A1A1A"/>
                    </a:gs>
                  </a:gsLst>
                  <a:lin ang="5400000" scaled="0"/>
                </a:gradFill>
              </a:rPr>
              <a:t>Manage Shadow IT Risk – </a:t>
            </a:r>
            <a:r>
              <a:rPr lang="en-US" sz="1100">
                <a:ln w="3175">
                  <a:noFill/>
                </a:ln>
                <a:gradFill>
                  <a:gsLst>
                    <a:gs pos="2917">
                      <a:srgbClr val="1A1A1A"/>
                    </a:gs>
                    <a:gs pos="30000">
                      <a:srgbClr val="1A1A1A"/>
                    </a:gs>
                  </a:gsLst>
                  <a:lin ang="5400000" scaled="0"/>
                </a:gradFill>
              </a:rPr>
              <a:t>CAS enables you to discover, assess, approve, and manage SaaS (via API +Proxy)</a:t>
            </a:r>
          </a:p>
          <a:p>
            <a:pPr marL="285750" lvl="0" indent="-285750" defTabSz="914367">
              <a:spcBef>
                <a:spcPts val="600"/>
              </a:spcBef>
              <a:spcAft>
                <a:spcPts val="1200"/>
              </a:spcAft>
              <a:buBlip>
                <a:blip r:embed="rId10"/>
              </a:buBlip>
              <a:defRPr/>
            </a:pPr>
            <a:r>
              <a:rPr lang="en-US" sz="1100" b="1">
                <a:ln w="3175">
                  <a:noFill/>
                </a:ln>
                <a:gradFill>
                  <a:gsLst>
                    <a:gs pos="2917">
                      <a:srgbClr val="1A1A1A"/>
                    </a:gs>
                    <a:gs pos="30000">
                      <a:srgbClr val="1A1A1A"/>
                    </a:gs>
                  </a:gsLst>
                  <a:lin ang="5400000" scaled="0"/>
                </a:gradFill>
              </a:rPr>
              <a:t>SOC Enablement – </a:t>
            </a:r>
            <a:r>
              <a:rPr lang="en-US" sz="1100">
                <a:ln w="3175">
                  <a:noFill/>
                </a:ln>
                <a:gradFill>
                  <a:gsLst>
                    <a:gs pos="2917">
                      <a:srgbClr val="1A1A1A"/>
                    </a:gs>
                    <a:gs pos="30000">
                      <a:srgbClr val="1A1A1A"/>
                    </a:gs>
                  </a:gsLst>
                  <a:lin ang="5400000" scaled="0"/>
                </a:gradFill>
              </a:rPr>
              <a:t>Microsoft Cloud App Security (CAS) provides anomaly detection, alerting, and SIEM integration</a:t>
            </a:r>
          </a:p>
        </p:txBody>
      </p:sp>
      <p:sp>
        <p:nvSpPr>
          <p:cNvPr id="55" name="Rectangle 54">
            <a:extLst>
              <a:ext uri="{FF2B5EF4-FFF2-40B4-BE49-F238E27FC236}">
                <a16:creationId xmlns:a16="http://schemas.microsoft.com/office/drawing/2014/main" id="{58E4C524-4A05-407A-8A48-9DC82ADB41D6}"/>
              </a:ext>
            </a:extLst>
          </p:cNvPr>
          <p:cNvSpPr/>
          <p:nvPr/>
        </p:nvSpPr>
        <p:spPr bwMode="auto">
          <a:xfrm>
            <a:off x="3248965" y="4299206"/>
            <a:ext cx="8592758" cy="7248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79BF96F0-7341-4AB0-B657-DE968C8D8032}"/>
              </a:ext>
            </a:extLst>
          </p:cNvPr>
          <p:cNvSpPr/>
          <p:nvPr/>
        </p:nvSpPr>
        <p:spPr bwMode="auto">
          <a:xfrm>
            <a:off x="3248965" y="5062640"/>
            <a:ext cx="8592758" cy="5116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0539E3AA-C23D-4BA9-A385-D63AD889C222}"/>
              </a:ext>
            </a:extLst>
          </p:cNvPr>
          <p:cNvSpPr/>
          <p:nvPr/>
        </p:nvSpPr>
        <p:spPr bwMode="auto">
          <a:xfrm>
            <a:off x="3248965" y="5612808"/>
            <a:ext cx="8592758" cy="91789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hlinkClick r:id="rId13"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C466D6F8-FFB8-439B-ABF1-CA113BD57E1B}"/>
              </a:ext>
            </a:extLst>
          </p:cNvPr>
          <p:cNvSpPr/>
          <p:nvPr/>
        </p:nvSpPr>
        <p:spPr>
          <a:xfrm>
            <a:off x="9916392" y="3139327"/>
            <a:ext cx="719330" cy="417528"/>
          </a:xfrm>
          <a:prstGeom prst="rect">
            <a:avLst/>
          </a:prstGeom>
          <a:solidFill>
            <a:srgbClr val="FFFFFF"/>
          </a:solidFill>
          <a:ln w="14224" cap="flat" cmpd="sng" algn="ctr">
            <a:solidFill>
              <a:srgbClr val="EB3C00"/>
            </a:solidFill>
            <a:prstDash val="solid"/>
          </a:ln>
          <a:effectLst/>
        </p:spPr>
        <p:txBody>
          <a:bodyPr lIns="18288" rIns="18288" rtlCol="0" anchor="t" anchorCtr="0">
            <a:noAutofit/>
          </a:bodyPr>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Office 365 </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p:txBody>
      </p:sp>
      <p:sp>
        <p:nvSpPr>
          <p:cNvPr id="90" name="Rectangle 89">
            <a:hlinkClick r:id="rId13"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AFAB8B12-A813-4124-97A9-665C4BDE7628}"/>
              </a:ext>
            </a:extLst>
          </p:cNvPr>
          <p:cNvSpPr/>
          <p:nvPr/>
        </p:nvSpPr>
        <p:spPr>
          <a:xfrm>
            <a:off x="8848582" y="3605906"/>
            <a:ext cx="893209" cy="445939"/>
          </a:xfrm>
          <a:prstGeom prst="rect">
            <a:avLst/>
          </a:prstGeom>
          <a:solidFill>
            <a:srgbClr val="FFFFFF"/>
          </a:solidFill>
          <a:ln w="14224" cap="flat" cmpd="sng" algn="ctr">
            <a:solidFill>
              <a:srgbClr val="EB3C00"/>
            </a:solidFill>
            <a:prstDash val="solid"/>
          </a:ln>
          <a:effectLst/>
        </p:spPr>
        <p:txBody>
          <a:bodyPr lIns="18288" rIns="18288" rtlCol="0" anchor="t" anchorCtr="0"/>
          <a:lstStyle/>
          <a:p>
            <a:pPr marL="45720" marR="0" lvl="0" indent="0" defTabSz="91440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Office 365</a:t>
            </a:r>
          </a:p>
          <a:p>
            <a:pPr marL="45720" marR="0" lvl="0" indent="0" defTabSz="91440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Security &amp; Compliance</a:t>
            </a:r>
          </a:p>
        </p:txBody>
      </p:sp>
      <p:sp>
        <p:nvSpPr>
          <p:cNvPr id="94" name="Rectangle 93">
            <a:hlinkClick r:id="rId13" tooltip="Office 365 Security &amp; Compliance Center is your one-stop portal for Office 365 security. Office 365 Threat Intelligence helps ﻿you research threats against your organization + respond to malware, phishing, and other attacks that Office 365 detected. "/>
            <a:extLst>
              <a:ext uri="{FF2B5EF4-FFF2-40B4-BE49-F238E27FC236}">
                <a16:creationId xmlns:a16="http://schemas.microsoft.com/office/drawing/2014/main" id="{A5DECC06-85FB-46E3-AAF7-FDA8D5F70D46}"/>
              </a:ext>
            </a:extLst>
          </p:cNvPr>
          <p:cNvSpPr/>
          <p:nvPr/>
        </p:nvSpPr>
        <p:spPr>
          <a:xfrm>
            <a:off x="9810437" y="3344784"/>
            <a:ext cx="1914798" cy="182880"/>
          </a:xfrm>
          <a:prstGeom prst="rect">
            <a:avLst/>
          </a:prstGeom>
          <a:solidFill>
            <a:srgbClr val="FFFFFF"/>
          </a:solidFill>
          <a:ln w="14224" cap="flat" cmpd="sng" algn="ctr">
            <a:solidFill>
              <a:srgbClr val="505050"/>
            </a:solidFill>
            <a:prstDash val="solid"/>
          </a:ln>
          <a:effectLst/>
        </p:spPr>
        <p:txBody>
          <a:bodyPr lIns="45720" rIns="45720" rtlCol="0" anchor="ctr"/>
          <a:lstStyle/>
          <a:p>
            <a:pPr marL="58738" marR="0" lvl="0" defTabSz="914400" eaLnBrk="1" fontAlgn="auto" latinLnBrk="0" hangingPunct="1">
              <a:lnSpc>
                <a:spcPct val="97000"/>
              </a:lnSpc>
              <a:spcBef>
                <a:spcPts val="0"/>
              </a:spcBef>
              <a:spcAft>
                <a:spcPts val="10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Advanced Threat Protection (ATP)</a:t>
            </a:r>
          </a:p>
        </p:txBody>
      </p:sp>
      <p:sp>
        <p:nvSpPr>
          <p:cNvPr id="105" name="Rectangle 104">
            <a:hlinkClick r:id="rId14"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D2B01D14-0133-47CA-91AE-55002CA723DE}"/>
              </a:ext>
            </a:extLst>
          </p:cNvPr>
          <p:cNvSpPr/>
          <p:nvPr/>
        </p:nvSpPr>
        <p:spPr>
          <a:xfrm>
            <a:off x="10565515" y="5962029"/>
            <a:ext cx="1151890" cy="219456"/>
          </a:xfrm>
          <a:prstGeom prst="rect">
            <a:avLst/>
          </a:prstGeom>
          <a:solidFill>
            <a:srgbClr val="EAEAEA"/>
          </a:solidFill>
          <a:ln w="14224" cap="flat" cmpd="sng" algn="ctr">
            <a:solidFill>
              <a:srgbClr val="EAEAEA">
                <a:lumMod val="90000"/>
              </a:srgbClr>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Customer</a:t>
            </a:r>
            <a:r>
              <a:rPr kumimoji="0" lang="en-US" sz="900" b="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Lockbox</a:t>
            </a:r>
          </a:p>
        </p:txBody>
      </p:sp>
      <p:sp>
        <p:nvSpPr>
          <p:cNvPr id="106" name="Rectangle 105">
            <a:hlinkClick r:id="rId15" tooltip="Provides capabilities powered by Microsoft Cloud App Security—to give you greater visibility and control over your Office 365 environment including Threat detection, Enhanced control, and Discovery of productivity application usage. "/>
            <a:extLst>
              <a:ext uri="{FF2B5EF4-FFF2-40B4-BE49-F238E27FC236}">
                <a16:creationId xmlns:a16="http://schemas.microsoft.com/office/drawing/2014/main" id="{287380FF-533C-4E5D-8872-A4603A7B10DF}"/>
              </a:ext>
            </a:extLst>
          </p:cNvPr>
          <p:cNvSpPr/>
          <p:nvPr/>
        </p:nvSpPr>
        <p:spPr>
          <a:xfrm>
            <a:off x="8160899" y="4551896"/>
            <a:ext cx="857872" cy="215176"/>
          </a:xfrm>
          <a:prstGeom prst="rect">
            <a:avLst/>
          </a:prstGeom>
          <a:solidFill>
            <a:srgbClr val="EAEAEA"/>
          </a:solidFill>
          <a:ln w="14224" cap="flat" cmpd="sng" algn="ctr">
            <a:solidFill>
              <a:srgbClr val="EAEAEA">
                <a:lumMod val="90000"/>
              </a:srgbClr>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Secure Score</a:t>
            </a:r>
          </a:p>
        </p:txBody>
      </p:sp>
      <p:sp>
        <p:nvSpPr>
          <p:cNvPr id="111" name="Rectangle 110">
            <a:hlinkClick r:id="rId16" tooltip="System Center Configuration Manager + Intune provide management of Windows, Mac OS X devices, and mobile devices running Android, iOS, and Windows. "/>
            <a:extLst>
              <a:ext uri="{FF2B5EF4-FFF2-40B4-BE49-F238E27FC236}">
                <a16:creationId xmlns:a16="http://schemas.microsoft.com/office/drawing/2014/main" id="{C8DFD2F9-3931-4FDB-90EE-6B45C72A7EA4}"/>
              </a:ext>
            </a:extLst>
          </p:cNvPr>
          <p:cNvSpPr/>
          <p:nvPr/>
        </p:nvSpPr>
        <p:spPr>
          <a:xfrm>
            <a:off x="8207943" y="5212242"/>
            <a:ext cx="350946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9" name="Rectangle 8">
            <a:extLst>
              <a:ext uri="{FF2B5EF4-FFF2-40B4-BE49-F238E27FC236}">
                <a16:creationId xmlns:a16="http://schemas.microsoft.com/office/drawing/2014/main" id="{D247C304-FB7B-42E5-AB59-9BC7DCEF8AAC}"/>
              </a:ext>
            </a:extLst>
          </p:cNvPr>
          <p:cNvSpPr/>
          <p:nvPr/>
        </p:nvSpPr>
        <p:spPr>
          <a:xfrm>
            <a:off x="3317537" y="5752439"/>
            <a:ext cx="6051742" cy="638636"/>
          </a:xfrm>
          <a:prstGeom prst="rect">
            <a:avLst/>
          </a:prstGeom>
        </p:spPr>
        <p:txBody>
          <a:bodyPr wrap="square">
            <a:spAutoFit/>
          </a:bodyPr>
          <a:lstStyle/>
          <a:p>
            <a:pPr marL="285750" lvl="0" indent="-285750" defTabSz="914367">
              <a:spcBef>
                <a:spcPts val="288"/>
              </a:spcBef>
              <a:buBlip>
                <a:blip r:embed="rId10"/>
              </a:buBlip>
              <a:defRPr/>
            </a:pPr>
            <a:r>
              <a:rPr lang="en-US" sz="1100" b="1">
                <a:ln w="3175">
                  <a:noFill/>
                </a:ln>
                <a:gradFill>
                  <a:gsLst>
                    <a:gs pos="2917">
                      <a:srgbClr val="1A1A1A"/>
                    </a:gs>
                    <a:gs pos="30000">
                      <a:srgbClr val="1A1A1A"/>
                    </a:gs>
                  </a:gsLst>
                  <a:lin ang="5400000" scaled="0"/>
                </a:gradFill>
              </a:rPr>
              <a:t>Information Protection –</a:t>
            </a:r>
            <a:r>
              <a:rPr lang="en-US" sz="1100">
                <a:ln w="3175">
                  <a:noFill/>
                </a:ln>
                <a:gradFill>
                  <a:gsLst>
                    <a:gs pos="2917">
                      <a:srgbClr val="1A1A1A"/>
                    </a:gs>
                    <a:gs pos="30000">
                      <a:srgbClr val="1A1A1A"/>
                    </a:gs>
                  </a:gsLst>
                  <a:lin ang="5400000" scaled="0"/>
                </a:gradFill>
              </a:rPr>
              <a:t> CAS integration with Azure </a:t>
            </a:r>
            <a:r>
              <a:rPr lang="en-US" sz="1100" b="1">
                <a:ln w="3175">
                  <a:noFill/>
                </a:ln>
                <a:gradFill>
                  <a:gsLst>
                    <a:gs pos="2917">
                      <a:srgbClr val="1A1A1A"/>
                    </a:gs>
                    <a:gs pos="30000">
                      <a:srgbClr val="1A1A1A"/>
                    </a:gs>
                  </a:gsLst>
                  <a:lin ang="5400000" scaled="0"/>
                </a:gradFill>
              </a:rPr>
              <a:t>Information Protection to discover + protect data</a:t>
            </a:r>
          </a:p>
          <a:p>
            <a:pPr marL="457200" lvl="0" indent="-166688" defTabSz="914367">
              <a:spcBef>
                <a:spcPts val="288"/>
              </a:spcBef>
              <a:buFont typeface="Arial" panose="020B0604020202020204" pitchFamily="34" charset="0"/>
              <a:buChar char="•"/>
              <a:defRPr/>
            </a:pPr>
            <a:r>
              <a:rPr lang="en-US" sz="1100">
                <a:ln w="3175">
                  <a:noFill/>
                </a:ln>
                <a:gradFill>
                  <a:gsLst>
                    <a:gs pos="2917">
                      <a:srgbClr val="1A1A1A"/>
                    </a:gs>
                    <a:gs pos="30000">
                      <a:srgbClr val="1A1A1A"/>
                    </a:gs>
                  </a:gsLst>
                  <a:lin ang="5400000" scaled="0"/>
                </a:gradFill>
                <a:cs typeface="Segoe UI"/>
              </a:rPr>
              <a:t>Customer Lockbox to provide final control of access to data by Microsoft personnel</a:t>
            </a:r>
          </a:p>
        </p:txBody>
      </p:sp>
      <p:sp>
        <p:nvSpPr>
          <p:cNvPr id="10" name="Rectangle 9">
            <a:extLst>
              <a:ext uri="{FF2B5EF4-FFF2-40B4-BE49-F238E27FC236}">
                <a16:creationId xmlns:a16="http://schemas.microsoft.com/office/drawing/2014/main" id="{82420089-A20A-4CDD-A7EC-3CDDB61A1DE4}"/>
              </a:ext>
            </a:extLst>
          </p:cNvPr>
          <p:cNvSpPr/>
          <p:nvPr/>
        </p:nvSpPr>
        <p:spPr>
          <a:xfrm>
            <a:off x="3317537" y="5102661"/>
            <a:ext cx="4539597" cy="430887"/>
          </a:xfrm>
          <a:prstGeom prst="rect">
            <a:avLst/>
          </a:prstGeom>
        </p:spPr>
        <p:txBody>
          <a:bodyPr wrap="square">
            <a:spAutoFit/>
          </a:bodyPr>
          <a:lstStyle/>
          <a:p>
            <a:pPr marL="285750" lvl="0" indent="-285750" defTabSz="914367">
              <a:spcBef>
                <a:spcPts val="288"/>
              </a:spcBef>
              <a:spcAft>
                <a:spcPts val="300"/>
              </a:spcAft>
              <a:buBlip>
                <a:blip r:embed="rId10"/>
              </a:buBlip>
              <a:defRPr/>
            </a:pPr>
            <a:r>
              <a:rPr lang="en-US" sz="1100" b="1">
                <a:ln w="3175">
                  <a:noFill/>
                </a:ln>
                <a:gradFill>
                  <a:gsLst>
                    <a:gs pos="2917">
                      <a:srgbClr val="1A1A1A"/>
                    </a:gs>
                    <a:gs pos="30000">
                      <a:srgbClr val="1A1A1A"/>
                    </a:gs>
                  </a:gsLst>
                  <a:lin ang="5400000" scaled="0"/>
                </a:gradFill>
              </a:rPr>
              <a:t>Compliance – </a:t>
            </a:r>
            <a:r>
              <a:rPr lang="en-US" sz="1100">
                <a:ln w="3175">
                  <a:noFill/>
                </a:ln>
                <a:gradFill>
                  <a:gsLst>
                    <a:gs pos="2917">
                      <a:srgbClr val="1A1A1A"/>
                    </a:gs>
                    <a:gs pos="30000">
                      <a:srgbClr val="1A1A1A"/>
                    </a:gs>
                  </a:gsLst>
                  <a:lin ang="5400000" scaled="0"/>
                </a:gradFill>
              </a:rPr>
              <a:t>GDPR and NIST compliance visibility on Office 365 and Dynamics 365 with Compliance Manager</a:t>
            </a:r>
            <a:endParaRPr lang="en-US" sz="1100">
              <a:gradFill>
                <a:gsLst>
                  <a:gs pos="2917">
                    <a:srgbClr val="1A1A1A"/>
                  </a:gs>
                  <a:gs pos="30000">
                    <a:srgbClr val="1A1A1A"/>
                  </a:gs>
                </a:gsLst>
                <a:lin ang="5400000" scaled="0"/>
              </a:gradFill>
              <a:cs typeface="Segoe UI"/>
            </a:endParaRPr>
          </a:p>
        </p:txBody>
      </p:sp>
      <p:sp>
        <p:nvSpPr>
          <p:cNvPr id="11" name="Rectangle 10">
            <a:extLst>
              <a:ext uri="{FF2B5EF4-FFF2-40B4-BE49-F238E27FC236}">
                <a16:creationId xmlns:a16="http://schemas.microsoft.com/office/drawing/2014/main" id="{BEC53CA3-86DF-4248-BD01-E412C9280D1B}"/>
              </a:ext>
            </a:extLst>
          </p:cNvPr>
          <p:cNvSpPr/>
          <p:nvPr/>
        </p:nvSpPr>
        <p:spPr>
          <a:xfrm>
            <a:off x="3321967" y="4444041"/>
            <a:ext cx="4865586" cy="430887"/>
          </a:xfrm>
          <a:prstGeom prst="rect">
            <a:avLst/>
          </a:prstGeom>
        </p:spPr>
        <p:txBody>
          <a:bodyPr wrap="square">
            <a:spAutoFit/>
          </a:bodyPr>
          <a:lstStyle/>
          <a:p>
            <a:pPr marL="285750" lvl="0" indent="-285750" defTabSz="914367">
              <a:spcBef>
                <a:spcPts val="288"/>
              </a:spcBef>
              <a:spcAft>
                <a:spcPts val="300"/>
              </a:spcAft>
              <a:buBlip>
                <a:blip r:embed="rId10"/>
              </a:buBlip>
              <a:defRPr/>
            </a:pPr>
            <a:r>
              <a:rPr lang="en-US" sz="1100" b="1">
                <a:ln w="3175">
                  <a:noFill/>
                </a:ln>
                <a:gradFill>
                  <a:gsLst>
                    <a:gs pos="2917">
                      <a:srgbClr val="1A1A1A"/>
                    </a:gs>
                    <a:gs pos="30000">
                      <a:srgbClr val="1A1A1A"/>
                    </a:gs>
                  </a:gsLst>
                  <a:lin ang="5400000" scaled="0"/>
                </a:gradFill>
              </a:rPr>
              <a:t>Office 365 Guidance – </a:t>
            </a:r>
            <a:r>
              <a:rPr lang="en-US" sz="1100">
                <a:ln w="3175">
                  <a:noFill/>
                </a:ln>
                <a:gradFill>
                  <a:gsLst>
                    <a:gs pos="2917">
                      <a:srgbClr val="1A1A1A"/>
                    </a:gs>
                    <a:gs pos="30000">
                      <a:srgbClr val="1A1A1A"/>
                    </a:gs>
                  </a:gsLst>
                  <a:lin ang="5400000" scaled="0"/>
                </a:gradFill>
              </a:rPr>
              <a:t>Security Roadmap + Secure Score recommendations guide you through security journey</a:t>
            </a:r>
          </a:p>
        </p:txBody>
      </p:sp>
      <p:sp>
        <p:nvSpPr>
          <p:cNvPr id="12" name="Rectangle 11">
            <a:extLst>
              <a:ext uri="{FF2B5EF4-FFF2-40B4-BE49-F238E27FC236}">
                <a16:creationId xmlns:a16="http://schemas.microsoft.com/office/drawing/2014/main" id="{83762543-F6A2-4434-A324-BA974C3FEF89}"/>
              </a:ext>
            </a:extLst>
          </p:cNvPr>
          <p:cNvSpPr/>
          <p:nvPr/>
        </p:nvSpPr>
        <p:spPr>
          <a:xfrm>
            <a:off x="3317537" y="3295967"/>
            <a:ext cx="6096000" cy="807913"/>
          </a:xfrm>
          <a:prstGeom prst="rect">
            <a:avLst/>
          </a:prstGeom>
        </p:spPr>
        <p:txBody>
          <a:bodyPr>
            <a:spAutoFit/>
          </a:bodyPr>
          <a:lstStyle/>
          <a:p>
            <a:pPr marL="457200" lvl="0" indent="-166688" defTabSz="914367">
              <a:spcBef>
                <a:spcPts val="288"/>
              </a:spcBef>
              <a:buFont typeface="Arial" panose="020B0604020202020204" pitchFamily="34" charset="0"/>
              <a:buChar char="•"/>
              <a:defRPr/>
            </a:pPr>
            <a:r>
              <a:rPr lang="en-US" sz="1100">
                <a:ln w="3175">
                  <a:noFill/>
                </a:ln>
                <a:gradFill>
                  <a:gsLst>
                    <a:gs pos="2917">
                      <a:srgbClr val="1A1A1A"/>
                    </a:gs>
                    <a:gs pos="30000">
                      <a:srgbClr val="1A1A1A"/>
                    </a:gs>
                  </a:gsLst>
                  <a:lin ang="5400000" scaled="0"/>
                </a:gradFill>
              </a:rPr>
              <a:t>Office 365 ATP provides advanced security (sandbox </a:t>
            </a:r>
            <a:br>
              <a:rPr lang="en-US" sz="1100">
                <a:ln w="3175">
                  <a:noFill/>
                </a:ln>
                <a:gradFill>
                  <a:gsLst>
                    <a:gs pos="2917">
                      <a:srgbClr val="1A1A1A"/>
                    </a:gs>
                    <a:gs pos="30000">
                      <a:srgbClr val="1A1A1A"/>
                    </a:gs>
                  </a:gsLst>
                  <a:lin ang="5400000" scaled="0"/>
                </a:gradFill>
              </a:rPr>
            </a:br>
            <a:r>
              <a:rPr lang="en-US" sz="1100">
                <a:ln w="3175">
                  <a:noFill/>
                </a:ln>
                <a:gradFill>
                  <a:gsLst>
                    <a:gs pos="2917">
                      <a:srgbClr val="1A1A1A"/>
                    </a:gs>
                    <a:gs pos="30000">
                      <a:srgbClr val="1A1A1A"/>
                    </a:gs>
                  </a:gsLst>
                  <a:lin ang="5400000" scaled="0"/>
                </a:gradFill>
              </a:rPr>
              <a:t>detonation, etc.) for email, SharePoint, Teams, and more</a:t>
            </a:r>
          </a:p>
          <a:p>
            <a:pPr marL="457200" lvl="0" indent="-166688" defTabSz="914367">
              <a:spcBef>
                <a:spcPts val="288"/>
              </a:spcBef>
              <a:buFont typeface="Arial" panose="020B0604020202020204" pitchFamily="34" charset="0"/>
              <a:buChar char="•"/>
              <a:defRPr/>
            </a:pPr>
            <a:r>
              <a:rPr lang="en-US" sz="1100">
                <a:ln w="3175">
                  <a:noFill/>
                </a:ln>
                <a:gradFill>
                  <a:gsLst>
                    <a:gs pos="2917">
                      <a:srgbClr val="1A1A1A"/>
                    </a:gs>
                    <a:gs pos="30000">
                      <a:srgbClr val="1A1A1A"/>
                    </a:gs>
                  </a:gsLst>
                  <a:lin ang="5400000" scaled="0"/>
                </a:gradFill>
                <a:cs typeface="Segoe UI"/>
              </a:rPr>
              <a:t>Threat Intelligence provides analytics on attack </a:t>
            </a:r>
            <a:br>
              <a:rPr lang="en-US" sz="1100">
                <a:ln w="3175">
                  <a:noFill/>
                </a:ln>
                <a:gradFill>
                  <a:gsLst>
                    <a:gs pos="2917">
                      <a:srgbClr val="1A1A1A"/>
                    </a:gs>
                    <a:gs pos="30000">
                      <a:srgbClr val="1A1A1A"/>
                    </a:gs>
                  </a:gsLst>
                  <a:lin ang="5400000" scaled="0"/>
                </a:gradFill>
                <a:cs typeface="Segoe UI"/>
              </a:rPr>
            </a:br>
            <a:r>
              <a:rPr lang="en-US" sz="1100">
                <a:ln w="3175">
                  <a:noFill/>
                </a:ln>
                <a:gradFill>
                  <a:gsLst>
                    <a:gs pos="2917">
                      <a:srgbClr val="1A1A1A"/>
                    </a:gs>
                    <a:gs pos="30000">
                      <a:srgbClr val="1A1A1A"/>
                    </a:gs>
                  </a:gsLst>
                  <a:lin ang="5400000" scaled="0"/>
                </a:gradFill>
                <a:cs typeface="Segoe UI"/>
              </a:rPr>
              <a:t>trends for your tenant and your industry</a:t>
            </a:r>
            <a:endParaRPr lang="en-US" sz="1100">
              <a:gradFill>
                <a:gsLst>
                  <a:gs pos="2917">
                    <a:srgbClr val="1A1A1A"/>
                  </a:gs>
                  <a:gs pos="30000">
                    <a:srgbClr val="1A1A1A"/>
                  </a:gs>
                </a:gsLst>
                <a:lin ang="5400000" scaled="0"/>
              </a:gradFill>
              <a:cs typeface="Segoe UI"/>
            </a:endParaRPr>
          </a:p>
        </p:txBody>
      </p:sp>
      <p:sp>
        <p:nvSpPr>
          <p:cNvPr id="110" name="Rectangle 109">
            <a:extLst>
              <a:ext uri="{FF2B5EF4-FFF2-40B4-BE49-F238E27FC236}">
                <a16:creationId xmlns:a16="http://schemas.microsoft.com/office/drawing/2014/main" id="{57407B13-B1C7-4C3F-ABDD-0864E5A8BEB1}"/>
              </a:ext>
            </a:extLst>
          </p:cNvPr>
          <p:cNvSpPr/>
          <p:nvPr/>
        </p:nvSpPr>
        <p:spPr>
          <a:xfrm>
            <a:off x="9438486" y="4367064"/>
            <a:ext cx="2278919" cy="584840"/>
          </a:xfrm>
          <a:prstGeom prst="rect">
            <a:avLst/>
          </a:prstGeom>
          <a:solidFill>
            <a:schemeClr val="bg1"/>
          </a:solidFill>
          <a:ln w="14224">
            <a:solidFill>
              <a:schemeClr val="bg1">
                <a:lumMod val="85000"/>
              </a:schemeClr>
            </a:solidFill>
          </a:ln>
        </p:spPr>
        <p:txBody>
          <a:bodyPr wrap="square">
            <a:spAutoFit/>
          </a:bodyPr>
          <a:lstStyle/>
          <a:p>
            <a:pPr marL="0" marR="0" lvl="0" indent="0" algn="l" defTabSz="914400" rtl="0" eaLnBrk="1" fontAlgn="auto" latinLnBrk="0" hangingPunct="1">
              <a:lnSpc>
                <a:spcPct val="97000"/>
              </a:lnSpc>
              <a:spcBef>
                <a:spcPts val="0"/>
              </a:spcBef>
              <a:buClrTx/>
              <a:buSzTx/>
              <a:buFontTx/>
              <a:buNone/>
              <a:tabLst/>
              <a:defRPr/>
            </a:pPr>
            <a:r>
              <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Rapid Cyberattacks(</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9AAA3F9E-BD6D-43FC-94A2-A1CEE33EAC91}"/>
              </a:ext>
            </a:extLst>
          </p:cNvPr>
          <p:cNvGrpSpPr/>
          <p:nvPr/>
        </p:nvGrpSpPr>
        <p:grpSpPr>
          <a:xfrm>
            <a:off x="-2473622" y="3909404"/>
            <a:ext cx="4788189" cy="3029125"/>
            <a:chOff x="-1104825" y="4180372"/>
            <a:chExt cx="2996469" cy="1721779"/>
          </a:xfrm>
        </p:grpSpPr>
        <p:grpSp>
          <p:nvGrpSpPr>
            <p:cNvPr id="47" name="Group 46">
              <a:extLst>
                <a:ext uri="{FF2B5EF4-FFF2-40B4-BE49-F238E27FC236}">
                  <a16:creationId xmlns:a16="http://schemas.microsoft.com/office/drawing/2014/main" id="{26818DDB-A183-48B2-9E17-908474E4F047}"/>
                </a:ext>
              </a:extLst>
            </p:cNvPr>
            <p:cNvGrpSpPr/>
            <p:nvPr/>
          </p:nvGrpSpPr>
          <p:grpSpPr>
            <a:xfrm>
              <a:off x="-1104825" y="4180372"/>
              <a:ext cx="2996469" cy="1721779"/>
              <a:chOff x="-492618" y="140810"/>
              <a:chExt cx="1501443" cy="862733"/>
            </a:xfrm>
          </p:grpSpPr>
          <p:pic>
            <p:nvPicPr>
              <p:cNvPr id="48" name="Picture 47">
                <a:extLst>
                  <a:ext uri="{FF2B5EF4-FFF2-40B4-BE49-F238E27FC236}">
                    <a16:creationId xmlns:a16="http://schemas.microsoft.com/office/drawing/2014/main" id="{3789E671-6CDB-4631-B785-CE17B1C616D8}"/>
                  </a:ext>
                </a:extLst>
              </p:cNvPr>
              <p:cNvPicPr>
                <a:picLocks noChangeAspect="1"/>
              </p:cNvPicPr>
              <p:nvPr/>
            </p:nvPicPr>
            <p:blipFill>
              <a:blip r:embed="rId20"/>
              <a:stretch>
                <a:fillRect/>
              </a:stretch>
            </p:blipFill>
            <p:spPr>
              <a:xfrm>
                <a:off x="-333375" y="231182"/>
                <a:ext cx="1282944" cy="721656"/>
              </a:xfrm>
              <a:prstGeom prst="rect">
                <a:avLst/>
              </a:prstGeom>
            </p:spPr>
          </p:pic>
          <p:sp>
            <p:nvSpPr>
              <p:cNvPr id="49" name="Rectangle 48">
                <a:extLst>
                  <a:ext uri="{FF2B5EF4-FFF2-40B4-BE49-F238E27FC236}">
                    <a16:creationId xmlns:a16="http://schemas.microsoft.com/office/drawing/2014/main" id="{D50395CE-01A2-4AB9-8A1E-CECE1A97F222}"/>
                  </a:ext>
                </a:extLst>
              </p:cNvPr>
              <p:cNvSpPr/>
              <p:nvPr/>
            </p:nvSpPr>
            <p:spPr bwMode="auto">
              <a:xfrm>
                <a:off x="-492618" y="140810"/>
                <a:ext cx="1050948" cy="845831"/>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C814ADD8-49AB-4886-9920-B3BB39553751}"/>
                  </a:ext>
                </a:extLst>
              </p:cNvPr>
              <p:cNvSpPr/>
              <p:nvPr/>
            </p:nvSpPr>
            <p:spPr bwMode="auto">
              <a:xfrm>
                <a:off x="726943" y="352585"/>
                <a:ext cx="281882" cy="32996"/>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19BF9050-5A82-4151-BD6B-F4965BDB7326}"/>
                  </a:ext>
                </a:extLst>
              </p:cNvPr>
              <p:cNvSpPr/>
              <p:nvPr/>
            </p:nvSpPr>
            <p:spPr bwMode="auto">
              <a:xfrm>
                <a:off x="557350" y="385581"/>
                <a:ext cx="421919" cy="617962"/>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82E0E6F5-17BF-4412-B305-41B67D90DDCA}"/>
                </a:ext>
              </a:extLst>
            </p:cNvPr>
            <p:cNvSpPr/>
            <p:nvPr/>
          </p:nvSpPr>
          <p:spPr bwMode="auto">
            <a:xfrm>
              <a:off x="976435" y="4341894"/>
              <a:ext cx="805282" cy="345997"/>
            </a:xfrm>
            <a:prstGeom prst="rect">
              <a:avLst/>
            </a:prstGeom>
            <a:noFill/>
            <a:ln w="285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73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500"/>
                                        <p:tgtEl>
                                          <p:spTgt spid="14">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fade">
                                      <p:cBhvr>
                                        <p:cTn id="18" dur="5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500"/>
                                        <p:tgtEl>
                                          <p:spTgt spid="7">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xEl>
                                              <p:pRg st="0" end="0"/>
                                            </p:txEl>
                                          </p:spTgt>
                                        </p:tgtEl>
                                        <p:attrNameLst>
                                          <p:attrName>style.visibility</p:attrName>
                                        </p:attrNameLst>
                                      </p:cBhvr>
                                      <p:to>
                                        <p:strVal val="visible"/>
                                      </p:to>
                                    </p:set>
                                    <p:animEffect transition="in" filter="fade">
                                      <p:cBhvr>
                                        <p:cTn id="46" dur="500"/>
                                        <p:tgtEl>
                                          <p:spTgt spid="1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xEl>
                                              <p:pRg st="1" end="1"/>
                                            </p:txEl>
                                          </p:spTgt>
                                        </p:tgtEl>
                                        <p:attrNameLst>
                                          <p:attrName>style.visibility</p:attrName>
                                        </p:attrNameLst>
                                      </p:cBhvr>
                                      <p:to>
                                        <p:strVal val="visible"/>
                                      </p:to>
                                    </p:set>
                                    <p:animEffect transition="in" filter="fade">
                                      <p:cBhvr>
                                        <p:cTn id="54" dur="500"/>
                                        <p:tgtEl>
                                          <p:spTgt spid="16">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500"/>
                                        <p:tgtEl>
                                          <p:spTgt spid="1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500"/>
                                        <p:tgtEl>
                                          <p:spTgt spid="9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fade">
                                      <p:cBhvr>
                                        <p:cTn id="66" dur="500"/>
                                        <p:tgtEl>
                                          <p:spTgt spid="9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fade">
                                      <p:cBhvr>
                                        <p:cTn id="77" dur="500"/>
                                        <p:tgtEl>
                                          <p:spTgt spid="10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0"/>
                                        </p:tgtEl>
                                        <p:attrNameLst>
                                          <p:attrName>style.visibility</p:attrName>
                                        </p:attrNameLst>
                                      </p:cBhvr>
                                      <p:to>
                                        <p:strVal val="visible"/>
                                      </p:to>
                                    </p:set>
                                    <p:animEffect transition="in" filter="fade">
                                      <p:cBhvr>
                                        <p:cTn id="80" dur="500"/>
                                        <p:tgtEl>
                                          <p:spTgt spid="11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11"/>
                                        </p:tgtEl>
                                        <p:attrNameLst>
                                          <p:attrName>style.visibility</p:attrName>
                                        </p:attrNameLst>
                                      </p:cBhvr>
                                      <p:to>
                                        <p:strVal val="visible"/>
                                      </p:to>
                                    </p:set>
                                    <p:animEffect transition="in" filter="fade">
                                      <p:cBhvr>
                                        <p:cTn id="88" dur="500"/>
                                        <p:tgtEl>
                                          <p:spTgt spid="11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5"/>
                                        </p:tgtEl>
                                        <p:attrNameLst>
                                          <p:attrName>style.visibility</p:attrName>
                                        </p:attrNameLst>
                                      </p:cBhvr>
                                      <p:to>
                                        <p:strVal val="visible"/>
                                      </p:to>
                                    </p:set>
                                    <p:animEffect transition="in" filter="fade">
                                      <p:cBhvr>
                                        <p:cTn id="10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112" grpId="0" animBg="1"/>
      <p:bldP spid="116" grpId="0" animBg="1"/>
      <p:bldP spid="16" grpId="0"/>
      <p:bldP spid="55" grpId="0" animBg="1"/>
      <p:bldP spid="113" grpId="0" animBg="1"/>
      <p:bldP spid="114" grpId="0" animBg="1"/>
      <p:bldP spid="86" grpId="0" animBg="1"/>
      <p:bldP spid="90" grpId="0" animBg="1"/>
      <p:bldP spid="94" grpId="0" animBg="1"/>
      <p:bldP spid="105" grpId="0" animBg="1"/>
      <p:bldP spid="106" grpId="0" animBg="1"/>
      <p:bldP spid="111" grpId="0" animBg="1"/>
      <p:bldP spid="9" grpId="0"/>
      <p:bldP spid="10" grpId="0"/>
      <p:bldP spid="11" grpId="0"/>
      <p:bldP spid="12" grpId="0"/>
      <p:bldP spid="1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F0BD16-FE85-4463-AD60-4CFE9F422AE4}"/>
              </a:ext>
            </a:extLst>
          </p:cNvPr>
          <p:cNvSpPr/>
          <p:nvPr/>
        </p:nvSpPr>
        <p:spPr bwMode="auto">
          <a:xfrm>
            <a:off x="6747164" y="1492510"/>
            <a:ext cx="5047018" cy="164013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p:cNvPr>
          <p:cNvSpPr txBox="1">
            <a:spLocks/>
          </p:cNvSpPr>
          <p:nvPr/>
        </p:nvSpPr>
        <p:spPr>
          <a:xfrm>
            <a:off x="477142" y="1492510"/>
            <a:ext cx="5986174" cy="6632585"/>
          </a:xfrm>
          <a:prstGeom prst="rect">
            <a:avLst/>
          </a:prstGeom>
        </p:spPr>
        <p:txBody>
          <a:bodyPr wrap="square" numCol="2" spcCol="9144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indent="0" defTabSz="714375" fontAlgn="auto">
              <a:lnSpc>
                <a:spcPct val="100000"/>
              </a:lnSpc>
              <a:spcBef>
                <a:spcPts val="1200"/>
              </a:spcBef>
              <a:spcAft>
                <a:spcPts val="600"/>
              </a:spcAft>
              <a:buClrTx/>
              <a:buSzTx/>
              <a:tabLst>
                <a:tab pos="2854325" algn="l"/>
                <a:tab pos="3033713" algn="l"/>
              </a:tabLs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166688" lvl="0" indent="-152400" defTabSz="714375">
              <a:lnSpc>
                <a:spcPct val="100000"/>
              </a:lnSpc>
              <a:spcBef>
                <a:spcPts val="288"/>
              </a:spcBef>
              <a:spcAft>
                <a:spcPts val="300"/>
              </a:spcAft>
              <a:buClr>
                <a:srgbClr val="E81123"/>
              </a:buClr>
              <a:buFont typeface="Arial" panose="020B0604020202020204" pitchFamily="34" charset="0"/>
              <a:buChar char="•"/>
              <a:tabLst>
                <a:tab pos="2854325" algn="l"/>
                <a:tab pos="3033713" algn="l"/>
              </a:tabLst>
              <a:defRPr/>
            </a:pPr>
            <a:r>
              <a:rPr lang="en-US" sz="1200" spc="0">
                <a:gradFill>
                  <a:gsLst>
                    <a:gs pos="2917">
                      <a:srgbClr val="1A1A1A"/>
                    </a:gs>
                    <a:gs pos="30000">
                      <a:srgbClr val="1A1A1A"/>
                    </a:gs>
                  </a:gsLst>
                  <a:lin ang="5400000" scaled="0"/>
                </a:gradFill>
                <a:latin typeface="Segoe UI"/>
              </a:rPr>
              <a:t>End to end approach required for effective IoT security</a:t>
            </a:r>
          </a:p>
          <a:p>
            <a:pPr marL="166688" lvl="0" indent="-152400" defTabSz="714375">
              <a:lnSpc>
                <a:spcPct val="100000"/>
              </a:lnSpc>
              <a:spcBef>
                <a:spcPts val="288"/>
              </a:spcBef>
              <a:spcAft>
                <a:spcPts val="300"/>
              </a:spcAft>
              <a:buClr>
                <a:srgbClr val="E81123"/>
              </a:buClr>
              <a:buFont typeface="Arial" panose="020B0604020202020204" pitchFamily="34" charset="0"/>
              <a:buChar char="•"/>
              <a:tabLst>
                <a:tab pos="2854325" algn="l"/>
                <a:tab pos="3033713" algn="l"/>
              </a:tabLst>
              <a:defRPr/>
            </a:pPr>
            <a:r>
              <a:rPr lang="en-US" sz="1200" b="1" spc="0">
                <a:gradFill>
                  <a:gsLst>
                    <a:gs pos="2917">
                      <a:srgbClr val="1A1A1A"/>
                    </a:gs>
                    <a:gs pos="30000">
                      <a:srgbClr val="1A1A1A"/>
                    </a:gs>
                  </a:gsLst>
                  <a:lin ang="5400000" scaled="0"/>
                </a:gradFill>
                <a:latin typeface="Segoe UI"/>
              </a:rPr>
              <a:t>Large brownfield </a:t>
            </a:r>
            <a:r>
              <a:rPr lang="en-US" sz="1200" spc="0">
                <a:gradFill>
                  <a:gsLst>
                    <a:gs pos="2917">
                      <a:srgbClr val="1A1A1A"/>
                    </a:gs>
                    <a:gs pos="30000">
                      <a:srgbClr val="1A1A1A"/>
                    </a:gs>
                  </a:gsLst>
                  <a:lin ang="5400000" scaled="0"/>
                </a:gradFill>
                <a:latin typeface="Segoe UI"/>
              </a:rPr>
              <a:t>of existing devices to manage and secure</a:t>
            </a:r>
          </a:p>
          <a:p>
            <a:pPr marL="166688" lvl="0" indent="-152400" defTabSz="714375">
              <a:lnSpc>
                <a:spcPct val="100000"/>
              </a:lnSpc>
              <a:spcBef>
                <a:spcPts val="288"/>
              </a:spcBef>
              <a:spcAft>
                <a:spcPts val="300"/>
              </a:spcAft>
              <a:buClr>
                <a:srgbClr val="E81123"/>
              </a:buClr>
              <a:buFont typeface="Arial" panose="020B0604020202020204" pitchFamily="34" charset="0"/>
              <a:buChar char="•"/>
              <a:tabLst>
                <a:tab pos="2854325" algn="l"/>
                <a:tab pos="3033713" algn="l"/>
              </a:tabLst>
              <a:defRPr/>
            </a:pPr>
            <a:r>
              <a:rPr lang="en-US" sz="1200" spc="0">
                <a:gradFill>
                  <a:gsLst>
                    <a:gs pos="2917">
                      <a:srgbClr val="1A1A1A"/>
                    </a:gs>
                    <a:gs pos="30000">
                      <a:srgbClr val="1A1A1A"/>
                    </a:gs>
                  </a:gsLst>
                  <a:lin ang="5400000" scaled="0"/>
                </a:gradFill>
                <a:latin typeface="Segoe UI"/>
              </a:rPr>
              <a:t>~9 Billion </a:t>
            </a:r>
            <a:r>
              <a:rPr lang="en-US" sz="1200" b="1" spc="0">
                <a:gradFill>
                  <a:gsLst>
                    <a:gs pos="2917">
                      <a:srgbClr val="1A1A1A"/>
                    </a:gs>
                    <a:gs pos="30000">
                      <a:srgbClr val="1A1A1A"/>
                    </a:gs>
                  </a:gsLst>
                  <a:lin ang="5400000" scaled="0"/>
                </a:gradFill>
                <a:latin typeface="Segoe UI"/>
              </a:rPr>
              <a:t>new microcontroller devices </a:t>
            </a:r>
            <a:r>
              <a:rPr lang="en-US" sz="1200" spc="0">
                <a:gradFill>
                  <a:gsLst>
                    <a:gs pos="2917">
                      <a:srgbClr val="1A1A1A"/>
                    </a:gs>
                    <a:gs pos="30000">
                      <a:srgbClr val="1A1A1A"/>
                    </a:gs>
                  </a:gsLst>
                  <a:lin ang="5400000" scaled="0"/>
                </a:gradFill>
                <a:latin typeface="Segoe UI"/>
              </a:rPr>
              <a:t>shipping every year </a:t>
            </a:r>
            <a:br>
              <a:rPr lang="en-US" sz="1200" spc="0">
                <a:gradFill>
                  <a:gsLst>
                    <a:gs pos="2917">
                      <a:srgbClr val="1A1A1A"/>
                    </a:gs>
                    <a:gs pos="30000">
                      <a:srgbClr val="1A1A1A"/>
                    </a:gs>
                  </a:gsLst>
                  <a:lin ang="5400000" scaled="0"/>
                </a:gradFill>
                <a:latin typeface="Segoe UI"/>
              </a:rPr>
            </a:br>
            <a:r>
              <a:rPr lang="en-US" sz="1200" spc="0">
                <a:gradFill>
                  <a:gsLst>
                    <a:gs pos="2917">
                      <a:srgbClr val="1A1A1A"/>
                    </a:gs>
                    <a:gs pos="30000">
                      <a:srgbClr val="1A1A1A"/>
                    </a:gs>
                  </a:gsLst>
                  <a:lin ang="5400000" scaled="0"/>
                </a:gradFill>
                <a:latin typeface="Segoe UI"/>
              </a:rPr>
              <a:t>for a wide range of IoT devices from low power crop sensors to powerful devices for point of sale (POS)</a:t>
            </a:r>
          </a:p>
          <a:p>
            <a:pPr marL="285750" lvl="0" indent="-285750" defTabSz="714375">
              <a:lnSpc>
                <a:spcPct val="100000"/>
              </a:lnSpc>
              <a:spcBef>
                <a:spcPts val="288"/>
              </a:spcBef>
              <a:spcAft>
                <a:spcPts val="300"/>
              </a:spcAft>
              <a:buClr>
                <a:srgbClr val="E81123"/>
              </a:buClr>
              <a:buFont typeface="Arial" panose="020B0604020202020204" pitchFamily="34" charset="0"/>
              <a:buChar char="•"/>
              <a:tabLst>
                <a:tab pos="2854325" algn="l"/>
                <a:tab pos="3033713" algn="l"/>
              </a:tabLst>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285750" lvl="0" indent="-285750">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p>
          <a:p>
            <a:pPr marL="285750" lvl="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Secure a </a:t>
            </a:r>
            <a:r>
              <a:rPr lang="en-US" sz="1100" b="1" i="1" spc="0">
                <a:gradFill>
                  <a:gsLst>
                    <a:gs pos="2917">
                      <a:srgbClr val="1A1A1A"/>
                    </a:gs>
                    <a:gs pos="30000">
                      <a:srgbClr val="1A1A1A"/>
                    </a:gs>
                  </a:gsLst>
                  <a:lin ang="5400000" scaled="0"/>
                </a:gradFill>
                <a:latin typeface="Segoe UI"/>
              </a:rPr>
              <a:t>wide range of HW platforms </a:t>
            </a:r>
            <a:r>
              <a:rPr lang="en-US" sz="1100" spc="0">
                <a:gradFill>
                  <a:gsLst>
                    <a:gs pos="2917">
                      <a:srgbClr val="1A1A1A"/>
                    </a:gs>
                    <a:gs pos="30000">
                      <a:srgbClr val="1A1A1A"/>
                    </a:gs>
                  </a:gsLst>
                  <a:lin ang="5400000" scaled="0"/>
                </a:gradFill>
                <a:latin typeface="Segoe UI"/>
              </a:rPr>
              <a:t>in partnership with silicon partners, OEMs, and suppliers (for Edge and IoT devices). Enable </a:t>
            </a:r>
            <a:r>
              <a:rPr lang="en-US" sz="1100" b="1" i="1" spc="0">
                <a:gradFill>
                  <a:gsLst>
                    <a:gs pos="2917">
                      <a:srgbClr val="1A1A1A"/>
                    </a:gs>
                    <a:gs pos="30000">
                      <a:srgbClr val="1A1A1A"/>
                    </a:gs>
                  </a:gsLst>
                  <a:lin ang="5400000" scaled="0"/>
                </a:gradFill>
                <a:latin typeface="Segoe UI"/>
              </a:rPr>
              <a:t>both brownfield and greenfield </a:t>
            </a:r>
            <a:r>
              <a:rPr lang="en-US" sz="1100" spc="0">
                <a:gradFill>
                  <a:gsLst>
                    <a:gs pos="2917">
                      <a:srgbClr val="1A1A1A"/>
                    </a:gs>
                    <a:gs pos="30000">
                      <a:srgbClr val="1A1A1A"/>
                    </a:gs>
                  </a:gsLst>
                  <a:lin ang="5400000" scaled="0"/>
                </a:gradFill>
                <a:latin typeface="Segoe UI"/>
              </a:rPr>
              <a:t>devices to achieve higher levels of security</a:t>
            </a:r>
          </a:p>
          <a:p>
            <a:pPr marL="285750" lvl="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Support </a:t>
            </a:r>
            <a:r>
              <a:rPr lang="en-US" sz="1100" b="1" i="1" spc="0">
                <a:gradFill>
                  <a:gsLst>
                    <a:gs pos="2917">
                      <a:srgbClr val="1A1A1A"/>
                    </a:gs>
                    <a:gs pos="30000">
                      <a:srgbClr val="1A1A1A"/>
                    </a:gs>
                  </a:gsLst>
                  <a:lin ang="5400000" scaled="0"/>
                </a:gradFill>
                <a:latin typeface="Segoe UI"/>
              </a:rPr>
              <a:t>wide range of platforms </a:t>
            </a:r>
            <a:r>
              <a:rPr lang="en-US" sz="1100" spc="0">
                <a:gradFill>
                  <a:gsLst>
                    <a:gs pos="2917">
                      <a:srgbClr val="1A1A1A"/>
                    </a:gs>
                    <a:gs pos="30000">
                      <a:srgbClr val="1A1A1A"/>
                    </a:gs>
                  </a:gsLst>
                  <a:lin ang="5400000" scaled="0"/>
                </a:gradFill>
                <a:latin typeface="Segoe UI"/>
              </a:rPr>
              <a:t>including Linux, Windows and RTOS with open source SDKs in many languages </a:t>
            </a:r>
          </a:p>
          <a:p>
            <a:pPr marL="28575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Provide </a:t>
            </a:r>
            <a:r>
              <a:rPr lang="en-US" sz="1100" b="1" i="1" spc="0">
                <a:gradFill>
                  <a:gsLst>
                    <a:gs pos="2917">
                      <a:srgbClr val="1A1A1A"/>
                    </a:gs>
                    <a:gs pos="30000">
                      <a:srgbClr val="1A1A1A"/>
                    </a:gs>
                  </a:gsLst>
                  <a:lin ang="5400000" scaled="0"/>
                </a:gradFill>
                <a:latin typeface="Segoe UI"/>
              </a:rPr>
              <a:t>security monitoring, alerts and mitigation </a:t>
            </a:r>
            <a:r>
              <a:rPr lang="en-US" sz="1100" spc="0">
                <a:gradFill>
                  <a:gsLst>
                    <a:gs pos="2917">
                      <a:srgbClr val="1A1A1A"/>
                    </a:gs>
                    <a:gs pos="30000">
                      <a:srgbClr val="1A1A1A"/>
                    </a:gs>
                  </a:gsLst>
                  <a:lin ang="5400000" scaled="0"/>
                </a:gradFill>
                <a:latin typeface="Segoe UI"/>
              </a:rPr>
              <a:t>from the device to the cloud application using Azure Security Center for a wide range of IoT devices and solutions</a:t>
            </a:r>
          </a:p>
          <a:p>
            <a:pPr marL="285750" lvl="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Provide best in class security from silicon to cloud for MCUs with </a:t>
            </a:r>
            <a:r>
              <a:rPr lang="en-US" sz="1100" b="1" i="1" spc="0">
                <a:gradFill>
                  <a:gsLst>
                    <a:gs pos="2917">
                      <a:srgbClr val="1A1A1A"/>
                    </a:gs>
                    <a:gs pos="30000">
                      <a:srgbClr val="1A1A1A"/>
                    </a:gs>
                  </a:gsLst>
                  <a:lin ang="5400000" scaled="0"/>
                </a:gradFill>
                <a:latin typeface="Segoe UI"/>
              </a:rPr>
              <a:t>Azure Sphere </a:t>
            </a:r>
          </a:p>
          <a:p>
            <a:pPr marL="285750" lvl="0" indent="-285750">
              <a:lnSpc>
                <a:spcPct val="100000"/>
              </a:lnSpc>
              <a:spcBef>
                <a:spcPts val="288"/>
              </a:spcBef>
              <a:spcAft>
                <a:spcPts val="300"/>
              </a:spcAft>
              <a:buBlip>
                <a:blip r:embed="rId3"/>
              </a:buBlip>
              <a:defRPr/>
            </a:pPr>
            <a:r>
              <a:rPr lang="en-US" sz="1100" spc="0">
                <a:gradFill>
                  <a:gsLst>
                    <a:gs pos="2917">
                      <a:srgbClr val="1A1A1A"/>
                    </a:gs>
                    <a:gs pos="30000">
                      <a:srgbClr val="1A1A1A"/>
                    </a:gs>
                  </a:gsLst>
                  <a:lin ang="5400000" scaled="0"/>
                </a:gradFill>
                <a:latin typeface="Segoe UI"/>
              </a:rPr>
              <a:t>Provide </a:t>
            </a:r>
            <a:r>
              <a:rPr lang="en-US" sz="1100" b="1" i="1" spc="0">
                <a:gradFill>
                  <a:gsLst>
                    <a:gs pos="2917">
                      <a:srgbClr val="1A1A1A"/>
                    </a:gs>
                    <a:gs pos="30000">
                      <a:srgbClr val="1A1A1A"/>
                    </a:gs>
                  </a:gsLst>
                  <a:lin ang="5400000" scaled="0"/>
                </a:gradFill>
                <a:latin typeface="Segoe UI"/>
              </a:rPr>
              <a:t>guidance, best practices, &amp; tools </a:t>
            </a:r>
            <a:r>
              <a:rPr lang="en-US" sz="1100" spc="0">
                <a:gradFill>
                  <a:gsLst>
                    <a:gs pos="2917">
                      <a:srgbClr val="1A1A1A"/>
                    </a:gs>
                    <a:gs pos="30000">
                      <a:srgbClr val="1A1A1A"/>
                    </a:gs>
                  </a:gsLst>
                  <a:lin ang="5400000" scaled="0"/>
                </a:gradFill>
                <a:latin typeface="Segoe UI"/>
              </a:rPr>
              <a:t>for secure design + evaluation (threat modeling, SDL, pen testing, etc.)</a:t>
            </a:r>
          </a:p>
          <a:p>
            <a:pPr marL="285750" lvl="0" indent="-285750" defTabSz="914400">
              <a:lnSpc>
                <a:spcPct val="100000"/>
              </a:lnSpc>
              <a:spcBef>
                <a:spcPts val="288"/>
              </a:spcBef>
              <a:spcAft>
                <a:spcPts val="300"/>
              </a:spcAft>
              <a:buBlip>
                <a:blip r:embed="rId3"/>
              </a:buBlip>
              <a:defRPr/>
            </a:pPr>
            <a:r>
              <a:rPr lang="en-US" sz="1100" spc="0">
                <a:ln>
                  <a:noFill/>
                </a:ln>
                <a:gradFill>
                  <a:gsLst>
                    <a:gs pos="2917">
                      <a:srgbClr val="1A1A1A"/>
                    </a:gs>
                    <a:gs pos="30000">
                      <a:srgbClr val="1A1A1A"/>
                    </a:gs>
                  </a:gsLst>
                  <a:lin ang="5400000" scaled="0"/>
                </a:gradFill>
                <a:latin typeface="Segoe UI"/>
                <a:cs typeface="+mn-cs"/>
              </a:rPr>
              <a:t>Contribute to and </a:t>
            </a:r>
            <a:r>
              <a:rPr lang="en-US" sz="1100" b="1" i="1" spc="0">
                <a:ln>
                  <a:noFill/>
                </a:ln>
                <a:gradFill>
                  <a:gsLst>
                    <a:gs pos="2917">
                      <a:srgbClr val="1A1A1A"/>
                    </a:gs>
                    <a:gs pos="30000">
                      <a:srgbClr val="1A1A1A"/>
                    </a:gs>
                  </a:gsLst>
                  <a:lin ang="5400000" scaled="0"/>
                </a:gradFill>
                <a:latin typeface="Segoe UI"/>
                <a:cs typeface="+mn-cs"/>
              </a:rPr>
              <a:t>drive security standards</a:t>
            </a:r>
            <a:r>
              <a:rPr lang="en-US" sz="1100" spc="0">
                <a:ln>
                  <a:noFill/>
                </a:ln>
                <a:gradFill>
                  <a:gsLst>
                    <a:gs pos="2917">
                      <a:srgbClr val="1A1A1A"/>
                    </a:gs>
                    <a:gs pos="30000">
                      <a:srgbClr val="1A1A1A"/>
                    </a:gs>
                  </a:gsLst>
                  <a:lin ang="5400000" scaled="0"/>
                </a:gradFill>
                <a:latin typeface="Segoe UI"/>
                <a:cs typeface="+mn-cs"/>
              </a:rPr>
              <a:t> across the IoT infrastructure (DICE, SMM and many more) </a:t>
            </a: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588263" y="457201"/>
            <a:ext cx="11018520" cy="553998"/>
          </a:xfrm>
        </p:spPr>
        <p:txBody>
          <a:bodyPr/>
          <a:lstStyle/>
          <a:p>
            <a:r>
              <a:rPr lang="en-US"/>
              <a:t>IoT and Operational Technology</a:t>
            </a:r>
          </a:p>
        </p:txBody>
      </p:sp>
      <p:sp>
        <p:nvSpPr>
          <p:cNvPr id="60" name="Rectangle 59">
            <a:extLst>
              <a:ext uri="{FF2B5EF4-FFF2-40B4-BE49-F238E27FC236}">
                <a16:creationId xmlns:a16="http://schemas.microsoft.com/office/drawing/2014/main" id="{62C52845-5DAD-4E1D-B416-39079622D2B0}"/>
              </a:ext>
            </a:extLst>
          </p:cNvPr>
          <p:cNvSpPr/>
          <p:nvPr/>
        </p:nvSpPr>
        <p:spPr bwMode="auto">
          <a:xfrm>
            <a:off x="6862318" y="1612347"/>
            <a:ext cx="4773510" cy="112194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Rectangle 60">
            <a:extLst>
              <a:ext uri="{FF2B5EF4-FFF2-40B4-BE49-F238E27FC236}">
                <a16:creationId xmlns:a16="http://schemas.microsoft.com/office/drawing/2014/main" id="{39C4562A-E7E3-4E0F-8012-8AC96B3AA6F3}"/>
              </a:ext>
            </a:extLst>
          </p:cNvPr>
          <p:cNvSpPr/>
          <p:nvPr/>
        </p:nvSpPr>
        <p:spPr>
          <a:xfrm>
            <a:off x="6862319" y="1572233"/>
            <a:ext cx="4773507" cy="276999"/>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63" name="Rectangle 62">
            <a:hlinkClick r:id="rId4"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63D64F91-23A1-4C6B-933D-67EFA82148CB}"/>
              </a:ext>
            </a:extLst>
          </p:cNvPr>
          <p:cNvSpPr/>
          <p:nvPr/>
        </p:nvSpPr>
        <p:spPr>
          <a:xfrm>
            <a:off x="6862317" y="2022591"/>
            <a:ext cx="1391810" cy="22666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4" name="Rectangle 63">
            <a:hlinkClick r:id="rId5" tooltip="Microsoft guidance on IoT solutions security using Azure"/>
            <a:extLst>
              <a:ext uri="{FF2B5EF4-FFF2-40B4-BE49-F238E27FC236}">
                <a16:creationId xmlns:a16="http://schemas.microsoft.com/office/drawing/2014/main" id="{DDD03EDC-6C03-484E-8B04-4583A9EC0FF8}"/>
              </a:ext>
            </a:extLst>
          </p:cNvPr>
          <p:cNvSpPr/>
          <p:nvPr/>
        </p:nvSpPr>
        <p:spPr>
          <a:xfrm>
            <a:off x="6862317" y="2374021"/>
            <a:ext cx="1391809" cy="22644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Solutions</a:t>
            </a:r>
          </a:p>
        </p:txBody>
      </p:sp>
      <p:grpSp>
        <p:nvGrpSpPr>
          <p:cNvPr id="65" name="Group 64">
            <a:extLst>
              <a:ext uri="{FF2B5EF4-FFF2-40B4-BE49-F238E27FC236}">
                <a16:creationId xmlns:a16="http://schemas.microsoft.com/office/drawing/2014/main" id="{53669C48-347D-4444-9026-3CC2852BB121}"/>
              </a:ext>
            </a:extLst>
          </p:cNvPr>
          <p:cNvGrpSpPr/>
          <p:nvPr/>
        </p:nvGrpSpPr>
        <p:grpSpPr>
          <a:xfrm>
            <a:off x="9462293" y="2374204"/>
            <a:ext cx="2048041" cy="233447"/>
            <a:chOff x="3821452" y="6124342"/>
            <a:chExt cx="1614698" cy="184052"/>
          </a:xfrm>
        </p:grpSpPr>
        <p:sp>
          <p:nvSpPr>
            <p:cNvPr id="66" name="Rectangle 65">
              <a:hlinkClick r:id="rId6" tooltip="Threat model for the Azure IoT reference architecture. "/>
              <a:extLst>
                <a:ext uri="{FF2B5EF4-FFF2-40B4-BE49-F238E27FC236}">
                  <a16:creationId xmlns:a16="http://schemas.microsoft.com/office/drawing/2014/main" id="{5CC7A2B6-60ED-4A22-B1BB-8E1DA8F746AD}"/>
                </a:ext>
              </a:extLst>
            </p:cNvPr>
            <p:cNvSpPr/>
            <p:nvPr/>
          </p:nvSpPr>
          <p:spPr>
            <a:xfrm>
              <a:off x="3821452" y="6124342"/>
              <a:ext cx="1614698" cy="184052"/>
            </a:xfrm>
            <a:prstGeom prst="rect">
              <a:avLst/>
            </a:prstGeom>
            <a:noFill/>
            <a:ln w="14224">
              <a:solidFill>
                <a:schemeClr val="accent4"/>
              </a:solidFill>
            </a:ln>
          </p:spPr>
          <p:txBody>
            <a:bodyPr wrap="square" rIns="45720" anchor="ctr">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10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7" name="Graphic 66" descr="Document">
              <a:extLst>
                <a:ext uri="{FF2B5EF4-FFF2-40B4-BE49-F238E27FC236}">
                  <a16:creationId xmlns:a16="http://schemas.microsoft.com/office/drawing/2014/main" id="{A23EA389-FB5D-4E77-B0E6-0797442A46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4728" y="6160357"/>
              <a:ext cx="146611" cy="146611"/>
            </a:xfrm>
            <a:prstGeom prst="rect">
              <a:avLst/>
            </a:prstGeom>
          </p:spPr>
        </p:pic>
      </p:grpSp>
      <p:grpSp>
        <p:nvGrpSpPr>
          <p:cNvPr id="68" name="Group 67">
            <a:extLst>
              <a:ext uri="{FF2B5EF4-FFF2-40B4-BE49-F238E27FC236}">
                <a16:creationId xmlns:a16="http://schemas.microsoft.com/office/drawing/2014/main" id="{AC9A7427-F678-4068-95EB-B55EB27DCDE2}"/>
              </a:ext>
            </a:extLst>
          </p:cNvPr>
          <p:cNvGrpSpPr/>
          <p:nvPr/>
        </p:nvGrpSpPr>
        <p:grpSpPr>
          <a:xfrm>
            <a:off x="9462293" y="2014135"/>
            <a:ext cx="2048041" cy="233447"/>
            <a:chOff x="3821452" y="5850046"/>
            <a:chExt cx="1614698" cy="184052"/>
          </a:xfrm>
        </p:grpSpPr>
        <p:sp>
          <p:nvSpPr>
            <p:cNvPr id="70" name="Rectangle 69">
              <a:hlinkClick r:id="rId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79408443-D585-49CA-B412-8658474828D8}"/>
                </a:ext>
              </a:extLst>
            </p:cNvPr>
            <p:cNvSpPr/>
            <p:nvPr/>
          </p:nvSpPr>
          <p:spPr>
            <a:xfrm>
              <a:off x="3821452" y="5850046"/>
              <a:ext cx="1614698" cy="184052"/>
            </a:xfrm>
            <a:prstGeom prst="rect">
              <a:avLst/>
            </a:prstGeom>
            <a:noFill/>
            <a:ln w="14224">
              <a:solidFill>
                <a:schemeClr val="accent4"/>
              </a:solidFill>
            </a:ln>
          </p:spPr>
          <p:txBody>
            <a:bodyPr wrap="square" rIns="45720" anchor="ctr">
              <a:spAutoFit/>
            </a:bodyPr>
            <a:lstStyle/>
            <a:p>
              <a:pPr marL="114300">
                <a:lnSpc>
                  <a:spcPct val="97000"/>
                </a:lnSpc>
              </a:pPr>
              <a:r>
                <a:rPr lang="en-US" sz="10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71" name="Graphic 70" descr="Document">
              <a:extLst>
                <a:ext uri="{FF2B5EF4-FFF2-40B4-BE49-F238E27FC236}">
                  <a16:creationId xmlns:a16="http://schemas.microsoft.com/office/drawing/2014/main" id="{748604B7-042D-4D3D-843F-3CBECF7B33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8836" y="5879991"/>
              <a:ext cx="146611" cy="146611"/>
            </a:xfrm>
            <a:prstGeom prst="rect">
              <a:avLst/>
            </a:prstGeom>
          </p:spPr>
        </p:pic>
      </p:grpSp>
      <p:grpSp>
        <p:nvGrpSpPr>
          <p:cNvPr id="2" name="Group 1">
            <a:extLst>
              <a:ext uri="{FF2B5EF4-FFF2-40B4-BE49-F238E27FC236}">
                <a16:creationId xmlns:a16="http://schemas.microsoft.com/office/drawing/2014/main" id="{B2CB7A1D-5F55-4137-9952-711A860AAFEB}"/>
              </a:ext>
            </a:extLst>
          </p:cNvPr>
          <p:cNvGrpSpPr/>
          <p:nvPr/>
        </p:nvGrpSpPr>
        <p:grpSpPr>
          <a:xfrm>
            <a:off x="8368085" y="2012480"/>
            <a:ext cx="953925" cy="604657"/>
            <a:chOff x="8535909" y="1838280"/>
            <a:chExt cx="987260" cy="625787"/>
          </a:xfrm>
        </p:grpSpPr>
        <p:sp>
          <p:nvSpPr>
            <p:cNvPr id="72" name="Rectangle 71">
              <a:hlinkClick r:id="rId1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8029DC5B-14BE-4D36-B01C-50CA92EDBDD4}"/>
                </a:ext>
              </a:extLst>
            </p:cNvPr>
            <p:cNvSpPr/>
            <p:nvPr/>
          </p:nvSpPr>
          <p:spPr>
            <a:xfrm>
              <a:off x="8535909" y="1838280"/>
              <a:ext cx="987260" cy="6257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73" name="Picture 72" descr="A close up of a logo&#10;&#10;Description generated with very high confidence">
              <a:extLst>
                <a:ext uri="{FF2B5EF4-FFF2-40B4-BE49-F238E27FC236}">
                  <a16:creationId xmlns:a16="http://schemas.microsoft.com/office/drawing/2014/main" id="{FD3CC00A-D3E2-408E-A7BA-7E290FA40C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8638" y="1906328"/>
              <a:ext cx="540823" cy="356741"/>
            </a:xfrm>
            <a:prstGeom prst="rect">
              <a:avLst/>
            </a:prstGeom>
          </p:spPr>
        </p:pic>
      </p:grpSp>
      <p:sp>
        <p:nvSpPr>
          <p:cNvPr id="74" name="IoT">
            <a:extLst>
              <a:ext uri="{FF2B5EF4-FFF2-40B4-BE49-F238E27FC236}">
                <a16:creationId xmlns:a16="http://schemas.microsoft.com/office/drawing/2014/main" id="{5EC28E7A-A032-4A82-9256-70C3D84166CC}"/>
              </a:ext>
            </a:extLst>
          </p:cNvPr>
          <p:cNvSpPr>
            <a:spLocks noChangeAspect="1" noEditPoints="1"/>
          </p:cNvSpPr>
          <p:nvPr/>
        </p:nvSpPr>
        <p:spPr bwMode="auto">
          <a:xfrm>
            <a:off x="7110195" y="1603998"/>
            <a:ext cx="201491" cy="2018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6FA6388B-2F69-412B-9A34-35DEEDF2A09A}"/>
              </a:ext>
            </a:extLst>
          </p:cNvPr>
          <p:cNvSpPr/>
          <p:nvPr/>
        </p:nvSpPr>
        <p:spPr>
          <a:xfrm>
            <a:off x="537286" y="1000678"/>
            <a:ext cx="6096000" cy="369332"/>
          </a:xfrm>
          <a:prstGeom prst="rect">
            <a:avLst/>
          </a:prstGeom>
        </p:spPr>
        <p:txBody>
          <a:bodyPr>
            <a:spAutoFit/>
          </a:bodyPr>
          <a:lstStyle/>
          <a:p>
            <a:r>
              <a:rPr lang="en-US" i="1">
                <a:gradFill>
                  <a:gsLst>
                    <a:gs pos="1250">
                      <a:schemeClr val="tx1"/>
                    </a:gs>
                    <a:gs pos="100000">
                      <a:schemeClr val="tx2"/>
                    </a:gs>
                  </a:gsLst>
                  <a:lin ang="5400000" scaled="0"/>
                </a:gradFill>
              </a:rPr>
              <a:t>Significant potential value and security/privacy risks</a:t>
            </a:r>
          </a:p>
        </p:txBody>
      </p:sp>
      <p:sp>
        <p:nvSpPr>
          <p:cNvPr id="54" name="Rounded Rectangle 804">
            <a:hlinkClick r:id="rId12"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6B3D66D6-F838-4E0A-ACF2-AC20ECDCA199}"/>
              </a:ext>
            </a:extLst>
          </p:cNvPr>
          <p:cNvSpPr/>
          <p:nvPr/>
        </p:nvSpPr>
        <p:spPr>
          <a:xfrm>
            <a:off x="6862317" y="2783871"/>
            <a:ext cx="4648017" cy="211725"/>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pic>
        <p:nvPicPr>
          <p:cNvPr id="23" name="Picture 22">
            <a:extLst>
              <a:ext uri="{FF2B5EF4-FFF2-40B4-BE49-F238E27FC236}">
                <a16:creationId xmlns:a16="http://schemas.microsoft.com/office/drawing/2014/main" id="{3CBA756F-1BAE-4CA1-88ED-86B0E554FDD3}"/>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24" name="Connector: Elbow 23">
            <a:extLst>
              <a:ext uri="{FF2B5EF4-FFF2-40B4-BE49-F238E27FC236}">
                <a16:creationId xmlns:a16="http://schemas.microsoft.com/office/drawing/2014/main" id="{1DC9D76B-A1BF-4F0B-B057-91895455656C}"/>
              </a:ext>
            </a:extLst>
          </p:cNvPr>
          <p:cNvCxnSpPr>
            <a:cxnSpLocks/>
            <a:stCxn id="70" idx="3"/>
          </p:cNvCxnSpPr>
          <p:nvPr/>
        </p:nvCxnSpPr>
        <p:spPr>
          <a:xfrm flipH="1">
            <a:off x="6344637" y="2130859"/>
            <a:ext cx="5165697" cy="3644299"/>
          </a:xfrm>
          <a:prstGeom prst="bentConnector3">
            <a:avLst>
              <a:gd name="adj1" fmla="val -8897"/>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D015EEB-81EE-4822-BE5D-7798896B6DE7}"/>
              </a:ext>
            </a:extLst>
          </p:cNvPr>
          <p:cNvCxnSpPr>
            <a:cxnSpLocks/>
            <a:stCxn id="66" idx="3"/>
          </p:cNvCxnSpPr>
          <p:nvPr/>
        </p:nvCxnSpPr>
        <p:spPr>
          <a:xfrm flipH="1">
            <a:off x="6203390" y="2490928"/>
            <a:ext cx="5306944" cy="2552710"/>
          </a:xfrm>
          <a:prstGeom prst="bentConnector3">
            <a:avLst>
              <a:gd name="adj1" fmla="val -4308"/>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D5B6622-3E40-4EEE-BD2D-29483985237E}"/>
              </a:ext>
            </a:extLst>
          </p:cNvPr>
          <p:cNvCxnSpPr>
            <a:cxnSpLocks/>
            <a:stCxn id="72" idx="2"/>
          </p:cNvCxnSpPr>
          <p:nvPr/>
        </p:nvCxnSpPr>
        <p:spPr>
          <a:xfrm rot="5400000">
            <a:off x="6658926" y="2402149"/>
            <a:ext cx="1971134" cy="2401111"/>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2F97129-1D0C-4E25-A63C-AF7F29FEB72B}"/>
              </a:ext>
            </a:extLst>
          </p:cNvPr>
          <p:cNvGrpSpPr/>
          <p:nvPr/>
        </p:nvGrpSpPr>
        <p:grpSpPr>
          <a:xfrm>
            <a:off x="6373393" y="2487244"/>
            <a:ext cx="488924" cy="1508314"/>
            <a:chOff x="6373393" y="2487244"/>
            <a:chExt cx="488924" cy="1508314"/>
          </a:xfrm>
        </p:grpSpPr>
        <p:cxnSp>
          <p:nvCxnSpPr>
            <p:cNvPr id="51" name="Connector: Elbow 50">
              <a:extLst>
                <a:ext uri="{FF2B5EF4-FFF2-40B4-BE49-F238E27FC236}">
                  <a16:creationId xmlns:a16="http://schemas.microsoft.com/office/drawing/2014/main" id="{D6AB5FB8-6AFD-4C22-AEE1-168824A4ADE2}"/>
                </a:ext>
              </a:extLst>
            </p:cNvPr>
            <p:cNvCxnSpPr>
              <a:cxnSpLocks/>
              <a:stCxn id="64" idx="1"/>
            </p:cNvCxnSpPr>
            <p:nvPr/>
          </p:nvCxnSpPr>
          <p:spPr>
            <a:xfrm rot="10800000" flipV="1">
              <a:off x="6535525" y="2487244"/>
              <a:ext cx="326792" cy="1508313"/>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C6193D-9B18-42D5-BB0A-79B08F7E601E}"/>
                </a:ext>
              </a:extLst>
            </p:cNvPr>
            <p:cNvCxnSpPr/>
            <p:nvPr/>
          </p:nvCxnSpPr>
          <p:spPr>
            <a:xfrm>
              <a:off x="6373393" y="3995558"/>
              <a:ext cx="172175" cy="0"/>
            </a:xfrm>
            <a:prstGeom prst="line">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B4B9030-F65B-49EF-97C3-E0C6F201D20F}"/>
              </a:ext>
            </a:extLst>
          </p:cNvPr>
          <p:cNvGrpSpPr/>
          <p:nvPr/>
        </p:nvGrpSpPr>
        <p:grpSpPr>
          <a:xfrm>
            <a:off x="6203390" y="2135924"/>
            <a:ext cx="658928" cy="996722"/>
            <a:chOff x="6521983" y="3024534"/>
            <a:chExt cx="658928" cy="996722"/>
          </a:xfrm>
        </p:grpSpPr>
        <p:cxnSp>
          <p:nvCxnSpPr>
            <p:cNvPr id="69" name="Connector: Elbow 68">
              <a:extLst>
                <a:ext uri="{FF2B5EF4-FFF2-40B4-BE49-F238E27FC236}">
                  <a16:creationId xmlns:a16="http://schemas.microsoft.com/office/drawing/2014/main" id="{1C9CF309-25F7-46DE-BC88-57EB63AA41F7}"/>
                </a:ext>
              </a:extLst>
            </p:cNvPr>
            <p:cNvCxnSpPr>
              <a:cxnSpLocks/>
              <a:stCxn id="63" idx="1"/>
            </p:cNvCxnSpPr>
            <p:nvPr/>
          </p:nvCxnSpPr>
          <p:spPr>
            <a:xfrm rot="10800000" flipV="1">
              <a:off x="6685852" y="3024534"/>
              <a:ext cx="495059" cy="996722"/>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1C30188-542F-4BE6-8547-FEE09659E6C6}"/>
                </a:ext>
              </a:extLst>
            </p:cNvPr>
            <p:cNvCxnSpPr>
              <a:cxnSpLocks/>
            </p:cNvCxnSpPr>
            <p:nvPr/>
          </p:nvCxnSpPr>
          <p:spPr>
            <a:xfrm>
              <a:off x="6521983" y="4006988"/>
              <a:ext cx="172175" cy="0"/>
            </a:xfrm>
            <a:prstGeom prst="line">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CE368ABA-3025-428A-8492-241F2D01881F}"/>
              </a:ext>
            </a:extLst>
          </p:cNvPr>
          <p:cNvGrpSpPr/>
          <p:nvPr/>
        </p:nvGrpSpPr>
        <p:grpSpPr>
          <a:xfrm>
            <a:off x="6344637" y="1671752"/>
            <a:ext cx="658928" cy="344517"/>
            <a:chOff x="6521983" y="3024534"/>
            <a:chExt cx="658928" cy="996722"/>
          </a:xfrm>
        </p:grpSpPr>
        <p:cxnSp>
          <p:nvCxnSpPr>
            <p:cNvPr id="77" name="Connector: Elbow 76">
              <a:extLst>
                <a:ext uri="{FF2B5EF4-FFF2-40B4-BE49-F238E27FC236}">
                  <a16:creationId xmlns:a16="http://schemas.microsoft.com/office/drawing/2014/main" id="{C0CD12C2-E0A9-445D-9DB8-ED65E809119A}"/>
                </a:ext>
              </a:extLst>
            </p:cNvPr>
            <p:cNvCxnSpPr>
              <a:cxnSpLocks/>
            </p:cNvCxnSpPr>
            <p:nvPr/>
          </p:nvCxnSpPr>
          <p:spPr>
            <a:xfrm rot="10800000" flipV="1">
              <a:off x="6685852" y="3024534"/>
              <a:ext cx="495059" cy="996722"/>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72CAB9-E052-4AF0-9BD1-BF2D78D95BC2}"/>
                </a:ext>
              </a:extLst>
            </p:cNvPr>
            <p:cNvCxnSpPr>
              <a:cxnSpLocks/>
            </p:cNvCxnSpPr>
            <p:nvPr/>
          </p:nvCxnSpPr>
          <p:spPr>
            <a:xfrm>
              <a:off x="6521983" y="4006988"/>
              <a:ext cx="172175" cy="0"/>
            </a:xfrm>
            <a:prstGeom prst="line">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8728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fade">
                                      <p:cBhvr>
                                        <p:cTn id="19" dur="500"/>
                                        <p:tgtEl>
                                          <p:spTgt spid="1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xEl>
                                              <p:pRg st="18" end="18"/>
                                            </p:txEl>
                                          </p:spTgt>
                                        </p:tgtEl>
                                        <p:attrNameLst>
                                          <p:attrName>style.visibility</p:attrName>
                                        </p:attrNameLst>
                                      </p:cBhvr>
                                      <p:to>
                                        <p:strVal val="visible"/>
                                      </p:to>
                                    </p:set>
                                    <p:animEffect transition="in" filter="fade">
                                      <p:cBhvr>
                                        <p:cTn id="24" dur="500"/>
                                        <p:tgtEl>
                                          <p:spTgt spid="14">
                                            <p:txEl>
                                              <p:pRg st="18" end="18"/>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xEl>
                                              <p:pRg st="19" end="19"/>
                                            </p:txEl>
                                          </p:spTgt>
                                        </p:tgtEl>
                                        <p:attrNameLst>
                                          <p:attrName>style.visibility</p:attrName>
                                        </p:attrNameLst>
                                      </p:cBhvr>
                                      <p:to>
                                        <p:strVal val="visible"/>
                                      </p:to>
                                    </p:set>
                                    <p:animEffect transition="in" filter="fade">
                                      <p:cBhvr>
                                        <p:cTn id="28" dur="500"/>
                                        <p:tgtEl>
                                          <p:spTgt spid="14">
                                            <p:txEl>
                                              <p:pRg st="19" end="19"/>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left)">
                                      <p:cBhvr>
                                        <p:cTn id="31" dur="500"/>
                                        <p:tgtEl>
                                          <p:spTgt spid="7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4">
                                            <p:txEl>
                                              <p:pRg st="20" end="20"/>
                                            </p:txEl>
                                          </p:spTgt>
                                        </p:tgtEl>
                                        <p:attrNameLst>
                                          <p:attrName>style.visibility</p:attrName>
                                        </p:attrNameLst>
                                      </p:cBhvr>
                                      <p:to>
                                        <p:strVal val="visible"/>
                                      </p:to>
                                    </p:set>
                                    <p:animEffect transition="in" filter="fade">
                                      <p:cBhvr>
                                        <p:cTn id="35" dur="500"/>
                                        <p:tgtEl>
                                          <p:spTgt spid="14">
                                            <p:txEl>
                                              <p:pRg st="20" end="20"/>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4">
                                            <p:txEl>
                                              <p:pRg st="21" end="21"/>
                                            </p:txEl>
                                          </p:spTgt>
                                        </p:tgtEl>
                                        <p:attrNameLst>
                                          <p:attrName>style.visibility</p:attrName>
                                        </p:attrNameLst>
                                      </p:cBhvr>
                                      <p:to>
                                        <p:strVal val="visible"/>
                                      </p:to>
                                    </p:set>
                                    <p:animEffect transition="in" filter="fade">
                                      <p:cBhvr>
                                        <p:cTn id="39" dur="500"/>
                                        <p:tgtEl>
                                          <p:spTgt spid="14">
                                            <p:txEl>
                                              <p:pRg st="21" end="21"/>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22" presetClass="entr" presetSubtype="8"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left)">
                                      <p:cBhvr>
                                        <p:cTn id="51" dur="500"/>
                                        <p:tgtEl>
                                          <p:spTgt spid="6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
                                            <p:txEl>
                                              <p:pRg st="22" end="22"/>
                                            </p:txEl>
                                          </p:spTgt>
                                        </p:tgtEl>
                                        <p:attrNameLst>
                                          <p:attrName>style.visibility</p:attrName>
                                        </p:attrNameLst>
                                      </p:cBhvr>
                                      <p:to>
                                        <p:strVal val="visible"/>
                                      </p:to>
                                    </p:set>
                                    <p:animEffect transition="in" filter="fade">
                                      <p:cBhvr>
                                        <p:cTn id="56" dur="500"/>
                                        <p:tgtEl>
                                          <p:spTgt spid="14">
                                            <p:txEl>
                                              <p:pRg st="22" end="22"/>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22" presetClass="entr" presetSubtype="8"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xEl>
                                              <p:pRg st="23" end="23"/>
                                            </p:txEl>
                                          </p:spTgt>
                                        </p:tgtEl>
                                        <p:attrNameLst>
                                          <p:attrName>style.visibility</p:attrName>
                                        </p:attrNameLst>
                                      </p:cBhvr>
                                      <p:to>
                                        <p:strVal val="visible"/>
                                      </p:to>
                                    </p:set>
                                    <p:animEffect transition="in" filter="fade">
                                      <p:cBhvr>
                                        <p:cTn id="67" dur="500"/>
                                        <p:tgtEl>
                                          <p:spTgt spid="14">
                                            <p:txEl>
                                              <p:pRg st="23" end="23"/>
                                            </p:txEl>
                                          </p:spTgt>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22" presetClass="entr" presetSubtype="8"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4">
                                            <p:txEl>
                                              <p:pRg st="24" end="24"/>
                                            </p:txEl>
                                          </p:spTgt>
                                        </p:tgtEl>
                                        <p:attrNameLst>
                                          <p:attrName>style.visibility</p:attrName>
                                        </p:attrNameLst>
                                      </p:cBhvr>
                                      <p:to>
                                        <p:strVal val="visible"/>
                                      </p:to>
                                    </p:set>
                                    <p:animEffect transition="in" filter="fade">
                                      <p:cBhvr>
                                        <p:cTn id="79" dur="500"/>
                                        <p:tgtEl>
                                          <p:spTgt spid="14">
                                            <p:txEl>
                                              <p:pRg st="24" end="24"/>
                                            </p:txEl>
                                          </p:spTgt>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22" presetClass="entr" presetSubtype="8"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left)">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F0BD16-FE85-4463-AD60-4CFE9F422AE4}"/>
              </a:ext>
            </a:extLst>
          </p:cNvPr>
          <p:cNvSpPr/>
          <p:nvPr/>
        </p:nvSpPr>
        <p:spPr bwMode="auto">
          <a:xfrm>
            <a:off x="9473245" y="807288"/>
            <a:ext cx="2360167" cy="5884185"/>
          </a:xfrm>
          <a:prstGeom prst="rect">
            <a:avLst/>
          </a:prstGeom>
          <a:solidFill>
            <a:schemeClr val="bg1"/>
          </a:solidFill>
          <a:ln>
            <a:noFill/>
          </a:ln>
          <a:effectLst>
            <a:outerShdw blurRad="254000" dist="762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AE5E4546-722E-45B1-A951-8CEC8DCEEF6A}"/>
              </a:ext>
            </a:extLst>
          </p:cNvPr>
          <p:cNvSpPr/>
          <p:nvPr/>
        </p:nvSpPr>
        <p:spPr bwMode="auto">
          <a:xfrm>
            <a:off x="9684073" y="960490"/>
            <a:ext cx="1967872" cy="561978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8F4197B-8054-4E1A-9B08-C86359681390}"/>
              </a:ext>
            </a:extLst>
          </p:cNvPr>
          <p:cNvSpPr/>
          <p:nvPr/>
        </p:nvSpPr>
        <p:spPr>
          <a:xfrm>
            <a:off x="9684072" y="960490"/>
            <a:ext cx="1974855" cy="276999"/>
          </a:xfrm>
          <a:prstGeom prst="rect">
            <a:avLst/>
          </a:prstGeom>
          <a:solidFill>
            <a:srgbClr val="008272"/>
          </a:solidFill>
        </p:spPr>
        <p:txBody>
          <a:bodyPr wrap="square" rIns="9144">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a:rPr>
              <a:t>Information Protection</a:t>
            </a:r>
          </a:p>
        </p:txBody>
      </p:sp>
      <p:sp>
        <p:nvSpPr>
          <p:cNvPr id="14" name="Title 2">
            <a:extLst/>
          </p:cNvPr>
          <p:cNvSpPr txBox="1">
            <a:spLocks/>
          </p:cNvSpPr>
          <p:nvPr/>
        </p:nvSpPr>
        <p:spPr>
          <a:xfrm>
            <a:off x="477143" y="1239854"/>
            <a:ext cx="7175445" cy="4293483"/>
          </a:xfrm>
          <a:prstGeom prst="rect">
            <a:avLst/>
          </a:prstGeom>
        </p:spPr>
        <p:txBody>
          <a:bodyPr wrap="square" numCol="2" spcCol="18288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166688" indent="-166688">
              <a:lnSpc>
                <a:spcPct val="100000"/>
              </a:lnSpc>
              <a:spcBef>
                <a:spcPts val="288"/>
              </a:spcBef>
              <a:spcAft>
                <a:spcPts val="3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Information Protection and Data Governance Strategy </a:t>
            </a:r>
          </a:p>
          <a:p>
            <a:pPr marL="346075" indent="-179388">
              <a:lnSpc>
                <a:spcPct val="100000"/>
              </a:lnSpc>
              <a:spcBef>
                <a:spcPts val="288"/>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Label, track, and show data loss or manipulation of a file.  </a:t>
            </a:r>
          </a:p>
          <a:p>
            <a:pPr marL="346075" indent="-179388">
              <a:lnSpc>
                <a:spcPct val="100000"/>
              </a:lnSpc>
              <a:spcBef>
                <a:spcPts val="288"/>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Implement corporate policies to protect different levels of sensitive data</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Protecting sensitive information </a:t>
            </a:r>
          </a:p>
          <a:p>
            <a:pPr marL="346075" lvl="0" indent="-179388">
              <a:lnSpc>
                <a:spcPct val="100000"/>
              </a:lnSpc>
              <a:spcBef>
                <a:spcPts val="288"/>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Challenging to discover and classify data across mobile devices, SaaS, cloud infrastructure, and on-premises</a:t>
            </a:r>
          </a:p>
          <a:p>
            <a:pPr marL="346075" lvl="0" indent="-179388">
              <a:lnSpc>
                <a:spcPct val="100000"/>
              </a:lnSpc>
              <a:spcBef>
                <a:spcPts val="288"/>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Need full lifecycle data protection for identified data</a:t>
            </a:r>
          </a:p>
          <a:p>
            <a:pPr marL="346075" lvl="0" indent="-179388">
              <a:lnSpc>
                <a:spcPct val="100000"/>
              </a:lnSpc>
              <a:spcBef>
                <a:spcPts val="288"/>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346075" lvl="0" indent="-179388">
              <a:lnSpc>
                <a:spcPct val="100000"/>
              </a:lnSpc>
              <a:spcBef>
                <a:spcPts val="288"/>
              </a:spcBef>
              <a:spcAft>
                <a:spcPts val="300"/>
              </a:spcAft>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p>
          <a:p>
            <a:pPr marL="285750" lvl="0" indent="-285750">
              <a:lnSpc>
                <a:spcPct val="100000"/>
              </a:lnSpc>
              <a:spcBef>
                <a:spcPts val="288"/>
              </a:spcBef>
              <a:spcAft>
                <a:spcPts val="300"/>
              </a:spcAft>
              <a:buBlip>
                <a:blip r:embed="rId3"/>
              </a:buBlip>
              <a:defRPr/>
            </a:pPr>
            <a:r>
              <a:rPr lang="en-US" sz="1400" b="1" spc="0">
                <a:gradFill>
                  <a:gsLst>
                    <a:gs pos="2917">
                      <a:srgbClr val="1A1A1A"/>
                    </a:gs>
                    <a:gs pos="30000">
                      <a:srgbClr val="1A1A1A"/>
                    </a:gs>
                  </a:gsLst>
                  <a:lin ang="5400000" scaled="0"/>
                </a:gradFill>
                <a:latin typeface="Segoe UI"/>
              </a:rPr>
              <a:t>Broad Coverage </a:t>
            </a:r>
            <a:r>
              <a:rPr lang="en-US" sz="1400" spc="0">
                <a:gradFill>
                  <a:gsLst>
                    <a:gs pos="2917">
                      <a:srgbClr val="1A1A1A"/>
                    </a:gs>
                    <a:gs pos="30000">
                      <a:srgbClr val="1A1A1A"/>
                    </a:gs>
                  </a:gsLst>
                  <a:lin ang="5400000" scaled="0"/>
                </a:gradFill>
                <a:latin typeface="Segoe UI"/>
              </a:rPr>
              <a:t>for structured and unstructured data across formats, cloud, &amp; devices</a:t>
            </a:r>
          </a:p>
          <a:p>
            <a:pPr marL="285750" lvl="0" indent="-285750">
              <a:lnSpc>
                <a:spcPct val="100000"/>
              </a:lnSpc>
              <a:spcBef>
                <a:spcPts val="288"/>
              </a:spcBef>
              <a:spcAft>
                <a:spcPts val="300"/>
              </a:spcAft>
              <a:buBlip>
                <a:blip r:embed="rId3"/>
              </a:buBlip>
              <a:defRPr/>
            </a:pPr>
            <a:r>
              <a:rPr lang="en-US" sz="1400" spc="0">
                <a:gradFill>
                  <a:gsLst>
                    <a:gs pos="2917">
                      <a:srgbClr val="1A1A1A"/>
                    </a:gs>
                    <a:gs pos="30000">
                      <a:srgbClr val="1A1A1A"/>
                    </a:gs>
                  </a:gsLst>
                  <a:lin ang="5400000" scaled="0"/>
                </a:gradFill>
                <a:latin typeface="Segoe UI"/>
              </a:rPr>
              <a:t>Full Information Lifecycle</a:t>
            </a:r>
          </a:p>
          <a:p>
            <a:pPr marL="457200" lvl="0" indent="-277813">
              <a:lnSpc>
                <a:spcPct val="100000"/>
              </a:lnSpc>
              <a:spcBef>
                <a:spcPts val="288"/>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DISCOVER</a:t>
            </a:r>
            <a:r>
              <a:rPr lang="en-US" sz="1400" spc="0">
                <a:gradFill>
                  <a:gsLst>
                    <a:gs pos="2917">
                      <a:srgbClr val="1A1A1A"/>
                    </a:gs>
                    <a:gs pos="30000">
                      <a:srgbClr val="1A1A1A"/>
                    </a:gs>
                  </a:gsLst>
                  <a:lin ang="5400000" scaled="0"/>
                </a:gradFill>
                <a:latin typeface="Segoe UI"/>
              </a:rPr>
              <a:t> existing and newly created sensitive data</a:t>
            </a:r>
          </a:p>
          <a:p>
            <a:pPr marL="457200" lvl="0" indent="-277813">
              <a:lnSpc>
                <a:spcPct val="100000"/>
              </a:lnSpc>
              <a:spcBef>
                <a:spcPts val="288"/>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CLASSIFY</a:t>
            </a:r>
            <a:r>
              <a:rPr lang="en-US" sz="1400" spc="0">
                <a:gradFill>
                  <a:gsLst>
                    <a:gs pos="2917">
                      <a:srgbClr val="1A1A1A"/>
                    </a:gs>
                    <a:gs pos="30000">
                      <a:srgbClr val="1A1A1A"/>
                    </a:gs>
                  </a:gsLst>
                  <a:lin ang="5400000" scaled="0"/>
                </a:gradFill>
                <a:latin typeface="Segoe UI"/>
              </a:rPr>
              <a:t> automatically + user control (based on policy), integration with DLP</a:t>
            </a:r>
          </a:p>
          <a:p>
            <a:pPr marL="457200" lvl="0" indent="-277813">
              <a:lnSpc>
                <a:spcPct val="100000"/>
              </a:lnSpc>
              <a:spcBef>
                <a:spcPts val="288"/>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PROTECT</a:t>
            </a:r>
            <a:r>
              <a:rPr lang="en-US" sz="1400" spc="0">
                <a:gradFill>
                  <a:gsLst>
                    <a:gs pos="2917">
                      <a:srgbClr val="1A1A1A"/>
                    </a:gs>
                    <a:gs pos="30000">
                      <a:srgbClr val="1A1A1A"/>
                    </a:gs>
                  </a:gsLst>
                  <a:lin ang="5400000" scaled="0"/>
                </a:gradFill>
                <a:latin typeface="Segoe UI"/>
              </a:rPr>
              <a:t> the data itself, not just storage or network locations</a:t>
            </a:r>
          </a:p>
          <a:p>
            <a:pPr marL="457200" lvl="0" indent="-277813">
              <a:lnSpc>
                <a:spcPct val="100000"/>
              </a:lnSpc>
              <a:spcBef>
                <a:spcPts val="288"/>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MONITOR</a:t>
            </a:r>
            <a:r>
              <a:rPr lang="en-US" sz="1400" spc="0">
                <a:gradFill>
                  <a:gsLst>
                    <a:gs pos="2917">
                      <a:srgbClr val="1A1A1A"/>
                    </a:gs>
                    <a:gs pos="30000">
                      <a:srgbClr val="1A1A1A"/>
                    </a:gs>
                  </a:gsLst>
                  <a:lin ang="5400000" scaled="0"/>
                </a:gradFill>
                <a:latin typeface="Segoe UI"/>
              </a:rPr>
              <a:t> and revocation capabilities for security and compliance</a:t>
            </a:r>
            <a:endParaRPr kumimoji="0" lang="en-US" sz="11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588263" y="457201"/>
            <a:ext cx="11018520" cy="553999"/>
          </a:xfrm>
        </p:spPr>
        <p:txBody>
          <a:bodyPr/>
          <a:lstStyle/>
          <a:p>
            <a:r>
              <a:rPr lang="en-US"/>
              <a:t>Information Protection</a:t>
            </a:r>
          </a:p>
        </p:txBody>
      </p:sp>
      <p:sp>
        <p:nvSpPr>
          <p:cNvPr id="188" name="Rectangle 187">
            <a:extLst>
              <a:ext uri="{FF2B5EF4-FFF2-40B4-BE49-F238E27FC236}">
                <a16:creationId xmlns:a16="http://schemas.microsoft.com/office/drawing/2014/main" id="{918D92F8-47A0-468B-908F-3591AD5C219D}"/>
              </a:ext>
            </a:extLst>
          </p:cNvPr>
          <p:cNvSpPr/>
          <p:nvPr/>
        </p:nvSpPr>
        <p:spPr bwMode="auto">
          <a:xfrm>
            <a:off x="8069079" y="1443099"/>
            <a:ext cx="1222699" cy="44886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8" name="Connector: Elbow 427">
            <a:extLst>
              <a:ext uri="{FF2B5EF4-FFF2-40B4-BE49-F238E27FC236}">
                <a16:creationId xmlns:a16="http://schemas.microsoft.com/office/drawing/2014/main" id="{805BCB24-AA7D-4374-9B95-227489CC3E49}"/>
              </a:ext>
            </a:extLst>
          </p:cNvPr>
          <p:cNvCxnSpPr>
            <a:cxnSpLocks/>
            <a:endCxn id="423" idx="1"/>
          </p:cNvCxnSpPr>
          <p:nvPr/>
        </p:nvCxnSpPr>
        <p:spPr>
          <a:xfrm rot="10800000">
            <a:off x="8178513" y="1659697"/>
            <a:ext cx="1608863" cy="770524"/>
          </a:xfrm>
          <a:prstGeom prst="bentConnector3">
            <a:avLst>
              <a:gd name="adj1" fmla="val 25009"/>
            </a:avLst>
          </a:prstGeom>
          <a:noFill/>
          <a:ln w="19050" cap="flat" cmpd="sng" algn="ctr">
            <a:solidFill>
              <a:srgbClr val="008272"/>
            </a:solidFill>
            <a:prstDash val="solid"/>
            <a:headEnd type="none"/>
            <a:tailEnd type="none"/>
          </a:ln>
          <a:effectLst/>
        </p:spPr>
      </p:cxnSp>
      <p:grpSp>
        <p:nvGrpSpPr>
          <p:cNvPr id="10" name="Group 9">
            <a:extLst>
              <a:ext uri="{FF2B5EF4-FFF2-40B4-BE49-F238E27FC236}">
                <a16:creationId xmlns:a16="http://schemas.microsoft.com/office/drawing/2014/main" id="{37F33187-8961-487B-B7C8-ED0B17621885}"/>
              </a:ext>
            </a:extLst>
          </p:cNvPr>
          <p:cNvGrpSpPr/>
          <p:nvPr/>
        </p:nvGrpSpPr>
        <p:grpSpPr>
          <a:xfrm>
            <a:off x="8178512" y="1534724"/>
            <a:ext cx="1035948" cy="249946"/>
            <a:chOff x="8594914" y="2082416"/>
            <a:chExt cx="692041" cy="166971"/>
          </a:xfrm>
        </p:grpSpPr>
        <p:sp>
          <p:nvSpPr>
            <p:cNvPr id="423" name="Rectangle 422">
              <a:extLst>
                <a:ext uri="{FF2B5EF4-FFF2-40B4-BE49-F238E27FC236}">
                  <a16:creationId xmlns:a16="http://schemas.microsoft.com/office/drawing/2014/main" id="{6C4BDF0B-A673-4D02-BC38-ED1C077C1A67}"/>
                </a:ext>
              </a:extLst>
            </p:cNvPr>
            <p:cNvSpPr/>
            <p:nvPr/>
          </p:nvSpPr>
          <p:spPr>
            <a:xfrm>
              <a:off x="8594914" y="2082416"/>
              <a:ext cx="692041" cy="166971"/>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5888">
                <a:lnSpc>
                  <a:spcPct val="97000"/>
                </a:lnSpc>
                <a:defRPr/>
              </a:pPr>
              <a:r>
                <a:rPr lang="en-US" sz="1000" kern="0">
                  <a:gradFill>
                    <a:gsLst>
                      <a:gs pos="0">
                        <a:srgbClr val="505050">
                          <a:lumMod val="75000"/>
                        </a:srgbClr>
                      </a:gs>
                      <a:gs pos="100000">
                        <a:srgbClr val="505050">
                          <a:lumMod val="75000"/>
                        </a:srgbClr>
                      </a:gs>
                    </a:gsLst>
                    <a:lin ang="5400000" scaled="1"/>
                  </a:gradFill>
                  <a:latin typeface="Segoe UI"/>
                  <a:cs typeface="Segoe UI" panose="020B0502040204020203" pitchFamily="34" charset="0"/>
                </a:rPr>
                <a:t>Edge DLP</a:t>
              </a:r>
            </a:p>
          </p:txBody>
        </p:sp>
        <p:sp>
          <p:nvSpPr>
            <p:cNvPr id="425" name="Commitments_EC4D">
              <a:extLst>
                <a:ext uri="{FF2B5EF4-FFF2-40B4-BE49-F238E27FC236}">
                  <a16:creationId xmlns:a16="http://schemas.microsoft.com/office/drawing/2014/main" id="{3869C064-1827-45DB-9FA7-CFFCB71312F4}"/>
                </a:ext>
              </a:extLst>
            </p:cNvPr>
            <p:cNvSpPr>
              <a:spLocks noChangeAspect="1" noEditPoints="1"/>
            </p:cNvSpPr>
            <p:nvPr/>
          </p:nvSpPr>
          <p:spPr bwMode="auto">
            <a:xfrm>
              <a:off x="8637066" y="2110346"/>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DDB62EA3-0DAF-4576-A1F4-CE044B70476E}"/>
              </a:ext>
            </a:extLst>
          </p:cNvPr>
          <p:cNvGrpSpPr/>
          <p:nvPr/>
        </p:nvGrpSpPr>
        <p:grpSpPr>
          <a:xfrm>
            <a:off x="9687298" y="1271815"/>
            <a:ext cx="1821068" cy="5154670"/>
            <a:chOff x="9687298" y="1271815"/>
            <a:chExt cx="1821068" cy="5154670"/>
          </a:xfrm>
        </p:grpSpPr>
        <p:sp>
          <p:nvSpPr>
            <p:cNvPr id="133" name="Rectangle 132">
              <a:hlinkClick r:id="rId4"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AD85E5C3-BC8C-4DF8-98D9-955B240B17B4}"/>
                </a:ext>
              </a:extLst>
            </p:cNvPr>
            <p:cNvSpPr/>
            <p:nvPr/>
          </p:nvSpPr>
          <p:spPr>
            <a:xfrm>
              <a:off x="9913500" y="2598284"/>
              <a:ext cx="1591986" cy="2213190"/>
            </a:xfrm>
            <a:prstGeom prst="rect">
              <a:avLst/>
            </a:prstGeom>
            <a:solidFill>
              <a:srgbClr val="FFFFFF"/>
            </a:solidFill>
            <a:ln w="14224" cap="flat" cmpd="sng" algn="ctr">
              <a:solidFill>
                <a:srgbClr val="EAEAEA">
                  <a:lumMod val="90000"/>
                </a:srgbClr>
              </a:solidFill>
              <a:prstDash val="solid"/>
            </a:ln>
            <a:effectLst/>
          </p:spPr>
          <p:txBody>
            <a:bodyPr rtlCol="0" anchor="t"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0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Information Protection (AIP)</a:t>
              </a:r>
            </a:p>
            <a:p>
              <a:pPr marL="169863" marR="0" lvl="0" indent="0" defTabSz="914400" eaLnBrk="1" fontAlgn="auto" latinLnBrk="0" hangingPunct="1">
                <a:lnSpc>
                  <a:spcPct val="97000"/>
                </a:lnSpc>
                <a:spcBef>
                  <a:spcPts val="0"/>
                </a:spcBef>
                <a:spcAft>
                  <a:spcPts val="30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Discover</a:t>
              </a:r>
            </a:p>
            <a:p>
              <a:pPr marL="169863" marR="0" lvl="0" indent="0" defTabSz="914400" eaLnBrk="1" fontAlgn="auto" latinLnBrk="0" hangingPunct="1">
                <a:lnSpc>
                  <a:spcPct val="97000"/>
                </a:lnSpc>
                <a:spcBef>
                  <a:spcPts val="0"/>
                </a:spcBef>
                <a:spcAft>
                  <a:spcPts val="30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Classify</a:t>
              </a:r>
            </a:p>
            <a:p>
              <a:pPr marL="169863" marR="0" lvl="0" indent="0" defTabSz="914400" eaLnBrk="1" fontAlgn="auto" latinLnBrk="0" hangingPunct="1">
                <a:lnSpc>
                  <a:spcPct val="97000"/>
                </a:lnSpc>
                <a:spcBef>
                  <a:spcPts val="0"/>
                </a:spcBef>
                <a:spcAft>
                  <a:spcPts val="30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Protect</a:t>
              </a:r>
            </a:p>
            <a:p>
              <a:pPr marL="169863" marR="0" lvl="0" indent="0" defTabSz="914400" eaLnBrk="1" fontAlgn="auto" latinLnBrk="0" hangingPunct="1">
                <a:lnSpc>
                  <a:spcPct val="97000"/>
                </a:lnSpc>
                <a:spcBef>
                  <a:spcPts val="0"/>
                </a:spcBef>
                <a:spcAft>
                  <a:spcPts val="30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Monitor</a:t>
              </a:r>
            </a:p>
          </p:txBody>
        </p:sp>
        <p:sp>
          <p:nvSpPr>
            <p:cNvPr id="134" name="Rectangle 133">
              <a:hlinkClick r:id="rId5"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EF864AC3-AEC4-43BD-8ABE-9A2A308E2474}"/>
                </a:ext>
              </a:extLst>
            </p:cNvPr>
            <p:cNvSpPr/>
            <p:nvPr/>
          </p:nvSpPr>
          <p:spPr>
            <a:xfrm>
              <a:off x="10364905" y="3767252"/>
              <a:ext cx="1136952" cy="435099"/>
            </a:xfrm>
            <a:prstGeom prst="rect">
              <a:avLst/>
            </a:prstGeom>
            <a:solidFill>
              <a:srgbClr val="EAEAEA"/>
            </a:solidFill>
            <a:ln w="14224" cap="flat" cmpd="sng" algn="ctr">
              <a:solidFill>
                <a:srgbClr val="EAEAEA">
                  <a:lumMod val="90000"/>
                </a:srgbClr>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Hold Your Own Key (HYOK)</a:t>
              </a:r>
            </a:p>
          </p:txBody>
        </p:sp>
        <p:grpSp>
          <p:nvGrpSpPr>
            <p:cNvPr id="135" name="Group 134">
              <a:extLst>
                <a:ext uri="{FF2B5EF4-FFF2-40B4-BE49-F238E27FC236}">
                  <a16:creationId xmlns:a16="http://schemas.microsoft.com/office/drawing/2014/main" id="{440F9114-04B8-421C-8547-EA43F8F1B68A}"/>
                </a:ext>
              </a:extLst>
            </p:cNvPr>
            <p:cNvGrpSpPr/>
            <p:nvPr/>
          </p:nvGrpSpPr>
          <p:grpSpPr>
            <a:xfrm>
              <a:off x="9913500" y="4890297"/>
              <a:ext cx="1591986" cy="364782"/>
              <a:chOff x="8985201" y="5090630"/>
              <a:chExt cx="1316736" cy="301712"/>
            </a:xfrm>
          </p:grpSpPr>
          <p:sp>
            <p:nvSpPr>
              <p:cNvPr id="136" name="Rectangle 135">
                <a:hlinkClick r:id="rId6" tooltip="Azure Application Gateway provides application-level routing and load balancing services that let you build a scalable and highly-available web front end in Azure. "/>
                <a:extLst>
                  <a:ext uri="{FF2B5EF4-FFF2-40B4-BE49-F238E27FC236}">
                    <a16:creationId xmlns:a16="http://schemas.microsoft.com/office/drawing/2014/main" id="{98CFFE3F-6A4E-49E8-B93D-A3E351CF3E7D}"/>
                  </a:ext>
                </a:extLst>
              </p:cNvPr>
              <p:cNvSpPr/>
              <p:nvPr/>
            </p:nvSpPr>
            <p:spPr>
              <a:xfrm>
                <a:off x="8985201" y="5090630"/>
                <a:ext cx="1316736" cy="301712"/>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SQL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Threat Detection</a:t>
                </a:r>
              </a:p>
            </p:txBody>
          </p:sp>
          <p:pic>
            <p:nvPicPr>
              <p:cNvPr id="137" name="Picture 171">
                <a:extLst>
                  <a:ext uri="{FF2B5EF4-FFF2-40B4-BE49-F238E27FC236}">
                    <a16:creationId xmlns:a16="http://schemas.microsoft.com/office/drawing/2014/main" id="{AFB1A8C0-CBAE-40DB-B5AA-79C73C187DE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8" name="Group 137">
              <a:extLst>
                <a:ext uri="{FF2B5EF4-FFF2-40B4-BE49-F238E27FC236}">
                  <a16:creationId xmlns:a16="http://schemas.microsoft.com/office/drawing/2014/main" id="{F405C473-5AB5-40DF-9F84-411DD9841514}"/>
                </a:ext>
              </a:extLst>
            </p:cNvPr>
            <p:cNvGrpSpPr/>
            <p:nvPr/>
          </p:nvGrpSpPr>
          <p:grpSpPr>
            <a:xfrm>
              <a:off x="9913500" y="5260393"/>
              <a:ext cx="1591986" cy="443412"/>
              <a:chOff x="8985201" y="5396737"/>
              <a:chExt cx="1316736" cy="366747"/>
            </a:xfrm>
          </p:grpSpPr>
          <p:sp>
            <p:nvSpPr>
              <p:cNvPr id="139" name="Rectangle 138">
                <a:hlinkClick r:id="rId8"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0BB827DD-E07B-417D-A697-47CDE57417E3}"/>
                  </a:ext>
                </a:extLst>
              </p:cNvPr>
              <p:cNvSpPr/>
              <p:nvPr/>
            </p:nvSpPr>
            <p:spPr>
              <a:xfrm>
                <a:off x="8985201" y="5396737"/>
                <a:ext cx="1316736" cy="366747"/>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solidFill>
                      <a:srgbClr val="0078D7"/>
                    </a:solidFill>
                    <a:effectLst/>
                    <a:uLnTx/>
                    <a:uFillTx/>
                    <a:latin typeface="Segoe UI"/>
                    <a:ea typeface="+mn-ea"/>
                    <a:cs typeface="Segoe UI" panose="020B0502040204020203" pitchFamily="34" charset="0"/>
                  </a:rPr>
                  <a:t>SQL Encryption &amp;</a:t>
                </a:r>
                <a:br>
                  <a:rPr kumimoji="0" lang="en-US" altLang="en-US" sz="1050" b="0" i="0" u="none" strike="noStrike" kern="0" cap="none" spc="0" normalizeH="0" baseline="0" noProof="0">
                    <a:ln>
                      <a:noFill/>
                    </a:ln>
                    <a:solidFill>
                      <a:srgbClr val="0078D7"/>
                    </a:solidFill>
                    <a:effectLst/>
                    <a:uLnTx/>
                    <a:uFillTx/>
                    <a:latin typeface="Segoe UI"/>
                    <a:ea typeface="+mn-ea"/>
                    <a:cs typeface="Segoe UI" panose="020B0502040204020203" pitchFamily="34" charset="0"/>
                  </a:rPr>
                </a:br>
                <a:r>
                  <a:rPr kumimoji="0" lang="en-US" altLang="en-US" sz="1050" b="0" i="0" u="none" strike="noStrike" kern="0" cap="none" spc="0" normalizeH="0" baseline="0" noProof="0">
                    <a:ln>
                      <a:noFill/>
                    </a:ln>
                    <a:solidFill>
                      <a:srgbClr val="0078D7"/>
                    </a:solidFill>
                    <a:effectLst/>
                    <a:uLnTx/>
                    <a:uFillTx/>
                    <a:latin typeface="Segoe UI"/>
                    <a:ea typeface="+mn-ea"/>
                    <a:cs typeface="Segoe UI" panose="020B0502040204020203" pitchFamily="34" charset="0"/>
                  </a:rPr>
                  <a:t> Data Masking</a:t>
                </a:r>
              </a:p>
            </p:txBody>
          </p:sp>
          <p:pic>
            <p:nvPicPr>
              <p:cNvPr id="140" name="Picture 171">
                <a:extLst>
                  <a:ext uri="{FF2B5EF4-FFF2-40B4-BE49-F238E27FC236}">
                    <a16:creationId xmlns:a16="http://schemas.microsoft.com/office/drawing/2014/main" id="{E4AD87B4-446E-438C-85CF-666854E88AF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1" name="Group 140">
              <a:extLst>
                <a:ext uri="{FF2B5EF4-FFF2-40B4-BE49-F238E27FC236}">
                  <a16:creationId xmlns:a16="http://schemas.microsoft.com/office/drawing/2014/main" id="{281625AA-38F8-4246-883B-F136363D3AF8}"/>
                </a:ext>
              </a:extLst>
            </p:cNvPr>
            <p:cNvGrpSpPr/>
            <p:nvPr/>
          </p:nvGrpSpPr>
          <p:grpSpPr>
            <a:xfrm>
              <a:off x="9901842" y="2202867"/>
              <a:ext cx="1591986" cy="287442"/>
              <a:chOff x="10884763" y="2153770"/>
              <a:chExt cx="1211600" cy="226950"/>
            </a:xfrm>
            <a:solidFill>
              <a:srgbClr val="FFFFFF"/>
            </a:solidFill>
          </p:grpSpPr>
          <p:sp>
            <p:nvSpPr>
              <p:cNvPr id="142" name="Rectangle 141">
                <a:hlinkClick r:id="rId9"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59936886-C749-4E62-8A48-6298FECE57D1}"/>
                  </a:ext>
                </a:extLst>
              </p:cNvPr>
              <p:cNvSpPr/>
              <p:nvPr/>
            </p:nvSpPr>
            <p:spPr>
              <a:xfrm>
                <a:off x="10884763" y="2153770"/>
                <a:ext cx="1211600" cy="226950"/>
              </a:xfrm>
              <a:prstGeom prst="rect">
                <a:avLst/>
              </a:prstGeom>
              <a:grpFill/>
              <a:ln w="14224" cap="flat" cmpd="sng" algn="ctr">
                <a:solidFill>
                  <a:srgbClr val="EAEAEA">
                    <a:lumMod val="90000"/>
                  </a:srgbClr>
                </a:solidFill>
                <a:prstDash val="solid"/>
              </a:ln>
              <a:effectLst/>
            </p:spPr>
            <p:txBody>
              <a:bodyPr lIns="237744"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Office 365 DLP</a:t>
                </a:r>
              </a:p>
            </p:txBody>
          </p:sp>
          <p:pic>
            <p:nvPicPr>
              <p:cNvPr id="143" name="Picture 142">
                <a:extLst>
                  <a:ext uri="{FF2B5EF4-FFF2-40B4-BE49-F238E27FC236}">
                    <a16:creationId xmlns:a16="http://schemas.microsoft.com/office/drawing/2014/main" id="{26B89990-9B0A-4AE9-94DA-A243A6B805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49739" y="2194746"/>
                <a:ext cx="116904" cy="138531"/>
              </a:xfrm>
              <a:prstGeom prst="rect">
                <a:avLst/>
              </a:prstGeom>
              <a:grpFill/>
            </p:spPr>
          </p:pic>
        </p:grpSp>
        <p:grpSp>
          <p:nvGrpSpPr>
            <p:cNvPr id="144" name="Group 143">
              <a:extLst>
                <a:ext uri="{FF2B5EF4-FFF2-40B4-BE49-F238E27FC236}">
                  <a16:creationId xmlns:a16="http://schemas.microsoft.com/office/drawing/2014/main" id="{DF9D12BC-E05F-4DEB-9621-F94233D83224}"/>
                </a:ext>
              </a:extLst>
            </p:cNvPr>
            <p:cNvGrpSpPr/>
            <p:nvPr/>
          </p:nvGrpSpPr>
          <p:grpSpPr>
            <a:xfrm>
              <a:off x="10165486" y="4535288"/>
              <a:ext cx="1230522" cy="211039"/>
              <a:chOff x="10868759" y="4110794"/>
              <a:chExt cx="1017768" cy="174551"/>
            </a:xfrm>
          </p:grpSpPr>
          <p:grpSp>
            <p:nvGrpSpPr>
              <p:cNvPr id="145" name="Group 144">
                <a:extLst>
                  <a:ext uri="{FF2B5EF4-FFF2-40B4-BE49-F238E27FC236}">
                    <a16:creationId xmlns:a16="http://schemas.microsoft.com/office/drawing/2014/main" id="{A252F6A5-3659-4AB7-940E-A75A3C581BB6}"/>
                  </a:ext>
                </a:extLst>
              </p:cNvPr>
              <p:cNvGrpSpPr/>
              <p:nvPr/>
            </p:nvGrpSpPr>
            <p:grpSpPr>
              <a:xfrm>
                <a:off x="10868759" y="4110794"/>
                <a:ext cx="1017768" cy="167627"/>
                <a:chOff x="76401" y="2964205"/>
                <a:chExt cx="2261795" cy="372519"/>
              </a:xfrm>
            </p:grpSpPr>
            <p:grpSp>
              <p:nvGrpSpPr>
                <p:cNvPr id="158" name="Group 157">
                  <a:extLst>
                    <a:ext uri="{FF2B5EF4-FFF2-40B4-BE49-F238E27FC236}">
                      <a16:creationId xmlns:a16="http://schemas.microsoft.com/office/drawing/2014/main" id="{B6741474-03C8-4457-9009-09B302147E14}"/>
                    </a:ext>
                  </a:extLst>
                </p:cNvPr>
                <p:cNvGrpSpPr/>
                <p:nvPr/>
              </p:nvGrpSpPr>
              <p:grpSpPr>
                <a:xfrm>
                  <a:off x="76401" y="2964205"/>
                  <a:ext cx="1599838" cy="372519"/>
                  <a:chOff x="76401" y="2964205"/>
                  <a:chExt cx="1599838" cy="372519"/>
                </a:xfrm>
              </p:grpSpPr>
              <p:pic>
                <p:nvPicPr>
                  <p:cNvPr id="164" name="Picture 163">
                    <a:hlinkClick r:id="rId11"/>
                    <a:extLst>
                      <a:ext uri="{FF2B5EF4-FFF2-40B4-BE49-F238E27FC236}">
                        <a16:creationId xmlns:a16="http://schemas.microsoft.com/office/drawing/2014/main" id="{3FBD1D5D-BDEB-4084-8F4F-277AC03DF0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65" name="Group 164">
                    <a:extLst>
                      <a:ext uri="{FF2B5EF4-FFF2-40B4-BE49-F238E27FC236}">
                        <a16:creationId xmlns:a16="http://schemas.microsoft.com/office/drawing/2014/main" id="{2648AD02-633B-42F1-AEC9-2A0F942CE2FC}"/>
                      </a:ext>
                    </a:extLst>
                  </p:cNvPr>
                  <p:cNvGrpSpPr/>
                  <p:nvPr/>
                </p:nvGrpSpPr>
                <p:grpSpPr>
                  <a:xfrm>
                    <a:off x="76401" y="2964205"/>
                    <a:ext cx="1257382" cy="372519"/>
                    <a:chOff x="12053139" y="7366546"/>
                    <a:chExt cx="1934324" cy="573074"/>
                  </a:xfrm>
                </p:grpSpPr>
                <p:pic>
                  <p:nvPicPr>
                    <p:cNvPr id="166" name="Picture 165">
                      <a:extLst>
                        <a:ext uri="{FF2B5EF4-FFF2-40B4-BE49-F238E27FC236}">
                          <a16:creationId xmlns:a16="http://schemas.microsoft.com/office/drawing/2014/main" id="{1C27F882-4029-48F4-A07B-3CBAE66CA739}"/>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167" name="Picture 166">
                      <a:extLst>
                        <a:ext uri="{FF2B5EF4-FFF2-40B4-BE49-F238E27FC236}">
                          <a16:creationId xmlns:a16="http://schemas.microsoft.com/office/drawing/2014/main" id="{80549CBB-1547-45DB-BF45-4F0FBD5A37C0}"/>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168" name="Picture 167">
                      <a:extLst>
                        <a:ext uri="{FF2B5EF4-FFF2-40B4-BE49-F238E27FC236}">
                          <a16:creationId xmlns:a16="http://schemas.microsoft.com/office/drawing/2014/main" id="{D032FB4C-29AF-4316-B412-AAA4A852C261}"/>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169" name="Picture 168">
                      <a:extLst>
                        <a:ext uri="{FF2B5EF4-FFF2-40B4-BE49-F238E27FC236}">
                          <a16:creationId xmlns:a16="http://schemas.microsoft.com/office/drawing/2014/main" id="{F5B07803-3E0C-43FC-BF04-32E380CEEEF7}"/>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59" name="Group 158">
                  <a:extLst>
                    <a:ext uri="{FF2B5EF4-FFF2-40B4-BE49-F238E27FC236}">
                      <a16:creationId xmlns:a16="http://schemas.microsoft.com/office/drawing/2014/main" id="{AECB7550-00C4-494C-96EE-126E04A03A08}"/>
                    </a:ext>
                  </a:extLst>
                </p:cNvPr>
                <p:cNvGrpSpPr/>
                <p:nvPr/>
              </p:nvGrpSpPr>
              <p:grpSpPr>
                <a:xfrm>
                  <a:off x="2008682" y="3185912"/>
                  <a:ext cx="329514" cy="79848"/>
                  <a:chOff x="6660452" y="3094221"/>
                  <a:chExt cx="188672" cy="45719"/>
                </a:xfrm>
              </p:grpSpPr>
              <p:sp>
                <p:nvSpPr>
                  <p:cNvPr id="161" name="Oval 160">
                    <a:extLst>
                      <a:ext uri="{FF2B5EF4-FFF2-40B4-BE49-F238E27FC236}">
                        <a16:creationId xmlns:a16="http://schemas.microsoft.com/office/drawing/2014/main" id="{2A305CD9-53C8-471E-87B9-F5D80E881439}"/>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4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Oval 161">
                    <a:extLst>
                      <a:ext uri="{FF2B5EF4-FFF2-40B4-BE49-F238E27FC236}">
                        <a16:creationId xmlns:a16="http://schemas.microsoft.com/office/drawing/2014/main" id="{996FC86A-F62C-4FAE-9205-190B113ED769}"/>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4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Oval 162">
                    <a:extLst>
                      <a:ext uri="{FF2B5EF4-FFF2-40B4-BE49-F238E27FC236}">
                        <a16:creationId xmlns:a16="http://schemas.microsoft.com/office/drawing/2014/main" id="{068C3182-3288-409D-AE56-E2B70AD9B060}"/>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endParaRPr kumimoji="0" lang="en-US" sz="4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60" name="Picture 159">
                  <a:hlinkClick r:id="rId17"/>
                  <a:extLst>
                    <a:ext uri="{FF2B5EF4-FFF2-40B4-BE49-F238E27FC236}">
                      <a16:creationId xmlns:a16="http://schemas.microsoft.com/office/drawing/2014/main" id="{1BFEA3DB-137F-48FB-8EBB-0002719A44B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46" name="Group 145">
                <a:extLst>
                  <a:ext uri="{FF2B5EF4-FFF2-40B4-BE49-F238E27FC236}">
                    <a16:creationId xmlns:a16="http://schemas.microsoft.com/office/drawing/2014/main" id="{D3252AEE-EF49-425F-AC96-622FD5B27EB4}"/>
                  </a:ext>
                </a:extLst>
              </p:cNvPr>
              <p:cNvGrpSpPr/>
              <p:nvPr/>
            </p:nvGrpSpPr>
            <p:grpSpPr bwMode="black">
              <a:xfrm>
                <a:off x="11508873" y="4239626"/>
                <a:ext cx="75077" cy="45719"/>
                <a:chOff x="10387012" y="4179358"/>
                <a:chExt cx="974726" cy="593725"/>
              </a:xfrm>
              <a:solidFill>
                <a:srgbClr val="505050"/>
              </a:solidFill>
            </p:grpSpPr>
            <p:sp>
              <p:nvSpPr>
                <p:cNvPr id="153" name="Freeform 26">
                  <a:extLst>
                    <a:ext uri="{FF2B5EF4-FFF2-40B4-BE49-F238E27FC236}">
                      <a16:creationId xmlns:a16="http://schemas.microsoft.com/office/drawing/2014/main" id="{7629B753-6812-4C3F-9496-026A059BF48D}"/>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4" name="Freeform 27">
                  <a:extLst>
                    <a:ext uri="{FF2B5EF4-FFF2-40B4-BE49-F238E27FC236}">
                      <a16:creationId xmlns:a16="http://schemas.microsoft.com/office/drawing/2014/main" id="{09892666-E7D4-47F6-9D07-E276B89227A6}"/>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5" name="Freeform 28">
                  <a:extLst>
                    <a:ext uri="{FF2B5EF4-FFF2-40B4-BE49-F238E27FC236}">
                      <a16:creationId xmlns:a16="http://schemas.microsoft.com/office/drawing/2014/main" id="{18C03BCA-66A9-4AC0-86F4-1205F930E4BE}"/>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6" name="Freeform 29">
                  <a:extLst>
                    <a:ext uri="{FF2B5EF4-FFF2-40B4-BE49-F238E27FC236}">
                      <a16:creationId xmlns:a16="http://schemas.microsoft.com/office/drawing/2014/main" id="{2C09B20F-1C28-4E3F-A91C-BAEE633B998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7" name="Freeform 30">
                  <a:extLst>
                    <a:ext uri="{FF2B5EF4-FFF2-40B4-BE49-F238E27FC236}">
                      <a16:creationId xmlns:a16="http://schemas.microsoft.com/office/drawing/2014/main" id="{7229C7E9-EE11-46A3-A3E6-663AD087D83E}"/>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grpSp>
          <p:grpSp>
            <p:nvGrpSpPr>
              <p:cNvPr id="147" name="Group 146">
                <a:extLst>
                  <a:ext uri="{FF2B5EF4-FFF2-40B4-BE49-F238E27FC236}">
                    <a16:creationId xmlns:a16="http://schemas.microsoft.com/office/drawing/2014/main" id="{DDD794B0-B068-4FD4-AD19-FE8FEFCC2369}"/>
                  </a:ext>
                </a:extLst>
              </p:cNvPr>
              <p:cNvGrpSpPr/>
              <p:nvPr/>
            </p:nvGrpSpPr>
            <p:grpSpPr bwMode="black">
              <a:xfrm>
                <a:off x="11638296" y="4235799"/>
                <a:ext cx="75077" cy="45719"/>
                <a:chOff x="10387012" y="4179358"/>
                <a:chExt cx="974726" cy="593725"/>
              </a:xfrm>
              <a:solidFill>
                <a:srgbClr val="505050"/>
              </a:solidFill>
            </p:grpSpPr>
            <p:sp>
              <p:nvSpPr>
                <p:cNvPr id="148" name="Freeform 26">
                  <a:extLst>
                    <a:ext uri="{FF2B5EF4-FFF2-40B4-BE49-F238E27FC236}">
                      <a16:creationId xmlns:a16="http://schemas.microsoft.com/office/drawing/2014/main" id="{77E1627A-321F-40F6-A451-447FABC11A93}"/>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49" name="Freeform 27">
                  <a:extLst>
                    <a:ext uri="{FF2B5EF4-FFF2-40B4-BE49-F238E27FC236}">
                      <a16:creationId xmlns:a16="http://schemas.microsoft.com/office/drawing/2014/main" id="{0146CF16-0B30-42E4-A561-BD59BA98D338}"/>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0" name="Freeform 28">
                  <a:extLst>
                    <a:ext uri="{FF2B5EF4-FFF2-40B4-BE49-F238E27FC236}">
                      <a16:creationId xmlns:a16="http://schemas.microsoft.com/office/drawing/2014/main" id="{7476A70C-6CAE-4B88-A4E2-7FD90EC6424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1" name="Freeform 29">
                  <a:extLst>
                    <a:ext uri="{FF2B5EF4-FFF2-40B4-BE49-F238E27FC236}">
                      <a16:creationId xmlns:a16="http://schemas.microsoft.com/office/drawing/2014/main" id="{7A604108-44C3-4567-A640-761FA371D8B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2" name="Freeform 30">
                  <a:extLst>
                    <a:ext uri="{FF2B5EF4-FFF2-40B4-BE49-F238E27FC236}">
                      <a16:creationId xmlns:a16="http://schemas.microsoft.com/office/drawing/2014/main" id="{7CAC0A58-D1BC-416D-BFB5-E10725BFE6D0}"/>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grpSp>
        </p:grpSp>
        <p:grpSp>
          <p:nvGrpSpPr>
            <p:cNvPr id="170" name="Group 169">
              <a:extLst>
                <a:ext uri="{FF2B5EF4-FFF2-40B4-BE49-F238E27FC236}">
                  <a16:creationId xmlns:a16="http://schemas.microsoft.com/office/drawing/2014/main" id="{E0C8A351-4465-44ED-B229-1AA92D044197}"/>
                </a:ext>
              </a:extLst>
            </p:cNvPr>
            <p:cNvGrpSpPr/>
            <p:nvPr/>
          </p:nvGrpSpPr>
          <p:grpSpPr>
            <a:xfrm>
              <a:off x="9909871" y="6125382"/>
              <a:ext cx="1591986" cy="301103"/>
              <a:chOff x="8958123" y="5760043"/>
              <a:chExt cx="1499616" cy="249043"/>
            </a:xfrm>
            <a:solidFill>
              <a:srgbClr val="EAEAEA"/>
            </a:solidFill>
          </p:grpSpPr>
          <p:sp>
            <p:nvSpPr>
              <p:cNvPr id="171" name="Rectangle 170">
                <a:extLst>
                  <a:ext uri="{FF2B5EF4-FFF2-40B4-BE49-F238E27FC236}">
                    <a16:creationId xmlns:a16="http://schemas.microsoft.com/office/drawing/2014/main" id="{F49F9382-0DE1-4F08-B7A2-931006C9AC69}"/>
                  </a:ext>
                </a:extLst>
              </p:cNvPr>
              <p:cNvSpPr/>
              <p:nvPr/>
            </p:nvSpPr>
            <p:spPr>
              <a:xfrm>
                <a:off x="8958123" y="5760043"/>
                <a:ext cx="1499616" cy="249043"/>
              </a:xfrm>
              <a:prstGeom prst="rect">
                <a:avLst/>
              </a:prstGeom>
              <a:solidFill>
                <a:srgbClr val="FFFFFF">
                  <a:lumMod val="95000"/>
                </a:srgbClr>
              </a:solidFill>
              <a:ln w="14224" cap="flat" cmpd="sng" algn="ctr">
                <a:solidFill>
                  <a:srgbClr val="505050"/>
                </a:solidFill>
                <a:prstDash val="dash"/>
              </a:ln>
              <a:effectLst/>
            </p:spPr>
            <p:txBody>
              <a:bodyPr wrap="square" lIns="137160" rIns="45720" rtlCol="0" anchor="ctr">
                <a:spAutoFit/>
              </a:bodyPr>
              <a:lstStyle/>
              <a:p>
                <a:pPr marL="115888" marR="0" lvl="0" indent="0" defTabSz="914400" eaLnBrk="1" fontAlgn="auto" latinLnBrk="0" hangingPunct="1">
                  <a:lnSpc>
                    <a:spcPct val="97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Endpoint DLP</a:t>
                </a:r>
              </a:p>
            </p:txBody>
          </p:sp>
          <p:sp>
            <p:nvSpPr>
              <p:cNvPr id="172" name="Commitments_EC4D">
                <a:extLst>
                  <a:ext uri="{FF2B5EF4-FFF2-40B4-BE49-F238E27FC236}">
                    <a16:creationId xmlns:a16="http://schemas.microsoft.com/office/drawing/2014/main" id="{04DD6623-D905-499C-A98F-5634C9B91FF9}"/>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rgbClr val="50505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cxnSp>
          <p:nvCxnSpPr>
            <p:cNvPr id="173" name="Straight Connector 172">
              <a:extLst>
                <a:ext uri="{FF2B5EF4-FFF2-40B4-BE49-F238E27FC236}">
                  <a16:creationId xmlns:a16="http://schemas.microsoft.com/office/drawing/2014/main" id="{938FFDF3-DF84-46F5-AA08-288D320DD863}"/>
                </a:ext>
              </a:extLst>
            </p:cNvPr>
            <p:cNvCxnSpPr>
              <a:cxnSpLocks/>
            </p:cNvCxnSpPr>
            <p:nvPr/>
          </p:nvCxnSpPr>
          <p:spPr>
            <a:xfrm>
              <a:off x="9787375" y="1271815"/>
              <a:ext cx="0" cy="4964320"/>
            </a:xfrm>
            <a:prstGeom prst="line">
              <a:avLst/>
            </a:prstGeom>
            <a:noFill/>
            <a:ln w="19050" cap="flat" cmpd="sng" algn="ctr">
              <a:solidFill>
                <a:srgbClr val="008272"/>
              </a:solidFill>
              <a:prstDash val="solid"/>
              <a:headEnd type="none"/>
              <a:tailEnd type="none"/>
            </a:ln>
            <a:effectLst/>
          </p:spPr>
        </p:cxnSp>
        <p:sp>
          <p:nvSpPr>
            <p:cNvPr id="174" name="Rectangle 173">
              <a:hlinkClick r:id="rId8"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440894D2-7640-4448-875B-33B6D9346E61}"/>
                </a:ext>
              </a:extLst>
            </p:cNvPr>
            <p:cNvSpPr/>
            <p:nvPr/>
          </p:nvSpPr>
          <p:spPr>
            <a:xfrm>
              <a:off x="9910624" y="5697425"/>
              <a:ext cx="1597742" cy="353287"/>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SQL Info Protection</a:t>
              </a:r>
            </a:p>
          </p:txBody>
        </p:sp>
        <p:cxnSp>
          <p:nvCxnSpPr>
            <p:cNvPr id="175" name="Straight Connector 174">
              <a:extLst>
                <a:ext uri="{FF2B5EF4-FFF2-40B4-BE49-F238E27FC236}">
                  <a16:creationId xmlns:a16="http://schemas.microsoft.com/office/drawing/2014/main" id="{C92488FD-68F2-4254-9A20-804FB6C6BCA7}"/>
                </a:ext>
              </a:extLst>
            </p:cNvPr>
            <p:cNvCxnSpPr/>
            <p:nvPr/>
          </p:nvCxnSpPr>
          <p:spPr>
            <a:xfrm>
              <a:off x="9787375" y="6236136"/>
              <a:ext cx="114467" cy="0"/>
            </a:xfrm>
            <a:prstGeom prst="line">
              <a:avLst/>
            </a:prstGeom>
            <a:noFill/>
            <a:ln w="19050" cap="flat" cmpd="sng" algn="ctr">
              <a:solidFill>
                <a:srgbClr val="008272"/>
              </a:solidFill>
              <a:prstDash val="solid"/>
              <a:headEnd type="none"/>
              <a:tailEnd type="none"/>
            </a:ln>
            <a:effectLst/>
          </p:spPr>
        </p:cxnSp>
        <p:cxnSp>
          <p:nvCxnSpPr>
            <p:cNvPr id="177" name="Straight Connector 176">
              <a:extLst>
                <a:ext uri="{FF2B5EF4-FFF2-40B4-BE49-F238E27FC236}">
                  <a16:creationId xmlns:a16="http://schemas.microsoft.com/office/drawing/2014/main" id="{560A6F92-C1FE-4C52-9445-993FBA7360E7}"/>
                </a:ext>
              </a:extLst>
            </p:cNvPr>
            <p:cNvCxnSpPr>
              <a:cxnSpLocks/>
            </p:cNvCxnSpPr>
            <p:nvPr/>
          </p:nvCxnSpPr>
          <p:spPr>
            <a:xfrm>
              <a:off x="10010222" y="1659697"/>
              <a:ext cx="0" cy="180709"/>
            </a:xfrm>
            <a:prstGeom prst="line">
              <a:avLst/>
            </a:prstGeom>
            <a:noFill/>
            <a:ln w="57150" cap="flat" cmpd="sng" algn="ctr">
              <a:solidFill>
                <a:srgbClr val="008272"/>
              </a:solidFill>
              <a:prstDash val="solid"/>
              <a:headEnd type="none"/>
              <a:tailEnd type="none"/>
            </a:ln>
            <a:effectLst/>
          </p:spPr>
        </p:cxnSp>
        <p:grpSp>
          <p:nvGrpSpPr>
            <p:cNvPr id="178" name="Group 177">
              <a:extLst>
                <a:ext uri="{FF2B5EF4-FFF2-40B4-BE49-F238E27FC236}">
                  <a16:creationId xmlns:a16="http://schemas.microsoft.com/office/drawing/2014/main" id="{761E0598-49BE-4170-A131-3D0410891E8C}"/>
                </a:ext>
              </a:extLst>
            </p:cNvPr>
            <p:cNvGrpSpPr/>
            <p:nvPr/>
          </p:nvGrpSpPr>
          <p:grpSpPr>
            <a:xfrm>
              <a:off x="9908861" y="1803420"/>
              <a:ext cx="1569875" cy="291472"/>
              <a:chOff x="116753" y="2955527"/>
              <a:chExt cx="1298448" cy="241077"/>
            </a:xfrm>
          </p:grpSpPr>
          <p:sp>
            <p:nvSpPr>
              <p:cNvPr id="179" name="Rectangle 178">
                <a:hlinkClick r:id="rId19" tooltip="Cloud App Security provides discovery and control of your Shadow IT in the cloud. It extends the visibility, auditing, and control you have on-premises to your cloud applications and the data in them. "/>
                <a:extLst>
                  <a:ext uri="{FF2B5EF4-FFF2-40B4-BE49-F238E27FC236}">
                    <a16:creationId xmlns:a16="http://schemas.microsoft.com/office/drawing/2014/main" id="{0966A4F0-2C5C-4DD7-A482-F277EF6265ED}"/>
                  </a:ext>
                </a:extLst>
              </p:cNvPr>
              <p:cNvSpPr/>
              <p:nvPr/>
            </p:nvSpPr>
            <p:spPr>
              <a:xfrm>
                <a:off x="116753" y="2955527"/>
                <a:ext cx="1298448" cy="24107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Cloud App Security</a:t>
                </a:r>
              </a:p>
            </p:txBody>
          </p:sp>
          <p:pic>
            <p:nvPicPr>
              <p:cNvPr id="180" name="Picture 179">
                <a:extLst>
                  <a:ext uri="{FF2B5EF4-FFF2-40B4-BE49-F238E27FC236}">
                    <a16:creationId xmlns:a16="http://schemas.microsoft.com/office/drawing/2014/main" id="{218E08BC-53A3-48C1-9CDA-FD5AFFDF5D4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grpSp>
          <p:nvGrpSpPr>
            <p:cNvPr id="181" name="Group 180">
              <a:extLst>
                <a:ext uri="{FF2B5EF4-FFF2-40B4-BE49-F238E27FC236}">
                  <a16:creationId xmlns:a16="http://schemas.microsoft.com/office/drawing/2014/main" id="{DAE03397-980A-466D-BB7C-4B88B6804775}"/>
                </a:ext>
              </a:extLst>
            </p:cNvPr>
            <p:cNvGrpSpPr/>
            <p:nvPr/>
          </p:nvGrpSpPr>
          <p:grpSpPr>
            <a:xfrm>
              <a:off x="9687298" y="1403973"/>
              <a:ext cx="1727091" cy="291472"/>
              <a:chOff x="9721483" y="1816015"/>
              <a:chExt cx="1428482" cy="241077"/>
            </a:xfrm>
          </p:grpSpPr>
          <p:sp>
            <p:nvSpPr>
              <p:cNvPr id="182" name="Rectangle 181">
                <a:hlinkClick r:id="rId2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847F9D40-5767-491A-88CD-E391D4E1F1D7}"/>
                  </a:ext>
                </a:extLst>
              </p:cNvPr>
              <p:cNvSpPr/>
              <p:nvPr/>
            </p:nvSpPr>
            <p:spPr>
              <a:xfrm>
                <a:off x="9721483" y="1816015"/>
                <a:ext cx="1428482" cy="241077"/>
              </a:xfrm>
              <a:prstGeom prst="rect">
                <a:avLst/>
              </a:prstGeom>
              <a:solidFill>
                <a:srgbClr val="EAEAEA"/>
              </a:solidFill>
              <a:ln w="14224" cap="flat" cmpd="sng" algn="ctr">
                <a:solidFill>
                  <a:srgbClr val="EAEAEA">
                    <a:lumMod val="90000"/>
                  </a:srgbClr>
                </a:solidFill>
                <a:prstDash val="solid"/>
              </a:ln>
              <a:effectLst/>
            </p:spPr>
            <p:txBody>
              <a:bodyPr lIns="3657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Conditional Access</a:t>
                </a:r>
              </a:p>
            </p:txBody>
          </p:sp>
          <p:pic>
            <p:nvPicPr>
              <p:cNvPr id="183" name="Picture 182">
                <a:extLst>
                  <a:ext uri="{FF2B5EF4-FFF2-40B4-BE49-F238E27FC236}">
                    <a16:creationId xmlns:a16="http://schemas.microsoft.com/office/drawing/2014/main" id="{24D30FDA-62B0-4078-828D-78ED95333ADE}"/>
                  </a:ext>
                </a:extLst>
              </p:cNvPr>
              <p:cNvPicPr>
                <a:picLocks noChangeAspect="1"/>
              </p:cNvPicPr>
              <p:nvPr/>
            </p:nvPicPr>
            <p:blipFill rotWithShape="1">
              <a:blip r:embed="rId22"/>
              <a:srcRect l="22948" t="1" b="1811"/>
              <a:stretch/>
            </p:blipFill>
            <p:spPr>
              <a:xfrm flipV="1">
                <a:off x="9764127" y="1889446"/>
                <a:ext cx="268951" cy="108569"/>
              </a:xfrm>
              <a:prstGeom prst="rect">
                <a:avLst/>
              </a:prstGeom>
            </p:spPr>
          </p:pic>
        </p:grpSp>
        <p:pic>
          <p:nvPicPr>
            <p:cNvPr id="184" name="Picture 171">
              <a:extLst>
                <a:ext uri="{FF2B5EF4-FFF2-40B4-BE49-F238E27FC236}">
                  <a16:creationId xmlns:a16="http://schemas.microsoft.com/office/drawing/2014/main" id="{EED7E713-5FC2-417F-B8F8-D12A95EFA02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997807" y="5780697"/>
              <a:ext cx="179681" cy="17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Rectangle 186">
              <a:hlinkClick r:id="rId5"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7210C674-CA51-4354-9EC5-C4D9C14B94B4}"/>
                </a:ext>
              </a:extLst>
            </p:cNvPr>
            <p:cNvSpPr/>
            <p:nvPr/>
          </p:nvSpPr>
          <p:spPr>
            <a:xfrm>
              <a:off x="10008347" y="4272003"/>
              <a:ext cx="1444928" cy="208010"/>
            </a:xfrm>
            <a:prstGeom prst="rect">
              <a:avLst/>
            </a:prstGeom>
            <a:solidFill>
              <a:srgbClr val="FFFFFF"/>
            </a:solidFill>
            <a:ln w="14224" cap="flat" cmpd="sng" algn="ctr">
              <a:solidFill>
                <a:srgbClr val="EAEAEA">
                  <a:lumMod val="90000"/>
                </a:srgbClr>
              </a:solidFill>
              <a:prstDash val="solid"/>
            </a:ln>
            <a:effectLst/>
          </p:spPr>
          <p:txBody>
            <a:bodyPr rtlCol="0" anchor="ctr"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0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AIP Scanner</a:t>
              </a:r>
            </a:p>
          </p:txBody>
        </p:sp>
      </p:grpSp>
      <p:pic>
        <p:nvPicPr>
          <p:cNvPr id="68" name="Picture 67">
            <a:extLst>
              <a:ext uri="{FF2B5EF4-FFF2-40B4-BE49-F238E27FC236}">
                <a16:creationId xmlns:a16="http://schemas.microsoft.com/office/drawing/2014/main" id="{C3D91F83-6F3A-4886-AA0B-A4616F996E8D}"/>
              </a:ext>
            </a:extLst>
          </p:cNvPr>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72" name="Connector: Elbow 71">
            <a:extLst>
              <a:ext uri="{FF2B5EF4-FFF2-40B4-BE49-F238E27FC236}">
                <a16:creationId xmlns:a16="http://schemas.microsoft.com/office/drawing/2014/main" id="{0C1F7545-1FF4-47EB-9701-9A59AE100018}"/>
              </a:ext>
            </a:extLst>
          </p:cNvPr>
          <p:cNvCxnSpPr>
            <a:cxnSpLocks/>
          </p:cNvCxnSpPr>
          <p:nvPr/>
        </p:nvCxnSpPr>
        <p:spPr>
          <a:xfrm rot="10800000" flipV="1">
            <a:off x="7371760" y="1094363"/>
            <a:ext cx="2074756" cy="725986"/>
          </a:xfrm>
          <a:prstGeom prst="bentConnector3">
            <a:avLst>
              <a:gd name="adj1" fmla="val 7735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A317819-DFB5-4B03-BD2B-54305FE0B0DA}"/>
              </a:ext>
            </a:extLst>
          </p:cNvPr>
          <p:cNvSpPr/>
          <p:nvPr/>
        </p:nvSpPr>
        <p:spPr bwMode="auto">
          <a:xfrm>
            <a:off x="9633459" y="2679466"/>
            <a:ext cx="259897" cy="1867252"/>
          </a:xfrm>
          <a:prstGeom prst="rect">
            <a:avLst/>
          </a:prstGeom>
          <a:solidFill>
            <a:schemeClr val="bg1"/>
          </a:solidFill>
          <a:ln w="190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b="1" kern="0">
                <a:gradFill>
                  <a:gsLst>
                    <a:gs pos="0">
                      <a:srgbClr val="505050">
                        <a:lumMod val="75000"/>
                      </a:srgbClr>
                    </a:gs>
                    <a:gs pos="100000">
                      <a:srgbClr val="505050">
                        <a:lumMod val="75000"/>
                      </a:srgbClr>
                    </a:gs>
                  </a:gsLst>
                  <a:lin ang="5400000" scaled="1"/>
                </a:gradFill>
                <a:latin typeface="Segoe UI"/>
                <a:cs typeface="Segoe UI" panose="020B0502040204020203" pitchFamily="34" charset="0"/>
              </a:rPr>
              <a:t>Classification Labels</a:t>
            </a:r>
          </a:p>
        </p:txBody>
      </p:sp>
      <p:cxnSp>
        <p:nvCxnSpPr>
          <p:cNvPr id="74" name="Connector: Elbow 73">
            <a:extLst>
              <a:ext uri="{FF2B5EF4-FFF2-40B4-BE49-F238E27FC236}">
                <a16:creationId xmlns:a16="http://schemas.microsoft.com/office/drawing/2014/main" id="{AB72B7ED-CA70-4078-BAE5-22F6C5B7112F}"/>
              </a:ext>
            </a:extLst>
          </p:cNvPr>
          <p:cNvCxnSpPr>
            <a:cxnSpLocks/>
          </p:cNvCxnSpPr>
          <p:nvPr/>
        </p:nvCxnSpPr>
        <p:spPr>
          <a:xfrm rot="10800000">
            <a:off x="6523570" y="2490310"/>
            <a:ext cx="3064932" cy="348143"/>
          </a:xfrm>
          <a:prstGeom prst="bentConnector3">
            <a:avLst>
              <a:gd name="adj1" fmla="val 37056"/>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B62D10BF-B864-4AA1-8B4D-D7BCA9688789}"/>
              </a:ext>
            </a:extLst>
          </p:cNvPr>
          <p:cNvCxnSpPr>
            <a:cxnSpLocks/>
            <a:stCxn id="174" idx="1"/>
          </p:cNvCxnSpPr>
          <p:nvPr/>
        </p:nvCxnSpPr>
        <p:spPr>
          <a:xfrm rot="10800000">
            <a:off x="6523570" y="2494321"/>
            <a:ext cx="3387054" cy="3379748"/>
          </a:xfrm>
          <a:prstGeom prst="bentConnector3">
            <a:avLst>
              <a:gd name="adj1" fmla="val 43026"/>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85A3A262-C1C9-4F8E-806B-9898A0EFD118}"/>
              </a:ext>
            </a:extLst>
          </p:cNvPr>
          <p:cNvSpPr/>
          <p:nvPr/>
        </p:nvSpPr>
        <p:spPr bwMode="auto">
          <a:xfrm>
            <a:off x="6348930" y="2406160"/>
            <a:ext cx="238388" cy="168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7672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fade">
                                      <p:cBhvr>
                                        <p:cTn id="15" dur="500"/>
                                        <p:tgtEl>
                                          <p:spTgt spid="1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9" end="9"/>
                                            </p:txEl>
                                          </p:spTgt>
                                        </p:tgtEl>
                                        <p:attrNameLst>
                                          <p:attrName>style.visibility</p:attrName>
                                        </p:attrNameLst>
                                      </p:cBhvr>
                                      <p:to>
                                        <p:strVal val="visible"/>
                                      </p:to>
                                    </p:set>
                                    <p:animEffect transition="in" filter="fade">
                                      <p:cBhvr>
                                        <p:cTn id="20" dur="500"/>
                                        <p:tgtEl>
                                          <p:spTgt spid="14">
                                            <p:txEl>
                                              <p:pRg st="9" end="9"/>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xEl>
                                              <p:pRg st="10" end="10"/>
                                            </p:txEl>
                                          </p:spTgt>
                                        </p:tgtEl>
                                        <p:attrNameLst>
                                          <p:attrName>style.visibility</p:attrName>
                                        </p:attrNameLst>
                                      </p:cBhvr>
                                      <p:to>
                                        <p:strVal val="visible"/>
                                      </p:to>
                                    </p:set>
                                    <p:animEffect transition="in" filter="fade">
                                      <p:cBhvr>
                                        <p:cTn id="24" dur="500"/>
                                        <p:tgtEl>
                                          <p:spTgt spid="14">
                                            <p:txEl>
                                              <p:pRg st="10" end="10"/>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par>
                                <p:cTn id="28" presetID="22"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428"/>
                                        </p:tgtEl>
                                        <p:attrNameLst>
                                          <p:attrName>style.visibility</p:attrName>
                                        </p:attrNameLst>
                                      </p:cBhvr>
                                      <p:to>
                                        <p:strVal val="visible"/>
                                      </p:to>
                                    </p:set>
                                    <p:animEffect transition="in" filter="wipe(right)">
                                      <p:cBhvr>
                                        <p:cTn id="37" dur="500"/>
                                        <p:tgtEl>
                                          <p:spTgt spid="428"/>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88"/>
                                        </p:tgtEl>
                                        <p:attrNameLst>
                                          <p:attrName>style.visibility</p:attrName>
                                        </p:attrNameLst>
                                      </p:cBhvr>
                                      <p:to>
                                        <p:strVal val="visible"/>
                                      </p:to>
                                    </p:set>
                                    <p:animEffect transition="in" filter="fade">
                                      <p:cBhvr>
                                        <p:cTn id="40" dur="500"/>
                                        <p:tgtEl>
                                          <p:spTgt spid="188"/>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4" end="4"/>
                                            </p:txEl>
                                          </p:spTgt>
                                        </p:tgtEl>
                                        <p:attrNameLst>
                                          <p:attrName>style.visibility</p:attrName>
                                        </p:attrNameLst>
                                      </p:cBhvr>
                                      <p:to>
                                        <p:strVal val="visible"/>
                                      </p:to>
                                    </p:set>
                                    <p:animEffect transition="in" filter="fade">
                                      <p:cBhvr>
                                        <p:cTn id="48" dur="500"/>
                                        <p:tgtEl>
                                          <p:spTgt spid="14">
                                            <p:txEl>
                                              <p:pRg st="4" end="4"/>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xEl>
                                              <p:pRg st="5" end="5"/>
                                            </p:txEl>
                                          </p:spTgt>
                                        </p:tgtEl>
                                        <p:attrNameLst>
                                          <p:attrName>style.visibility</p:attrName>
                                        </p:attrNameLst>
                                      </p:cBhvr>
                                      <p:to>
                                        <p:strVal val="visible"/>
                                      </p:to>
                                    </p:set>
                                    <p:animEffect transition="in" filter="fade">
                                      <p:cBhvr>
                                        <p:cTn id="52" dur="500"/>
                                        <p:tgtEl>
                                          <p:spTgt spid="14">
                                            <p:txEl>
                                              <p:pRg st="5" end="5"/>
                                            </p:txEl>
                                          </p:spTgt>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4">
                                            <p:txEl>
                                              <p:pRg st="6" end="6"/>
                                            </p:txEl>
                                          </p:spTgt>
                                        </p:tgtEl>
                                        <p:attrNameLst>
                                          <p:attrName>style.visibility</p:attrName>
                                        </p:attrNameLst>
                                      </p:cBhvr>
                                      <p:to>
                                        <p:strVal val="visible"/>
                                      </p:to>
                                    </p:set>
                                    <p:animEffect transition="in" filter="fade">
                                      <p:cBhvr>
                                        <p:cTn id="56" dur="500"/>
                                        <p:tgtEl>
                                          <p:spTgt spid="14">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
                                            <p:txEl>
                                              <p:pRg st="11" end="11"/>
                                            </p:txEl>
                                          </p:spTgt>
                                        </p:tgtEl>
                                        <p:attrNameLst>
                                          <p:attrName>style.visibility</p:attrName>
                                        </p:attrNameLst>
                                      </p:cBhvr>
                                      <p:to>
                                        <p:strVal val="visible"/>
                                      </p:to>
                                    </p:set>
                                    <p:animEffect transition="in" filter="fade">
                                      <p:cBhvr>
                                        <p:cTn id="61" dur="500"/>
                                        <p:tgtEl>
                                          <p:spTgt spid="14">
                                            <p:txEl>
                                              <p:pRg st="11" end="11"/>
                                            </p:txEl>
                                          </p:spTgt>
                                        </p:tgtEl>
                                      </p:cBhvr>
                                    </p:animEffect>
                                  </p:childTnLst>
                                </p:cTn>
                              </p:par>
                              <p:par>
                                <p:cTn id="62" presetID="22" presetClass="entr" presetSubtype="8"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left)">
                                      <p:cBhvr>
                                        <p:cTn id="64" dur="500"/>
                                        <p:tgtEl>
                                          <p:spTgt spid="74"/>
                                        </p:tgtEl>
                                      </p:cBhvr>
                                    </p:animEffect>
                                  </p:childTnLst>
                                </p:cTn>
                              </p:par>
                              <p:par>
                                <p:cTn id="65" presetID="22" presetClass="entr" presetSubtype="8"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left)">
                                      <p:cBhvr>
                                        <p:cTn id="67" dur="500"/>
                                        <p:tgtEl>
                                          <p:spTgt spid="73"/>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4">
                                            <p:txEl>
                                              <p:pRg st="12" end="12"/>
                                            </p:txEl>
                                          </p:spTgt>
                                        </p:tgtEl>
                                        <p:attrNameLst>
                                          <p:attrName>style.visibility</p:attrName>
                                        </p:attrNameLst>
                                      </p:cBhvr>
                                      <p:to>
                                        <p:strVal val="visible"/>
                                      </p:to>
                                    </p:set>
                                    <p:animEffect transition="in" filter="fade">
                                      <p:cBhvr>
                                        <p:cTn id="71" dur="500"/>
                                        <p:tgtEl>
                                          <p:spTgt spid="14">
                                            <p:txEl>
                                              <p:pRg st="12" end="12"/>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4">
                                            <p:txEl>
                                              <p:pRg st="13" end="13"/>
                                            </p:txEl>
                                          </p:spTgt>
                                        </p:tgtEl>
                                        <p:attrNameLst>
                                          <p:attrName>style.visibility</p:attrName>
                                        </p:attrNameLst>
                                      </p:cBhvr>
                                      <p:to>
                                        <p:strVal val="visible"/>
                                      </p:to>
                                    </p:set>
                                    <p:animEffect transition="in" filter="fade">
                                      <p:cBhvr>
                                        <p:cTn id="75" dur="500"/>
                                        <p:tgtEl>
                                          <p:spTgt spid="14">
                                            <p:txEl>
                                              <p:pRg st="13" end="13"/>
                                            </p:txEl>
                                          </p:spTgt>
                                        </p:tgtEl>
                                      </p:cBhvr>
                                    </p:animEffect>
                                  </p:childTnLst>
                                </p:cTn>
                              </p:par>
                            </p:childTnLst>
                          </p:cTn>
                        </p:par>
                        <p:par>
                          <p:cTn id="76" fill="hold">
                            <p:stCondLst>
                              <p:cond delay="1500"/>
                            </p:stCondLst>
                            <p:childTnLst>
                              <p:par>
                                <p:cTn id="77" presetID="10" presetClass="entr" presetSubtype="0" fill="hold" nodeType="afterEffect">
                                  <p:stCondLst>
                                    <p:cond delay="0"/>
                                  </p:stCondLst>
                                  <p:childTnLst>
                                    <p:set>
                                      <p:cBhvr>
                                        <p:cTn id="78" dur="1" fill="hold">
                                          <p:stCondLst>
                                            <p:cond delay="0"/>
                                          </p:stCondLst>
                                        </p:cTn>
                                        <p:tgtEl>
                                          <p:spTgt spid="14">
                                            <p:txEl>
                                              <p:pRg st="14" end="14"/>
                                            </p:txEl>
                                          </p:spTgt>
                                        </p:tgtEl>
                                        <p:attrNameLst>
                                          <p:attrName>style.visibility</p:attrName>
                                        </p:attrNameLst>
                                      </p:cBhvr>
                                      <p:to>
                                        <p:strVal val="visible"/>
                                      </p:to>
                                    </p:set>
                                    <p:animEffect transition="in" filter="fade">
                                      <p:cBhvr>
                                        <p:cTn id="79" dur="500"/>
                                        <p:tgtEl>
                                          <p:spTgt spid="14">
                                            <p:txEl>
                                              <p:pRg st="14" end="14"/>
                                            </p:txEl>
                                          </p:spTgt>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4">
                                            <p:txEl>
                                              <p:pRg st="15" end="15"/>
                                            </p:txEl>
                                          </p:spTgt>
                                        </p:tgtEl>
                                        <p:attrNameLst>
                                          <p:attrName>style.visibility</p:attrName>
                                        </p:attrNameLst>
                                      </p:cBhvr>
                                      <p:to>
                                        <p:strVal val="visible"/>
                                      </p:to>
                                    </p:set>
                                    <p:animEffect transition="in" filter="fade">
                                      <p:cBhvr>
                                        <p:cTn id="83" dur="5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3E912227-88D7-43AA-8549-275E7924F4EE}"/>
              </a:ext>
            </a:extLst>
          </p:cNvPr>
          <p:cNvGrpSpPr/>
          <p:nvPr/>
        </p:nvGrpSpPr>
        <p:grpSpPr>
          <a:xfrm>
            <a:off x="335302" y="3939747"/>
            <a:ext cx="6832648" cy="2617320"/>
            <a:chOff x="335302" y="3939747"/>
            <a:chExt cx="6832648" cy="2617320"/>
          </a:xfrm>
        </p:grpSpPr>
        <p:grpSp>
          <p:nvGrpSpPr>
            <p:cNvPr id="59" name="Group 58">
              <a:extLst>
                <a:ext uri="{FF2B5EF4-FFF2-40B4-BE49-F238E27FC236}">
                  <a16:creationId xmlns:a16="http://schemas.microsoft.com/office/drawing/2014/main" id="{D136C1A8-5AB8-4D30-A1AC-027CDA0634F0}"/>
                </a:ext>
              </a:extLst>
            </p:cNvPr>
            <p:cNvGrpSpPr/>
            <p:nvPr/>
          </p:nvGrpSpPr>
          <p:grpSpPr>
            <a:xfrm>
              <a:off x="442867" y="3939747"/>
              <a:ext cx="6725083" cy="2617319"/>
              <a:chOff x="442867" y="3939747"/>
              <a:chExt cx="6725083" cy="2617319"/>
            </a:xfrm>
          </p:grpSpPr>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453755" y="3939748"/>
                <a:ext cx="6714195" cy="2607621"/>
              </a:xfrm>
              <a:prstGeom prst="roundRect">
                <a:avLst>
                  <a:gd name="adj" fmla="val 0"/>
                </a:avLst>
              </a:prstGeom>
              <a:solidFill>
                <a:schemeClr val="bg1">
                  <a:lumMod val="95000"/>
                  <a:alpha val="81000"/>
                </a:schemeClr>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err="1">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98" name="Rectangle 97">
                <a:extLst>
                  <a:ext uri="{FF2B5EF4-FFF2-40B4-BE49-F238E27FC236}">
                    <a16:creationId xmlns:a16="http://schemas.microsoft.com/office/drawing/2014/main" id="{CB06ECE6-9838-4C5B-804C-5EE200B7B3AA}"/>
                  </a:ext>
                </a:extLst>
              </p:cNvPr>
              <p:cNvSpPr/>
              <p:nvPr/>
            </p:nvSpPr>
            <p:spPr bwMode="auto">
              <a:xfrm rot="16200000">
                <a:off x="-598171" y="4980785"/>
                <a:ext cx="2617319" cy="535243"/>
              </a:xfrm>
              <a:prstGeom prst="rect">
                <a:avLst/>
              </a:prstGeom>
              <a:solidFill>
                <a:schemeClr val="bg1">
                  <a:lumMod val="50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9" name="Content Placeholder 2">
              <a:extLst>
                <a:ext uri="{FF2B5EF4-FFF2-40B4-BE49-F238E27FC236}">
                  <a16:creationId xmlns:a16="http://schemas.microsoft.com/office/drawing/2014/main" id="{7FD0EA0D-6D60-4B61-ACE9-1C5A5EDD7980}"/>
                </a:ext>
              </a:extLst>
            </p:cNvPr>
            <p:cNvSpPr txBox="1">
              <a:spLocks/>
            </p:cNvSpPr>
            <p:nvPr/>
          </p:nvSpPr>
          <p:spPr>
            <a:xfrm rot="16200000">
              <a:off x="-613972" y="4889021"/>
              <a:ext cx="2617320"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ctr"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Engagement Styles</a:t>
              </a:r>
            </a:p>
          </p:txBody>
        </p:sp>
      </p:grpSp>
      <p:sp>
        <p:nvSpPr>
          <p:cNvPr id="53" name="Rectangle 52">
            <a:extLst>
              <a:ext uri="{FF2B5EF4-FFF2-40B4-BE49-F238E27FC236}">
                <a16:creationId xmlns:a16="http://schemas.microsoft.com/office/drawing/2014/main" id="{846D9CA8-924F-4BE6-BBFB-62DAB8042856}"/>
              </a:ext>
            </a:extLst>
          </p:cNvPr>
          <p:cNvSpPr/>
          <p:nvPr/>
        </p:nvSpPr>
        <p:spPr bwMode="auto">
          <a:xfrm>
            <a:off x="8489305" y="4676391"/>
            <a:ext cx="2122881" cy="1638745"/>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 name="Rectangle 17">
            <a:extLst>
              <a:ext uri="{FF2B5EF4-FFF2-40B4-BE49-F238E27FC236}">
                <a16:creationId xmlns:a16="http://schemas.microsoft.com/office/drawing/2014/main" id="{490754CF-0A56-4B20-B985-831F62083889}"/>
              </a:ext>
            </a:extLst>
          </p:cNvPr>
          <p:cNvSpPr/>
          <p:nvPr/>
        </p:nvSpPr>
        <p:spPr bwMode="auto">
          <a:xfrm>
            <a:off x="8489305" y="1837689"/>
            <a:ext cx="2122881" cy="1638745"/>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Rectangle: Rounded Corners 9"/>
          <p:cNvSpPr/>
          <p:nvPr/>
        </p:nvSpPr>
        <p:spPr bwMode="auto">
          <a:xfrm>
            <a:off x="449331" y="1145548"/>
            <a:ext cx="6714188" cy="2539595"/>
          </a:xfrm>
          <a:prstGeom prst="roundRect">
            <a:avLst>
              <a:gd name="adj" fmla="val 0"/>
            </a:avLst>
          </a:prstGeom>
          <a:solidFill>
            <a:schemeClr val="bg1">
              <a:lumMod val="95000"/>
              <a:alpha val="81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53E1D2B6-8EDB-4E2C-9068-2A152088ED15}"/>
              </a:ext>
            </a:extLst>
          </p:cNvPr>
          <p:cNvSpPr/>
          <p:nvPr/>
        </p:nvSpPr>
        <p:spPr bwMode="auto">
          <a:xfrm>
            <a:off x="449330" y="1145548"/>
            <a:ext cx="6714189" cy="450077"/>
          </a:xfrm>
          <a:prstGeom prst="rect">
            <a:avLst/>
          </a:prstGeom>
          <a:solidFill>
            <a:schemeClr val="accent5"/>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itle 5"/>
          <p:cNvSpPr>
            <a:spLocks noGrp="1"/>
          </p:cNvSpPr>
          <p:nvPr>
            <p:ph type="title"/>
          </p:nvPr>
        </p:nvSpPr>
        <p:spPr/>
        <p:txBody>
          <a:bodyPr/>
          <a:lstStyle/>
          <a:p>
            <a:r>
              <a:rPr lang="en-US"/>
              <a:t>Next steps</a:t>
            </a:r>
          </a:p>
        </p:txBody>
      </p:sp>
      <p:sp>
        <p:nvSpPr>
          <p:cNvPr id="7" name="Content Placeholder 2"/>
          <p:cNvSpPr txBox="1">
            <a:spLocks/>
          </p:cNvSpPr>
          <p:nvPr/>
        </p:nvSpPr>
        <p:spPr>
          <a:xfrm>
            <a:off x="508709" y="1059074"/>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CISO Workshop</a:t>
            </a:r>
          </a:p>
        </p:txBody>
      </p:sp>
      <p:grpSp>
        <p:nvGrpSpPr>
          <p:cNvPr id="83" name="Group 82">
            <a:extLst>
              <a:ext uri="{FF2B5EF4-FFF2-40B4-BE49-F238E27FC236}">
                <a16:creationId xmlns:a16="http://schemas.microsoft.com/office/drawing/2014/main" id="{470E9327-FB2F-4F10-96B8-0CF033DD3EDE}"/>
              </a:ext>
            </a:extLst>
          </p:cNvPr>
          <p:cNvGrpSpPr/>
          <p:nvPr/>
        </p:nvGrpSpPr>
        <p:grpSpPr>
          <a:xfrm>
            <a:off x="7316371" y="1011199"/>
            <a:ext cx="4468748" cy="5536170"/>
            <a:chOff x="7316371" y="1011199"/>
            <a:chExt cx="4468748" cy="5536170"/>
          </a:xfrm>
        </p:grpSpPr>
        <p:sp>
          <p:nvSpPr>
            <p:cNvPr id="72" name="Rectangle: Rounded Corners 71">
              <a:extLst>
                <a:ext uri="{FF2B5EF4-FFF2-40B4-BE49-F238E27FC236}">
                  <a16:creationId xmlns:a16="http://schemas.microsoft.com/office/drawing/2014/main" id="{ADFD0356-9FAB-42C9-AD28-2CD1D47B1084}"/>
                </a:ext>
              </a:extLst>
            </p:cNvPr>
            <p:cNvSpPr/>
            <p:nvPr/>
          </p:nvSpPr>
          <p:spPr bwMode="auto">
            <a:xfrm>
              <a:off x="7316371" y="1145547"/>
              <a:ext cx="4468748" cy="5401822"/>
            </a:xfrm>
            <a:prstGeom prst="roundRect">
              <a:avLst>
                <a:gd name="adj" fmla="val 0"/>
              </a:avLst>
            </a:pr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AC415B00-47AF-43CF-B9D0-52E13CD6B754}"/>
                </a:ext>
              </a:extLst>
            </p:cNvPr>
            <p:cNvGrpSpPr/>
            <p:nvPr/>
          </p:nvGrpSpPr>
          <p:grpSpPr>
            <a:xfrm>
              <a:off x="7316371" y="1011199"/>
              <a:ext cx="4468747" cy="718772"/>
              <a:chOff x="8790449" y="1011200"/>
              <a:chExt cx="3126595" cy="718772"/>
            </a:xfrm>
            <a:solidFill>
              <a:schemeClr val="bg1">
                <a:lumMod val="50000"/>
              </a:schemeClr>
            </a:solidFill>
          </p:grpSpPr>
          <p:sp>
            <p:nvSpPr>
              <p:cNvPr id="96" name="Rectangle 95">
                <a:extLst>
                  <a:ext uri="{FF2B5EF4-FFF2-40B4-BE49-F238E27FC236}">
                    <a16:creationId xmlns:a16="http://schemas.microsoft.com/office/drawing/2014/main" id="{51551BA7-2A08-4D3B-B20E-A849B4F44CE9}"/>
                  </a:ext>
                </a:extLst>
              </p:cNvPr>
              <p:cNvSpPr/>
              <p:nvPr/>
            </p:nvSpPr>
            <p:spPr bwMode="auto">
              <a:xfrm>
                <a:off x="8790449" y="1145548"/>
                <a:ext cx="3126595" cy="450077"/>
              </a:xfrm>
              <a:prstGeom prst="rect">
                <a:avLst/>
              </a:prstGeom>
              <a:grp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 name="Content Placeholder 2">
                <a:extLst>
                  <a:ext uri="{FF2B5EF4-FFF2-40B4-BE49-F238E27FC236}">
                    <a16:creationId xmlns:a16="http://schemas.microsoft.com/office/drawing/2014/main" id="{A28C0460-9C2F-444D-BE3F-5B81205FE89B}"/>
                  </a:ext>
                </a:extLst>
              </p:cNvPr>
              <p:cNvSpPr txBox="1">
                <a:spLocks/>
              </p:cNvSpPr>
              <p:nvPr/>
            </p:nvSpPr>
            <p:spPr>
              <a:xfrm>
                <a:off x="8870328" y="1011200"/>
                <a:ext cx="3046716" cy="718772"/>
              </a:xfrm>
              <a:prstGeom prst="rect">
                <a:avLst/>
              </a:prstGeom>
              <a:noFill/>
              <a:ln>
                <a:noFill/>
              </a:ln>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Next Steps</a:t>
                </a:r>
              </a:p>
            </p:txBody>
          </p:sp>
        </p:grpSp>
      </p:grpSp>
      <p:sp>
        <p:nvSpPr>
          <p:cNvPr id="29" name="TextBox 28">
            <a:extLst>
              <a:ext uri="{FF2B5EF4-FFF2-40B4-BE49-F238E27FC236}">
                <a16:creationId xmlns:a16="http://schemas.microsoft.com/office/drawing/2014/main" id="{E79E45F8-E4FB-4E39-A0C2-4433D41AE3C6}"/>
              </a:ext>
            </a:extLst>
          </p:cNvPr>
          <p:cNvSpPr txBox="1"/>
          <p:nvPr/>
        </p:nvSpPr>
        <p:spPr>
          <a:xfrm>
            <a:off x="2399427" y="2946010"/>
            <a:ext cx="2862370" cy="54864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ts val="400"/>
              </a:spcAft>
              <a:defRPr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Build plan to work together</a:t>
            </a:r>
          </a:p>
        </p:txBody>
      </p:sp>
      <p:sp>
        <p:nvSpPr>
          <p:cNvPr id="317" name="TextBox 316">
            <a:extLst>
              <a:ext uri="{FF2B5EF4-FFF2-40B4-BE49-F238E27FC236}">
                <a16:creationId xmlns:a16="http://schemas.microsoft.com/office/drawing/2014/main" id="{96CF9277-B7E4-4DEB-AC00-22BC89FA0B0B}"/>
              </a:ext>
            </a:extLst>
          </p:cNvPr>
          <p:cNvSpPr txBox="1"/>
          <p:nvPr/>
        </p:nvSpPr>
        <p:spPr>
          <a:xfrm>
            <a:off x="8276223" y="2983238"/>
            <a:ext cx="2549044" cy="489365"/>
          </a:xfrm>
          <a:prstGeom prst="rect">
            <a:avLst/>
          </a:prstGeom>
          <a:noFill/>
          <a:effectLst/>
        </p:spPr>
        <p:txBody>
          <a:bodyPr wrap="square" lIns="182880" tIns="146304" rIns="182880" bIns="146304" rtlCol="0" anchor="ctr">
            <a:spAutoFit/>
          </a:bodyPr>
          <a:lstStyle/>
          <a:p>
            <a:pPr marR="0" lvl="0" indent="0" algn="ctr" defTabSz="932472" fontAlgn="base">
              <a:lnSpc>
                <a:spcPct val="90000"/>
              </a:lnSpc>
              <a:spcBef>
                <a:spcPct val="0"/>
              </a:spcBef>
              <a:spcAft>
                <a:spcPts val="400"/>
              </a:spcAft>
              <a:buClrTx/>
              <a:buSzTx/>
              <a:buFontTx/>
              <a:buNone/>
              <a:tabLs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Identify participants</a:t>
            </a:r>
          </a:p>
        </p:txBody>
      </p:sp>
      <p:cxnSp>
        <p:nvCxnSpPr>
          <p:cNvPr id="50" name="Straight Arrow Connector 49">
            <a:extLst>
              <a:ext uri="{FF2B5EF4-FFF2-40B4-BE49-F238E27FC236}">
                <a16:creationId xmlns:a16="http://schemas.microsoft.com/office/drawing/2014/main" id="{4AD1D086-B75E-46C6-AF6A-85A59EBA740C}"/>
              </a:ext>
            </a:extLst>
          </p:cNvPr>
          <p:cNvCxnSpPr>
            <a:cxnSpLocks/>
          </p:cNvCxnSpPr>
          <p:nvPr/>
        </p:nvCxnSpPr>
        <p:spPr>
          <a:xfrm>
            <a:off x="9550745" y="4249348"/>
            <a:ext cx="0" cy="36747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E037D4BA-E4E2-43F5-9422-CC2D87F2098E}"/>
                  </a:ext>
                </a:extLst>
              </p:cNvPr>
              <p:cNvGraphicFramePr>
                <a:graphicFrameLocks noChangeAspect="1"/>
              </p:cNvGraphicFramePr>
              <p:nvPr>
                <p:extLst>
                  <p:ext uri="{D42A27DB-BD31-4B8C-83A1-F6EECF244321}">
                    <p14:modId xmlns:p14="http://schemas.microsoft.com/office/powerpoint/2010/main" val="858307503"/>
                  </p:ext>
                </p:extLst>
              </p:nvPr>
            </p:nvGraphicFramePr>
            <p:xfrm>
              <a:off x="8650156" y="1996808"/>
              <a:ext cx="1801178" cy="1013162"/>
            </p:xfrm>
            <a:graphic>
              <a:graphicData uri="http://schemas.microsoft.com/office/powerpoint/2016/slidezoom">
                <pslz:sldZm>
                  <pslz:sldZmObj sldId="841" cId="344705816">
                    <pslz:zmPr id="{D30D29F6-DC1B-40C7-90F6-1883E460C90B}" returnToParent="0" transitionDur="1000">
                      <p166:blipFill xmlns:p166="http://schemas.microsoft.com/office/powerpoint/2016/6/main">
                        <a:blip r:embed="rId3"/>
                        <a:stretch>
                          <a:fillRect/>
                        </a:stretch>
                      </p166:blipFill>
                      <p166:spPr xmlns:p166="http://schemas.microsoft.com/office/powerpoint/2016/6/main">
                        <a:xfrm>
                          <a:off x="0" y="0"/>
                          <a:ext cx="1801178" cy="1013162"/>
                        </a:xfrm>
                        <a:prstGeom prst="rect">
                          <a:avLst/>
                        </a:prstGeom>
                        <a:solidFill>
                          <a:schemeClr val="bg1"/>
                        </a:solidFill>
                        <a:ln>
                          <a:noFill/>
                          <a:headEnd type="none" w="med" len="med"/>
                          <a:tailEnd type="none" w="med" len="med"/>
                        </a:ln>
                        <a:effectLst/>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E037D4BA-E4E2-43F5-9422-CC2D87F2098E}"/>
                  </a:ext>
                </a:extLst>
              </p:cNvPr>
              <p:cNvPicPr>
                <a:picLocks noGrp="1" noRot="1" noChangeAspect="1" noMove="1" noResize="1" noEditPoints="1" noAdjustHandles="1" noChangeArrowheads="1" noChangeShapeType="1"/>
              </p:cNvPicPr>
              <p:nvPr/>
            </p:nvPicPr>
            <p:blipFill>
              <a:blip r:embed="rId5"/>
              <a:stretch>
                <a:fillRect/>
              </a:stretch>
            </p:blipFill>
            <p:spPr>
              <a:xfrm>
                <a:off x="8650156" y="1996808"/>
                <a:ext cx="1801178" cy="1013162"/>
              </a:xfrm>
              <a:prstGeom prst="rect">
                <a:avLst/>
              </a:prstGeom>
              <a:solidFill>
                <a:schemeClr val="bg1"/>
              </a:solidFill>
              <a:ln>
                <a:noFill/>
                <a:headEnd type="none" w="med" len="med"/>
                <a:tailEnd type="none" w="med" len="med"/>
              </a:ln>
              <a:effectLst/>
            </p:spPr>
          </p:pic>
        </mc:Fallback>
      </mc:AlternateContent>
      <p:sp>
        <p:nvSpPr>
          <p:cNvPr id="37" name="TextBox 36">
            <a:extLst>
              <a:ext uri="{FF2B5EF4-FFF2-40B4-BE49-F238E27FC236}">
                <a16:creationId xmlns:a16="http://schemas.microsoft.com/office/drawing/2014/main" id="{91089EF4-3956-4B21-9CBD-AD2871F26EBA}"/>
              </a:ext>
            </a:extLst>
          </p:cNvPr>
          <p:cNvSpPr txBox="1"/>
          <p:nvPr/>
        </p:nvSpPr>
        <p:spPr>
          <a:xfrm>
            <a:off x="8252099" y="5820406"/>
            <a:ext cx="2549044" cy="489365"/>
          </a:xfrm>
          <a:prstGeom prst="rect">
            <a:avLst/>
          </a:prstGeom>
          <a:noFill/>
          <a:effectLst/>
        </p:spPr>
        <p:txBody>
          <a:bodyPr wrap="square" lIns="182880" tIns="146304" rIns="182880" bIns="146304" rtlCol="0" anchor="ctr">
            <a:spAutoFit/>
          </a:bodyPr>
          <a:lstStyle/>
          <a:p>
            <a:pPr algn="ctr" defTabSz="932472" fontAlgn="base">
              <a:lnSpc>
                <a:spcPct val="90000"/>
              </a:lnSpc>
              <a:spcBef>
                <a:spcPct val="0"/>
              </a:spcBef>
              <a:spcAft>
                <a:spcPts val="400"/>
              </a:spcAf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Your priorities</a:t>
            </a: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CD5212A-0944-4EBB-BEF3-00F368809A8F}"/>
                  </a:ext>
                </a:extLst>
              </p:cNvPr>
              <p:cNvGraphicFramePr>
                <a:graphicFrameLocks noChangeAspect="1"/>
              </p:cNvGraphicFramePr>
              <p:nvPr>
                <p:extLst>
                  <p:ext uri="{D42A27DB-BD31-4B8C-83A1-F6EECF244321}">
                    <p14:modId xmlns:p14="http://schemas.microsoft.com/office/powerpoint/2010/main" val="3359741358"/>
                  </p:ext>
                </p:extLst>
              </p:nvPr>
            </p:nvGraphicFramePr>
            <p:xfrm>
              <a:off x="8650156" y="4843913"/>
              <a:ext cx="1801178" cy="1013163"/>
            </p:xfrm>
            <a:graphic>
              <a:graphicData uri="http://schemas.microsoft.com/office/powerpoint/2016/slidezoom">
                <pslz:sldZm>
                  <pslz:sldZmObj sldId="869" cId="743771072">
                    <pslz:zmPr id="{EE2B8989-BC3D-4272-91E6-71A1DE62FEA6}" returnToParent="0" transitionDur="1000">
                      <p166:blipFill xmlns:p166="http://schemas.microsoft.com/office/powerpoint/2016/6/main">
                        <a:blip r:embed="rId6"/>
                        <a:stretch>
                          <a:fillRect/>
                        </a:stretch>
                      </p166:blipFill>
                      <p166:spPr xmlns:p166="http://schemas.microsoft.com/office/powerpoint/2016/6/main">
                        <a:xfrm>
                          <a:off x="0" y="0"/>
                          <a:ext cx="1801178" cy="1013163"/>
                        </a:xfrm>
                        <a:prstGeom prst="rect">
                          <a:avLst/>
                        </a:prstGeom>
                        <a:ln w="3175">
                          <a:solidFill>
                            <a:prstClr val="ltGray"/>
                          </a:solidFill>
                        </a:ln>
                      </p166:spPr>
                    </pslz:zmPr>
                  </pslz:sldZmObj>
                </pslz:sldZm>
              </a:graphicData>
            </a:graphic>
          </p:graphicFrame>
        </mc:Choice>
        <mc:Fallback xmlns="">
          <p:pic>
            <p:nvPicPr>
              <p:cNvPr id="11" name="Slide Zoom 10">
                <a:hlinkClick r:id="rId7" action="ppaction://hlinksldjump"/>
                <a:extLst>
                  <a:ext uri="{FF2B5EF4-FFF2-40B4-BE49-F238E27FC236}">
                    <a16:creationId xmlns:a16="http://schemas.microsoft.com/office/drawing/2014/main" id="{6CD5212A-0944-4EBB-BEF3-00F368809A8F}"/>
                  </a:ext>
                </a:extLst>
              </p:cNvPr>
              <p:cNvPicPr>
                <a:picLocks noGrp="1" noRot="1" noChangeAspect="1" noMove="1" noResize="1" noEditPoints="1" noAdjustHandles="1" noChangeArrowheads="1" noChangeShapeType="1"/>
              </p:cNvPicPr>
              <p:nvPr/>
            </p:nvPicPr>
            <p:blipFill>
              <a:blip r:embed="rId8"/>
              <a:stretch>
                <a:fillRect/>
              </a:stretch>
            </p:blipFill>
            <p:spPr>
              <a:xfrm>
                <a:off x="8650156" y="4843913"/>
                <a:ext cx="1801178" cy="1013163"/>
              </a:xfrm>
              <a:prstGeom prst="rect">
                <a:avLst/>
              </a:prstGeom>
              <a:ln w="3175">
                <a:solidFill>
                  <a:prstClr val="ltGray"/>
                </a:solidFill>
              </a:ln>
            </p:spPr>
          </p:pic>
        </mc:Fallback>
      </mc:AlternateContent>
      <p:grpSp>
        <p:nvGrpSpPr>
          <p:cNvPr id="23" name="Group 22">
            <a:extLst>
              <a:ext uri="{FF2B5EF4-FFF2-40B4-BE49-F238E27FC236}">
                <a16:creationId xmlns:a16="http://schemas.microsoft.com/office/drawing/2014/main" id="{32DBA0A4-807D-4B4E-8C0B-B6FB95423DD9}"/>
              </a:ext>
            </a:extLst>
          </p:cNvPr>
          <p:cNvGrpSpPr/>
          <p:nvPr/>
        </p:nvGrpSpPr>
        <p:grpSpPr>
          <a:xfrm>
            <a:off x="1240489" y="4253256"/>
            <a:ext cx="1587301" cy="2048423"/>
            <a:chOff x="1240489" y="4253256"/>
            <a:chExt cx="1587301" cy="2048423"/>
          </a:xfrm>
        </p:grpSpPr>
        <p:sp>
          <p:nvSpPr>
            <p:cNvPr id="56" name="Rectangle 55">
              <a:extLst>
                <a:ext uri="{FF2B5EF4-FFF2-40B4-BE49-F238E27FC236}">
                  <a16:creationId xmlns:a16="http://schemas.microsoft.com/office/drawing/2014/main" id="{28AA9CE8-8AE9-4785-A242-FDA3D5FF20C1}"/>
                </a:ext>
              </a:extLst>
            </p:cNvPr>
            <p:cNvSpPr/>
            <p:nvPr/>
          </p:nvSpPr>
          <p:spPr bwMode="auto">
            <a:xfrm>
              <a:off x="1300104" y="4278025"/>
              <a:ext cx="1468072" cy="202365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8837DFAB-02B8-4FFF-B8FA-E553472C77C0}"/>
                </a:ext>
              </a:extLst>
            </p:cNvPr>
            <p:cNvSpPr/>
            <p:nvPr/>
          </p:nvSpPr>
          <p:spPr>
            <a:xfrm>
              <a:off x="1240489" y="4253256"/>
              <a:ext cx="1587301" cy="68326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146304" rIns="182880" bIns="146304" rtlCol="0" anchor="ctr">
              <a:spAutoFit/>
            </a:bodyPr>
            <a:lstStyle/>
            <a:p>
              <a:pPr marR="0" lvl="0" indent="0" algn="ctr" defTabSz="932472" fontAlgn="base">
                <a:lnSpc>
                  <a:spcPct val="90000"/>
                </a:lnSpc>
                <a:spcBef>
                  <a:spcPct val="0"/>
                </a:spcBef>
                <a:spcAft>
                  <a:spcPts val="400"/>
                </a:spcAft>
                <a:buClrTx/>
                <a:buSzTx/>
                <a:buFontTx/>
                <a:buNone/>
                <a:tabLs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Single Day</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i="1">
                  <a:gradFill>
                    <a:gsLst>
                      <a:gs pos="0">
                        <a:schemeClr val="tx1"/>
                      </a:gs>
                      <a:gs pos="100000">
                        <a:schemeClr val="tx1"/>
                      </a:gs>
                    </a:gsLst>
                    <a:lin ang="5400000" scaled="0"/>
                  </a:gradFill>
                  <a:latin typeface="Segoe UI" panose="020B0502040204020203" pitchFamily="34" charset="0"/>
                  <a:cs typeface="Segoe UI" panose="020B0502040204020203" pitchFamily="34" charset="0"/>
                </a:rPr>
                <a:t>More Effective</a:t>
              </a:r>
            </a:p>
          </p:txBody>
        </p:sp>
        <p:grpSp>
          <p:nvGrpSpPr>
            <p:cNvPr id="20" name="Group 19">
              <a:extLst>
                <a:ext uri="{FF2B5EF4-FFF2-40B4-BE49-F238E27FC236}">
                  <a16:creationId xmlns:a16="http://schemas.microsoft.com/office/drawing/2014/main" id="{36A02C53-0A4F-4456-8D4C-41AD36C9335F}"/>
                </a:ext>
              </a:extLst>
            </p:cNvPr>
            <p:cNvGrpSpPr/>
            <p:nvPr/>
          </p:nvGrpSpPr>
          <p:grpSpPr>
            <a:xfrm>
              <a:off x="1683118" y="4893074"/>
              <a:ext cx="643605" cy="1242256"/>
              <a:chOff x="1345655" y="4981650"/>
              <a:chExt cx="643605" cy="1419149"/>
            </a:xfrm>
          </p:grpSpPr>
          <p:sp>
            <p:nvSpPr>
              <p:cNvPr id="12" name="Rectangle 11">
                <a:extLst>
                  <a:ext uri="{FF2B5EF4-FFF2-40B4-BE49-F238E27FC236}">
                    <a16:creationId xmlns:a16="http://schemas.microsoft.com/office/drawing/2014/main" id="{3B4EE09C-3393-406B-8312-A23EB29DCE66}"/>
                  </a:ext>
                </a:extLst>
              </p:cNvPr>
              <p:cNvSpPr/>
              <p:nvPr/>
            </p:nvSpPr>
            <p:spPr bwMode="auto">
              <a:xfrm>
                <a:off x="1345655" y="5598831"/>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7227CF4C-32D2-4FB5-A806-D72ECDF94C9D}"/>
                  </a:ext>
                </a:extLst>
              </p:cNvPr>
              <p:cNvSpPr/>
              <p:nvPr/>
            </p:nvSpPr>
            <p:spPr bwMode="auto">
              <a:xfrm>
                <a:off x="1345655" y="6223474"/>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819697F4-7ED2-4A06-AF28-B202D1DB9F2C}"/>
                  </a:ext>
                </a:extLst>
              </p:cNvPr>
              <p:cNvSpPr/>
              <p:nvPr/>
            </p:nvSpPr>
            <p:spPr bwMode="auto">
              <a:xfrm>
                <a:off x="1345655" y="58070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AC0B2148-0D4A-41D7-826A-3C08806E1EC2}"/>
                  </a:ext>
                </a:extLst>
              </p:cNvPr>
              <p:cNvSpPr/>
              <p:nvPr/>
            </p:nvSpPr>
            <p:spPr bwMode="auto">
              <a:xfrm>
                <a:off x="1345655" y="6015261"/>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2DA04BE9-D090-441E-B694-F3F8BEA0064A}"/>
                  </a:ext>
                </a:extLst>
              </p:cNvPr>
              <p:cNvSpPr/>
              <p:nvPr/>
            </p:nvSpPr>
            <p:spPr bwMode="auto">
              <a:xfrm>
                <a:off x="1345655" y="4981650"/>
                <a:ext cx="643605" cy="4967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49663A42-4C0F-4845-97A0-CD565EA6CB40}"/>
                  </a:ext>
                </a:extLst>
              </p:cNvPr>
              <p:cNvSpPr/>
              <p:nvPr/>
            </p:nvSpPr>
            <p:spPr bwMode="auto">
              <a:xfrm>
                <a:off x="1345655" y="4981650"/>
                <a:ext cx="643605" cy="1419149"/>
              </a:xfrm>
              <a:prstGeom prst="rect">
                <a:avLst/>
              </a:prstGeom>
              <a:noFill/>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 name="Group 18">
            <a:extLst>
              <a:ext uri="{FF2B5EF4-FFF2-40B4-BE49-F238E27FC236}">
                <a16:creationId xmlns:a16="http://schemas.microsoft.com/office/drawing/2014/main" id="{C84BF51F-712C-4EE7-88FD-370D5EB46A26}"/>
              </a:ext>
            </a:extLst>
          </p:cNvPr>
          <p:cNvGrpSpPr/>
          <p:nvPr/>
        </p:nvGrpSpPr>
        <p:grpSpPr>
          <a:xfrm>
            <a:off x="2949112" y="4253256"/>
            <a:ext cx="3923904" cy="2048423"/>
            <a:chOff x="2949112" y="4253256"/>
            <a:chExt cx="3923904" cy="2048423"/>
          </a:xfrm>
        </p:grpSpPr>
        <p:sp>
          <p:nvSpPr>
            <p:cNvPr id="54" name="Rectangle 53">
              <a:extLst>
                <a:ext uri="{FF2B5EF4-FFF2-40B4-BE49-F238E27FC236}">
                  <a16:creationId xmlns:a16="http://schemas.microsoft.com/office/drawing/2014/main" id="{CA72EF5E-2B8A-4390-8889-7C36E5789108}"/>
                </a:ext>
              </a:extLst>
            </p:cNvPr>
            <p:cNvSpPr/>
            <p:nvPr/>
          </p:nvSpPr>
          <p:spPr bwMode="auto">
            <a:xfrm>
              <a:off x="2949112" y="4278025"/>
              <a:ext cx="3923904" cy="202365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58" name="Group 57">
              <a:extLst>
                <a:ext uri="{FF2B5EF4-FFF2-40B4-BE49-F238E27FC236}">
                  <a16:creationId xmlns:a16="http://schemas.microsoft.com/office/drawing/2014/main" id="{9570BD5F-BDD0-4664-B02E-B51A44D02AD6}"/>
                </a:ext>
              </a:extLst>
            </p:cNvPr>
            <p:cNvGrpSpPr/>
            <p:nvPr/>
          </p:nvGrpSpPr>
          <p:grpSpPr>
            <a:xfrm>
              <a:off x="2949112" y="4253256"/>
              <a:ext cx="3923904" cy="1241376"/>
              <a:chOff x="2937195" y="4320663"/>
              <a:chExt cx="3923904" cy="1241376"/>
            </a:xfrm>
          </p:grpSpPr>
          <p:sp>
            <p:nvSpPr>
              <p:cNvPr id="68" name="TextBox 67">
                <a:extLst>
                  <a:ext uri="{FF2B5EF4-FFF2-40B4-BE49-F238E27FC236}">
                    <a16:creationId xmlns:a16="http://schemas.microsoft.com/office/drawing/2014/main" id="{B6437FDE-3B2E-4E8A-A480-C502AF4B3667}"/>
                  </a:ext>
                </a:extLst>
              </p:cNvPr>
              <p:cNvSpPr txBox="1"/>
              <p:nvPr/>
            </p:nvSpPr>
            <p:spPr>
              <a:xfrm>
                <a:off x="2937195" y="4320663"/>
                <a:ext cx="3923904" cy="683264"/>
              </a:xfrm>
              <a:prstGeom prst="rect">
                <a:avLst/>
              </a:prstGeom>
              <a:noFill/>
              <a:effectLst/>
            </p:spPr>
            <p:txBody>
              <a:bodyPr wrap="square" lIns="182880" tIns="146304" rIns="182880" bIns="146304" rtlCol="0" anchor="ctr">
                <a:spAutoFit/>
              </a:bodyPr>
              <a:lstStyle/>
              <a:p>
                <a:pPr marR="0" lvl="0" indent="0" algn="ctr" defTabSz="932472" fontAlgn="base">
                  <a:lnSpc>
                    <a:spcPct val="90000"/>
                  </a:lnSpc>
                  <a:spcBef>
                    <a:spcPct val="0"/>
                  </a:spcBef>
                  <a:spcAft>
                    <a:spcPts val="400"/>
                  </a:spcAft>
                  <a:buClrTx/>
                  <a:buSzTx/>
                  <a:buFontTx/>
                  <a:buNone/>
                  <a:tabLs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Topic by Topic</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i="1">
                    <a:gradFill>
                      <a:gsLst>
                        <a:gs pos="0">
                          <a:schemeClr val="tx1"/>
                        </a:gs>
                        <a:gs pos="100000">
                          <a:schemeClr val="tx1"/>
                        </a:gs>
                      </a:gsLst>
                      <a:lin ang="5400000" scaled="0"/>
                    </a:gradFill>
                    <a:latin typeface="Segoe UI" panose="020B0502040204020203" pitchFamily="34" charset="0"/>
                    <a:cs typeface="Segoe UI" panose="020B0502040204020203" pitchFamily="34" charset="0"/>
                  </a:rPr>
                  <a:t>Slower, but Easier to Schedule All Attendees</a:t>
                </a:r>
              </a:p>
            </p:txBody>
          </p:sp>
          <p:sp>
            <p:nvSpPr>
              <p:cNvPr id="47" name="Rectangle 46">
                <a:extLst>
                  <a:ext uri="{FF2B5EF4-FFF2-40B4-BE49-F238E27FC236}">
                    <a16:creationId xmlns:a16="http://schemas.microsoft.com/office/drawing/2014/main" id="{0C5B33C0-438E-45D4-B59A-FB665E3CFDC1}"/>
                  </a:ext>
                </a:extLst>
              </p:cNvPr>
              <p:cNvSpPr/>
              <p:nvPr/>
            </p:nvSpPr>
            <p:spPr bwMode="auto">
              <a:xfrm>
                <a:off x="3078435" y="5065246"/>
                <a:ext cx="643605" cy="4967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DE43A5BE-346D-4D61-816A-EC62F72152A1}"/>
                  </a:ext>
                </a:extLst>
              </p:cNvPr>
              <p:cNvSpPr/>
              <p:nvPr/>
            </p:nvSpPr>
            <p:spPr bwMode="auto">
              <a:xfrm>
                <a:off x="3829188"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B11AC45D-8184-480F-9156-BA9A49092B83}"/>
                  </a:ext>
                </a:extLst>
              </p:cNvPr>
              <p:cNvSpPr/>
              <p:nvPr/>
            </p:nvSpPr>
            <p:spPr bwMode="auto">
              <a:xfrm>
                <a:off x="6081446"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71D3B4D-1000-4C92-8D9E-22FC02DA8999}"/>
                  </a:ext>
                </a:extLst>
              </p:cNvPr>
              <p:cNvSpPr/>
              <p:nvPr/>
            </p:nvSpPr>
            <p:spPr bwMode="auto">
              <a:xfrm>
                <a:off x="4579941"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B4FB1B00-FA38-4C36-8C4B-6D867A733C7B}"/>
                  </a:ext>
                </a:extLst>
              </p:cNvPr>
              <p:cNvSpPr/>
              <p:nvPr/>
            </p:nvSpPr>
            <p:spPr bwMode="auto">
              <a:xfrm>
                <a:off x="5330694"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0" name="TextBox 79">
            <a:extLst>
              <a:ext uri="{FF2B5EF4-FFF2-40B4-BE49-F238E27FC236}">
                <a16:creationId xmlns:a16="http://schemas.microsoft.com/office/drawing/2014/main" id="{7E032286-C3A7-4882-9053-E32D794CEBBE}"/>
              </a:ext>
            </a:extLst>
          </p:cNvPr>
          <p:cNvSpPr txBox="1"/>
          <p:nvPr/>
        </p:nvSpPr>
        <p:spPr>
          <a:xfrm>
            <a:off x="8276223" y="3818156"/>
            <a:ext cx="2549044" cy="489365"/>
          </a:xfrm>
          <a:prstGeom prst="rect">
            <a:avLst/>
          </a:prstGeom>
          <a:noFill/>
          <a:effectLst/>
        </p:spPr>
        <p:txBody>
          <a:bodyPr wrap="square" lIns="182880" tIns="146304" rIns="182880" bIns="146304" rtlCol="0" anchor="ctr">
            <a:spAutoFit/>
          </a:bodyPr>
          <a:lstStyle/>
          <a:p>
            <a:pPr algn="ctr" defTabSz="932472" fontAlgn="base">
              <a:lnSpc>
                <a:spcPct val="90000"/>
              </a:lnSpc>
              <a:spcBef>
                <a:spcPct val="0"/>
              </a:spcBef>
              <a:spcAft>
                <a:spcPts val="400"/>
              </a:spcAf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Choose engagement style</a:t>
            </a:r>
          </a:p>
        </p:txBody>
      </p:sp>
      <p:cxnSp>
        <p:nvCxnSpPr>
          <p:cNvPr id="82" name="Straight Arrow Connector 81">
            <a:extLst>
              <a:ext uri="{FF2B5EF4-FFF2-40B4-BE49-F238E27FC236}">
                <a16:creationId xmlns:a16="http://schemas.microsoft.com/office/drawing/2014/main" id="{CC599769-4E70-418E-BB92-F676F7C04D87}"/>
              </a:ext>
            </a:extLst>
          </p:cNvPr>
          <p:cNvCxnSpPr>
            <a:cxnSpLocks/>
          </p:cNvCxnSpPr>
          <p:nvPr/>
        </p:nvCxnSpPr>
        <p:spPr>
          <a:xfrm>
            <a:off x="9550745" y="3535101"/>
            <a:ext cx="0" cy="36747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60" name="Rectangle 59">
            <a:extLst>
              <a:ext uri="{FF2B5EF4-FFF2-40B4-BE49-F238E27FC236}">
                <a16:creationId xmlns:a16="http://schemas.microsoft.com/office/drawing/2014/main" id="{EE85C704-F126-4676-9659-8FD096C50FB0}"/>
              </a:ext>
            </a:extLst>
          </p:cNvPr>
          <p:cNvSpPr/>
          <p:nvPr/>
        </p:nvSpPr>
        <p:spPr bwMode="auto">
          <a:xfrm>
            <a:off x="661396" y="1739389"/>
            <a:ext cx="2862370" cy="54864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Your strategy </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and priorities</a:t>
            </a:r>
          </a:p>
        </p:txBody>
      </p:sp>
      <p:sp>
        <p:nvSpPr>
          <p:cNvPr id="90" name="Rectangle 89">
            <a:extLst>
              <a:ext uri="{FF2B5EF4-FFF2-40B4-BE49-F238E27FC236}">
                <a16:creationId xmlns:a16="http://schemas.microsoft.com/office/drawing/2014/main" id="{66809328-3E25-40C0-8D37-DFBBCEF8A0C8}"/>
              </a:ext>
            </a:extLst>
          </p:cNvPr>
          <p:cNvSpPr/>
          <p:nvPr/>
        </p:nvSpPr>
        <p:spPr bwMode="auto">
          <a:xfrm>
            <a:off x="4118533" y="1739389"/>
            <a:ext cx="2862370" cy="54864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400"/>
              </a:spcAft>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Recommended strategies </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and capabilities</a:t>
            </a:r>
          </a:p>
        </p:txBody>
      </p:sp>
      <p:cxnSp>
        <p:nvCxnSpPr>
          <p:cNvPr id="63" name="Connector: Elbow 62">
            <a:extLst>
              <a:ext uri="{FF2B5EF4-FFF2-40B4-BE49-F238E27FC236}">
                <a16:creationId xmlns:a16="http://schemas.microsoft.com/office/drawing/2014/main" id="{92F91D2C-AB3B-4DB0-AA20-9FB1D3AF26C9}"/>
              </a:ext>
            </a:extLst>
          </p:cNvPr>
          <p:cNvCxnSpPr>
            <a:cxnSpLocks/>
            <a:stCxn id="60" idx="3"/>
            <a:endCxn id="29" idx="0"/>
          </p:cNvCxnSpPr>
          <p:nvPr/>
        </p:nvCxnSpPr>
        <p:spPr>
          <a:xfrm>
            <a:off x="3523766" y="2013709"/>
            <a:ext cx="306846" cy="932301"/>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92" name="Connector: Elbow 91">
            <a:extLst>
              <a:ext uri="{FF2B5EF4-FFF2-40B4-BE49-F238E27FC236}">
                <a16:creationId xmlns:a16="http://schemas.microsoft.com/office/drawing/2014/main" id="{4B25E079-ED93-4558-961B-7F13CD3E2E63}"/>
              </a:ext>
            </a:extLst>
          </p:cNvPr>
          <p:cNvCxnSpPr>
            <a:cxnSpLocks/>
            <a:stCxn id="90" idx="1"/>
            <a:endCxn id="29" idx="0"/>
          </p:cNvCxnSpPr>
          <p:nvPr/>
        </p:nvCxnSpPr>
        <p:spPr>
          <a:xfrm rot="10800000" flipV="1">
            <a:off x="3830613" y="2013708"/>
            <a:ext cx="287921" cy="932301"/>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969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up)">
                                      <p:cBhvr>
                                        <p:cTn id="17" dur="500"/>
                                        <p:tgtEl>
                                          <p:spTgt spid="9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7"/>
                                        </p:tgtEl>
                                        <p:attrNameLst>
                                          <p:attrName>style.visibility</p:attrName>
                                        </p:attrNameLst>
                                      </p:cBhvr>
                                      <p:to>
                                        <p:strVal val="visible"/>
                                      </p:to>
                                    </p:set>
                                    <p:animEffect transition="in" filter="fade">
                                      <p:cBhvr>
                                        <p:cTn id="29" dur="500"/>
                                        <p:tgtEl>
                                          <p:spTgt spid="3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up)">
                                      <p:cBhvr>
                                        <p:cTn id="37" dur="500"/>
                                        <p:tgtEl>
                                          <p:spTgt spid="8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10" presetClass="entr" presetSubtype="0"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750"/>
                                        <p:tgtEl>
                                          <p:spTgt spid="23"/>
                                        </p:tgtEl>
                                      </p:cBhvr>
                                    </p:animEffect>
                                  </p:childTnLst>
                                </p:cTn>
                              </p:par>
                            </p:childTnLst>
                          </p:cTn>
                        </p:par>
                        <p:par>
                          <p:cTn id="49" fill="hold">
                            <p:stCondLst>
                              <p:cond delay="175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7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8" grpId="0" animBg="1"/>
      <p:bldP spid="29" grpId="0" animBg="1"/>
      <p:bldP spid="317" grpId="0"/>
      <p:bldP spid="37" grpId="0"/>
      <p:bldP spid="80" grpId="0"/>
      <p:bldP spid="60" grpId="0" animBg="1"/>
      <p:bldP spid="9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A3A2F-5E1E-417F-9AA1-307A23987C5D}"/>
              </a:ext>
            </a:extLst>
          </p:cNvPr>
          <p:cNvSpPr>
            <a:spLocks noGrp="1"/>
          </p:cNvSpPr>
          <p:nvPr>
            <p:ph type="title"/>
          </p:nvPr>
        </p:nvSpPr>
        <p:spPr/>
        <p:txBody>
          <a:bodyPr/>
          <a:lstStyle/>
          <a:p>
            <a:r>
              <a:rPr lang="en-US"/>
              <a:t>Suggested Stakeholders / Attendees</a:t>
            </a:r>
          </a:p>
        </p:txBody>
      </p:sp>
      <p:grpSp>
        <p:nvGrpSpPr>
          <p:cNvPr id="41" name="Group 40">
            <a:extLst>
              <a:ext uri="{FF2B5EF4-FFF2-40B4-BE49-F238E27FC236}">
                <a16:creationId xmlns:a16="http://schemas.microsoft.com/office/drawing/2014/main" id="{D9AB8D3F-2E11-4414-930C-4727B8A30466}"/>
              </a:ext>
            </a:extLst>
          </p:cNvPr>
          <p:cNvGrpSpPr/>
          <p:nvPr/>
        </p:nvGrpSpPr>
        <p:grpSpPr>
          <a:xfrm>
            <a:off x="518087" y="2203355"/>
            <a:ext cx="4572003" cy="1406337"/>
            <a:chOff x="518087" y="2205293"/>
            <a:chExt cx="4572003" cy="1406337"/>
          </a:xfrm>
        </p:grpSpPr>
        <p:sp>
          <p:nvSpPr>
            <p:cNvPr id="21" name="Rectangle 20">
              <a:extLst>
                <a:ext uri="{FF2B5EF4-FFF2-40B4-BE49-F238E27FC236}">
                  <a16:creationId xmlns:a16="http://schemas.microsoft.com/office/drawing/2014/main" id="{7D1039BE-6603-454B-B6D1-6E61A45957A5}"/>
                </a:ext>
              </a:extLst>
            </p:cNvPr>
            <p:cNvSpPr/>
            <p:nvPr/>
          </p:nvSpPr>
          <p:spPr bwMode="auto">
            <a:xfrm>
              <a:off x="518090" y="2216229"/>
              <a:ext cx="4572000" cy="13954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 name="Rectangle 4">
              <a:extLst>
                <a:ext uri="{FF2B5EF4-FFF2-40B4-BE49-F238E27FC236}">
                  <a16:creationId xmlns:a16="http://schemas.microsoft.com/office/drawing/2014/main" id="{EB1A6C32-8A9A-4AC1-99AE-ACB1CB1C0910}"/>
                </a:ext>
              </a:extLst>
            </p:cNvPr>
            <p:cNvSpPr/>
            <p:nvPr/>
          </p:nvSpPr>
          <p:spPr>
            <a:xfrm>
              <a:off x="518087" y="2205293"/>
              <a:ext cx="4403558"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Security Management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Vulnerability Management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Compliance and Policy Monitoring/Enforcement</a:t>
              </a:r>
            </a:p>
            <a:p>
              <a:pPr marL="117475" lvl="1" indent="-117475" fontAlgn="ctr">
                <a:lnSpc>
                  <a:spcPct val="90000"/>
                </a:lnSpc>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Legal/Compliance Officer</a:t>
              </a:r>
            </a:p>
          </p:txBody>
        </p:sp>
      </p:grpSp>
      <p:grpSp>
        <p:nvGrpSpPr>
          <p:cNvPr id="42" name="Group 41">
            <a:extLst>
              <a:ext uri="{FF2B5EF4-FFF2-40B4-BE49-F238E27FC236}">
                <a16:creationId xmlns:a16="http://schemas.microsoft.com/office/drawing/2014/main" id="{7C1ADDD7-3AF2-4EC1-83A7-090B2B333A6C}"/>
              </a:ext>
            </a:extLst>
          </p:cNvPr>
          <p:cNvGrpSpPr/>
          <p:nvPr/>
        </p:nvGrpSpPr>
        <p:grpSpPr>
          <a:xfrm>
            <a:off x="7079396" y="3821933"/>
            <a:ext cx="4572000" cy="2794681"/>
            <a:chOff x="6444615" y="3728214"/>
            <a:chExt cx="4572000" cy="2794681"/>
          </a:xfrm>
        </p:grpSpPr>
        <p:sp>
          <p:nvSpPr>
            <p:cNvPr id="14" name="Rectangle 13">
              <a:extLst>
                <a:ext uri="{FF2B5EF4-FFF2-40B4-BE49-F238E27FC236}">
                  <a16:creationId xmlns:a16="http://schemas.microsoft.com/office/drawing/2014/main" id="{71DBD3F0-E53A-4FA9-A56A-6DCCE8B5625D}"/>
                </a:ext>
              </a:extLst>
            </p:cNvPr>
            <p:cNvSpPr/>
            <p:nvPr/>
          </p:nvSpPr>
          <p:spPr bwMode="auto">
            <a:xfrm>
              <a:off x="6444615" y="3728214"/>
              <a:ext cx="4572000" cy="26012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 name="Rectangle 5">
              <a:extLst>
                <a:ext uri="{FF2B5EF4-FFF2-40B4-BE49-F238E27FC236}">
                  <a16:creationId xmlns:a16="http://schemas.microsoft.com/office/drawing/2014/main" id="{CBCE0D68-8FD9-49C4-90D3-6AAE5EBC321A}"/>
                </a:ext>
              </a:extLst>
            </p:cNvPr>
            <p:cNvSpPr/>
            <p:nvPr/>
          </p:nvSpPr>
          <p:spPr>
            <a:xfrm>
              <a:off x="6444617" y="3728214"/>
              <a:ext cx="4236354" cy="2794681"/>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marR="0" lvl="0" indent="0" fontAlgn="auto">
                <a:lnSpc>
                  <a:spcPct val="100000"/>
                </a:lnSpc>
                <a:spcBef>
                  <a:spcPts val="0"/>
                </a:spcBef>
                <a:spcAft>
                  <a:spcPts val="400"/>
                </a:spcAft>
                <a:buClrTx/>
                <a:buSzTx/>
                <a:buFontTx/>
                <a:buNone/>
                <a:tabLst/>
                <a:defRPr/>
              </a:pPr>
              <a:r>
                <a:rPr lang="en-US" sz="1600" b="1" cap="all">
                  <a:gradFill>
                    <a:gsLst>
                      <a:gs pos="83000">
                        <a:schemeClr val="tx2"/>
                      </a:gs>
                      <a:gs pos="100000">
                        <a:schemeClr val="tx2"/>
                      </a:gs>
                    </a:gsLst>
                    <a:lin ang="5400000" scaled="1"/>
                  </a:gradFill>
                  <a:latin typeface="Segoe UI"/>
                </a:rPr>
                <a:t>Threat Protection </a:t>
              </a:r>
            </a:p>
            <a:p>
              <a:pPr>
                <a:spcAft>
                  <a:spcPts val="400"/>
                </a:spcAft>
                <a:defRPr/>
              </a:pPr>
              <a:r>
                <a:rPr lang="en-US" sz="1400" b="1" cap="all">
                  <a:gradFill>
                    <a:gsLst>
                      <a:gs pos="83000">
                        <a:schemeClr val="tx2"/>
                      </a:gs>
                      <a:gs pos="100000">
                        <a:schemeClr val="tx2"/>
                      </a:gs>
                    </a:gsLst>
                    <a:lin ang="5400000" scaled="1"/>
                  </a:gradFill>
                  <a:latin typeface="Segoe UI"/>
                </a:rPr>
                <a:t>IDENTIFY-Protect</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Network Security Engineer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Network &amp; Server Architect/Engineer</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Endpoint Security Engineer</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Endpoint Engineer</a:t>
              </a:r>
            </a:p>
            <a:p>
              <a:pPr marR="0" lvl="0" indent="0" fontAlgn="auto">
                <a:lnSpc>
                  <a:spcPct val="100000"/>
                </a:lnSpc>
                <a:spcAft>
                  <a:spcPts val="400"/>
                </a:spcAft>
                <a:buClrTx/>
                <a:buSzTx/>
                <a:buFontTx/>
                <a:buNone/>
                <a:tabLst/>
                <a:defRPr/>
              </a:pPr>
              <a:r>
                <a:rPr lang="en-US" sz="1400" b="1" cap="all">
                  <a:gradFill>
                    <a:gsLst>
                      <a:gs pos="83000">
                        <a:schemeClr val="tx2"/>
                      </a:gs>
                      <a:gs pos="100000">
                        <a:schemeClr val="tx2"/>
                      </a:gs>
                    </a:gsLst>
                    <a:lin ang="5400000" scaled="1"/>
                  </a:gradFill>
                  <a:latin typeface="Segoe UI"/>
                </a:rPr>
                <a:t>Detect-Respond-RECOVER</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SOC Analyst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SOC Manager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Threat Intelligence Lead</a:t>
              </a:r>
            </a:p>
          </p:txBody>
        </p:sp>
      </p:grpSp>
      <p:grpSp>
        <p:nvGrpSpPr>
          <p:cNvPr id="40" name="Group 39">
            <a:extLst>
              <a:ext uri="{FF2B5EF4-FFF2-40B4-BE49-F238E27FC236}">
                <a16:creationId xmlns:a16="http://schemas.microsoft.com/office/drawing/2014/main" id="{4134D777-EB22-43E8-9207-26B8FF63F99A}"/>
              </a:ext>
            </a:extLst>
          </p:cNvPr>
          <p:cNvGrpSpPr/>
          <p:nvPr/>
        </p:nvGrpSpPr>
        <p:grpSpPr>
          <a:xfrm>
            <a:off x="518088" y="3821933"/>
            <a:ext cx="4572002" cy="1824049"/>
            <a:chOff x="518088" y="3764312"/>
            <a:chExt cx="4572002" cy="1824049"/>
          </a:xfrm>
        </p:grpSpPr>
        <p:sp>
          <p:nvSpPr>
            <p:cNvPr id="22" name="Rectangle 21">
              <a:extLst>
                <a:ext uri="{FF2B5EF4-FFF2-40B4-BE49-F238E27FC236}">
                  <a16:creationId xmlns:a16="http://schemas.microsoft.com/office/drawing/2014/main" id="{169B37AE-F674-4603-961A-98F4D0EE0AE1}"/>
                </a:ext>
              </a:extLst>
            </p:cNvPr>
            <p:cNvSpPr/>
            <p:nvPr/>
          </p:nvSpPr>
          <p:spPr bwMode="auto">
            <a:xfrm>
              <a:off x="518090" y="3764312"/>
              <a:ext cx="4572000" cy="181812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 name="Rectangle 6">
              <a:extLst>
                <a:ext uri="{FF2B5EF4-FFF2-40B4-BE49-F238E27FC236}">
                  <a16:creationId xmlns:a16="http://schemas.microsoft.com/office/drawing/2014/main" id="{32973068-E4C6-4436-934E-D2C47DA29961}"/>
                </a:ext>
              </a:extLst>
            </p:cNvPr>
            <p:cNvSpPr/>
            <p:nvPr/>
          </p:nvSpPr>
          <p:spPr>
            <a:xfrm>
              <a:off x="518088" y="3777186"/>
              <a:ext cx="4403558" cy="1811175"/>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Information Protection</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Information Protection Architect/Engineer</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Collaboration/Productivity Lead</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Data Protection Officer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Chief Privacy Officer</a:t>
              </a:r>
            </a:p>
          </p:txBody>
        </p:sp>
      </p:grpSp>
      <p:grpSp>
        <p:nvGrpSpPr>
          <p:cNvPr id="39" name="Group 38">
            <a:extLst>
              <a:ext uri="{FF2B5EF4-FFF2-40B4-BE49-F238E27FC236}">
                <a16:creationId xmlns:a16="http://schemas.microsoft.com/office/drawing/2014/main" id="{FD961DFC-1611-4E6C-95B8-9AED510F7FCE}"/>
              </a:ext>
            </a:extLst>
          </p:cNvPr>
          <p:cNvGrpSpPr/>
          <p:nvPr/>
        </p:nvGrpSpPr>
        <p:grpSpPr>
          <a:xfrm>
            <a:off x="7079395" y="2203355"/>
            <a:ext cx="4572000" cy="1466403"/>
            <a:chOff x="6444614" y="2203355"/>
            <a:chExt cx="4572000" cy="1466403"/>
          </a:xfrm>
        </p:grpSpPr>
        <p:sp>
          <p:nvSpPr>
            <p:cNvPr id="20" name="Rectangle 19">
              <a:extLst>
                <a:ext uri="{FF2B5EF4-FFF2-40B4-BE49-F238E27FC236}">
                  <a16:creationId xmlns:a16="http://schemas.microsoft.com/office/drawing/2014/main" id="{4A97516C-E9F1-4773-80C9-DAC9EBA0438A}"/>
                </a:ext>
              </a:extLst>
            </p:cNvPr>
            <p:cNvSpPr/>
            <p:nvPr/>
          </p:nvSpPr>
          <p:spPr bwMode="auto">
            <a:xfrm>
              <a:off x="6444614" y="2203355"/>
              <a:ext cx="4572000" cy="146640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8" name="Rectangle 7">
              <a:extLst>
                <a:ext uri="{FF2B5EF4-FFF2-40B4-BE49-F238E27FC236}">
                  <a16:creationId xmlns:a16="http://schemas.microsoft.com/office/drawing/2014/main" id="{8104D5CD-36B5-4ACB-996D-CA3121658BF9}"/>
                </a:ext>
              </a:extLst>
            </p:cNvPr>
            <p:cNvSpPr/>
            <p:nvPr/>
          </p:nvSpPr>
          <p:spPr>
            <a:xfrm>
              <a:off x="6444618" y="2205293"/>
              <a:ext cx="4401722"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Identity &amp; ACCESS Management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Identity Security Architects </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Identity Architects </a:t>
              </a:r>
            </a:p>
            <a:p>
              <a:pPr marL="117475" marR="0" lvl="1" indent="-117475" fontAlgn="ctr">
                <a:lnSpc>
                  <a:spcPct val="90000"/>
                </a:lnSpc>
                <a:spcBef>
                  <a:spcPts val="0"/>
                </a:spcBef>
                <a:spcAft>
                  <a:spcPts val="40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Identity Operations Teams</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Collaboration/Productivity Lead</a:t>
              </a:r>
            </a:p>
          </p:txBody>
        </p:sp>
      </p:grpSp>
      <p:sp>
        <p:nvSpPr>
          <p:cNvPr id="29" name="TextBox 28">
            <a:extLst>
              <a:ext uri="{FF2B5EF4-FFF2-40B4-BE49-F238E27FC236}">
                <a16:creationId xmlns:a16="http://schemas.microsoft.com/office/drawing/2014/main" id="{F84291B2-526F-4B0D-BACF-4D4F44387523}"/>
              </a:ext>
            </a:extLst>
          </p:cNvPr>
          <p:cNvSpPr txBox="1"/>
          <p:nvPr/>
        </p:nvSpPr>
        <p:spPr>
          <a:xfrm>
            <a:off x="518088" y="5822845"/>
            <a:ext cx="4572002" cy="700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defRPr>
                <a:solidFill>
                  <a:schemeClr val="lt1"/>
                </a:solidFill>
              </a:defRPr>
            </a:lvl1pPr>
            <a:lvl2pPr marL="285750" lvl="1" indent="-285750" fontAlgn="ctr">
              <a:lnSpc>
                <a:spcPct val="90000"/>
              </a:lnSpc>
              <a:buFont typeface="Arial" panose="020B0604020202020204" pitchFamily="34" charset="0"/>
              <a:buChar char="•"/>
              <a:defRPr sz="1400">
                <a:solidFill>
                  <a:srgbClr val="505050"/>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l" defTabSz="914400" rtl="0" eaLnBrk="1" fontAlgn="ctr" latinLnBrk="0" hangingPunct="1">
              <a:lnSpc>
                <a:spcPct val="90000"/>
              </a:lnSpc>
              <a:spcBef>
                <a:spcPts val="0"/>
              </a:spcBef>
              <a:spcAft>
                <a:spcPts val="0"/>
              </a:spcAft>
              <a:buClrTx/>
              <a:buSzTx/>
              <a:buFont typeface="Arial" panose="020B0604020202020204" pitchFamily="34" charset="0"/>
              <a:buNone/>
              <a:tabLst/>
              <a:defRPr/>
            </a:pPr>
            <a:r>
              <a:rPr lang="en-US" b="1" cap="all">
                <a:gradFill>
                  <a:gsLst>
                    <a:gs pos="83000">
                      <a:schemeClr val="tx2"/>
                    </a:gs>
                    <a:gs pos="100000">
                      <a:schemeClr val="tx2"/>
                    </a:gs>
                  </a:gsLst>
                  <a:lin ang="5400000" scaled="1"/>
                </a:gradFill>
                <a:latin typeface="Segoe UI"/>
              </a:rPr>
              <a:t>Typical Organizational Membership</a:t>
            </a:r>
          </a:p>
          <a:p>
            <a:pPr marL="117475" marR="0" lvl="1" indent="-117475"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Security Organization</a:t>
            </a:r>
          </a:p>
          <a:p>
            <a:pPr marL="117475" marR="0" lvl="1" indent="-117475" algn="l" defTabSz="914400" rtl="0" eaLnBrk="1" fontAlgn="ctr" latinLnBrk="0" hangingPunct="1">
              <a:lnSpc>
                <a:spcPct val="90000"/>
              </a:lnSpc>
              <a:spcBef>
                <a:spcPts val="0"/>
              </a:spcBef>
              <a:spcAft>
                <a:spcPts val="0"/>
              </a:spcAft>
              <a:buClrTx/>
              <a:buSzTx/>
              <a:buFont typeface="Arial" panose="020B0604020202020204" pitchFamily="34" charset="0"/>
              <a:buChar char="•"/>
              <a:tabLst/>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Partner within Organization</a:t>
            </a:r>
          </a:p>
        </p:txBody>
      </p:sp>
      <p:grpSp>
        <p:nvGrpSpPr>
          <p:cNvPr id="44" name="Group 43">
            <a:extLst>
              <a:ext uri="{FF2B5EF4-FFF2-40B4-BE49-F238E27FC236}">
                <a16:creationId xmlns:a16="http://schemas.microsoft.com/office/drawing/2014/main" id="{BC411158-C98A-4CCB-AFD1-AD298F62091C}"/>
              </a:ext>
            </a:extLst>
          </p:cNvPr>
          <p:cNvGrpSpPr/>
          <p:nvPr/>
        </p:nvGrpSpPr>
        <p:grpSpPr>
          <a:xfrm>
            <a:off x="4106694" y="1069307"/>
            <a:ext cx="3978612" cy="975485"/>
            <a:chOff x="4328809" y="975784"/>
            <a:chExt cx="3978612" cy="975485"/>
          </a:xfrm>
        </p:grpSpPr>
        <p:sp>
          <p:nvSpPr>
            <p:cNvPr id="25" name="Rectangle 24">
              <a:extLst>
                <a:ext uri="{FF2B5EF4-FFF2-40B4-BE49-F238E27FC236}">
                  <a16:creationId xmlns:a16="http://schemas.microsoft.com/office/drawing/2014/main" id="{B056F07A-D347-4065-876D-F0CCD4A7B4A9}"/>
                </a:ext>
              </a:extLst>
            </p:cNvPr>
            <p:cNvSpPr/>
            <p:nvPr/>
          </p:nvSpPr>
          <p:spPr bwMode="auto">
            <a:xfrm>
              <a:off x="4328809" y="1076159"/>
              <a:ext cx="3978612" cy="79568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9" name="Rectangle 8">
              <a:extLst>
                <a:ext uri="{FF2B5EF4-FFF2-40B4-BE49-F238E27FC236}">
                  <a16:creationId xmlns:a16="http://schemas.microsoft.com/office/drawing/2014/main" id="{85225EA8-0C05-4613-A755-474C99B3AC3C}"/>
                </a:ext>
              </a:extLst>
            </p:cNvPr>
            <p:cNvSpPr/>
            <p:nvPr/>
          </p:nvSpPr>
          <p:spPr>
            <a:xfrm>
              <a:off x="4328809" y="975784"/>
              <a:ext cx="2501903" cy="975485"/>
            </a:xfrm>
            <a:prstGeom prst="rect">
              <a:avLst/>
            </a:prstGeom>
            <a:noFill/>
            <a:ln>
              <a:noFill/>
            </a:ln>
          </p:spPr>
          <p:style>
            <a:lnRef idx="2">
              <a:schemeClr val="dk1"/>
            </a:lnRef>
            <a:fillRef idx="1">
              <a:schemeClr val="lt1"/>
            </a:fillRef>
            <a:effectRef idx="0">
              <a:schemeClr val="dk1"/>
            </a:effectRef>
            <a:fontRef idx="minor">
              <a:schemeClr val="dk1"/>
            </a:fontRef>
          </p:style>
          <p:txBody>
            <a:bodyPr lIns="182880" tIns="182880" rIns="182880" bIns="182880" rtlCol="0" anchor="ctr"/>
            <a:lstStyle/>
            <a:p>
              <a:pPr algn="r">
                <a:spcAft>
                  <a:spcPts val="400"/>
                </a:spcAft>
                <a:defRPr/>
              </a:pPr>
              <a:r>
                <a:rPr lang="en-US" sz="1600" b="1" cap="all">
                  <a:gradFill>
                    <a:gsLst>
                      <a:gs pos="83000">
                        <a:schemeClr val="tx2"/>
                      </a:gs>
                      <a:gs pos="100000">
                        <a:schemeClr val="tx2"/>
                      </a:gs>
                    </a:gsLst>
                    <a:lin ang="5400000" scaled="1"/>
                  </a:gradFill>
                  <a:latin typeface="Segoe UI"/>
                </a:rPr>
                <a:t>ALL SESSIONS</a:t>
              </a: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CISO (at least intro/closing)</a:t>
              </a:r>
            </a:p>
          </p:txBody>
        </p:sp>
        <p:sp>
          <p:nvSpPr>
            <p:cNvPr id="43" name="Rectangle 42">
              <a:extLst>
                <a:ext uri="{FF2B5EF4-FFF2-40B4-BE49-F238E27FC236}">
                  <a16:creationId xmlns:a16="http://schemas.microsoft.com/office/drawing/2014/main" id="{CAA77E1C-1839-4A3B-B633-9B6D1048A35B}"/>
                </a:ext>
              </a:extLst>
            </p:cNvPr>
            <p:cNvSpPr/>
            <p:nvPr/>
          </p:nvSpPr>
          <p:spPr>
            <a:xfrm>
              <a:off x="6526704" y="1511280"/>
              <a:ext cx="1698863" cy="258532"/>
            </a:xfrm>
            <a:prstGeom prst="rect">
              <a:avLst/>
            </a:prstGeom>
          </p:spPr>
          <p:txBody>
            <a:bodyPr wrap="none">
              <a:spAutoFit/>
            </a:bodyPr>
            <a:lstStyle/>
            <a:p>
              <a:pPr marL="117475" lvl="1" indent="-117475" fontAlgn="ctr">
                <a:lnSpc>
                  <a:spcPct val="90000"/>
                </a:lnSpc>
                <a:spcAft>
                  <a:spcPts val="400"/>
                </a:spcAft>
                <a:buFont typeface="Arial" panose="020B0604020202020204" pitchFamily="34" charset="0"/>
                <a:buChar char="•"/>
                <a:defRPr/>
              </a:pPr>
              <a:r>
                <a:rPr lang="en-US" sz="1200" b="1">
                  <a:gradFill>
                    <a:gsLst>
                      <a:gs pos="83000">
                        <a:srgbClr val="1A1A1A"/>
                      </a:gs>
                      <a:gs pos="100000">
                        <a:srgbClr val="1A1A1A"/>
                      </a:gs>
                    </a:gsLst>
                    <a:lin ang="5400000" scaled="1"/>
                  </a:gradFill>
                  <a:latin typeface="Segoe UI Semibold" panose="020B0702040204020203" pitchFamily="34" charset="0"/>
                  <a:cs typeface="Segoe UI Semibold" panose="020B0702040204020203" pitchFamily="34" charset="0"/>
                </a:rPr>
                <a:t>Security Architect(s)</a:t>
              </a:r>
            </a:p>
          </p:txBody>
        </p:sp>
      </p:grpSp>
      <p:cxnSp>
        <p:nvCxnSpPr>
          <p:cNvPr id="46" name="Straight Connector 45">
            <a:extLst>
              <a:ext uri="{FF2B5EF4-FFF2-40B4-BE49-F238E27FC236}">
                <a16:creationId xmlns:a16="http://schemas.microsoft.com/office/drawing/2014/main" id="{C4DFD7D5-EEF5-4EFC-BE8E-1324690B93BD}"/>
              </a:ext>
            </a:extLst>
          </p:cNvPr>
          <p:cNvCxnSpPr>
            <a:cxnSpLocks/>
            <a:stCxn id="25" idx="2"/>
          </p:cNvCxnSpPr>
          <p:nvPr/>
        </p:nvCxnSpPr>
        <p:spPr>
          <a:xfrm>
            <a:off x="6096000" y="1965366"/>
            <a:ext cx="0" cy="3157189"/>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64CB502-C815-4A70-9AEB-532982E32F7A}"/>
              </a:ext>
            </a:extLst>
          </p:cNvPr>
          <p:cNvCxnSpPr>
            <a:cxnSpLocks/>
          </p:cNvCxnSpPr>
          <p:nvPr/>
        </p:nvCxnSpPr>
        <p:spPr>
          <a:xfrm>
            <a:off x="5091271" y="2916629"/>
            <a:ext cx="1988126" cy="0"/>
          </a:xfrm>
          <a:prstGeom prst="line">
            <a:avLst/>
          </a:prstGeom>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505EFD-9C2C-4C0B-8471-441B45453AF0}"/>
              </a:ext>
            </a:extLst>
          </p:cNvPr>
          <p:cNvCxnSpPr>
            <a:cxnSpLocks/>
          </p:cNvCxnSpPr>
          <p:nvPr/>
        </p:nvCxnSpPr>
        <p:spPr>
          <a:xfrm>
            <a:off x="5101937" y="4733957"/>
            <a:ext cx="994063" cy="0"/>
          </a:xfrm>
          <a:prstGeom prst="line">
            <a:avLst/>
          </a:prstGeom>
          <a:ln w="28575">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CAE514D-D340-4FE0-B38F-B68F37415548}"/>
              </a:ext>
            </a:extLst>
          </p:cNvPr>
          <p:cNvCxnSpPr>
            <a:cxnSpLocks/>
          </p:cNvCxnSpPr>
          <p:nvPr/>
        </p:nvCxnSpPr>
        <p:spPr>
          <a:xfrm flipH="1">
            <a:off x="6085332" y="5122555"/>
            <a:ext cx="994063" cy="0"/>
          </a:xfrm>
          <a:prstGeom prst="line">
            <a:avLst/>
          </a:prstGeom>
          <a:ln w="28575">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58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1462" y="2691328"/>
            <a:ext cx="4033512" cy="36927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sym typeface="Segoe UI" panose="020B0502040204020203" pitchFamily="34" charset="0"/>
              </a:rPr>
              <a:t> </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a:ext>
            </a:extLst>
          </a:blip>
          <a:srcRect r="5998"/>
          <a:stretch/>
        </p:blipFill>
        <p:spPr>
          <a:xfrm>
            <a:off x="6660479" y="290523"/>
            <a:ext cx="5303839" cy="6309360"/>
          </a:xfrm>
          <a:prstGeom prst="rect">
            <a:avLst/>
          </a:prstGeom>
          <a:solidFill>
            <a:schemeClr val="bg1"/>
          </a:solidFill>
          <a:ln>
            <a:noFill/>
          </a:ln>
          <a:effectLst>
            <a:outerShdw blurRad="254000" dist="76200" dir="2700000" algn="tl" rotWithShape="0">
              <a:prstClr val="black">
                <a:alpha val="40000"/>
              </a:prstClr>
            </a:outerShdw>
          </a:effectLst>
        </p:spPr>
      </p:pic>
      <p:sp>
        <p:nvSpPr>
          <p:cNvPr id="8" name="Title 1"/>
          <p:cNvSpPr txBox="1">
            <a:spLocks/>
          </p:cNvSpPr>
          <p:nvPr/>
        </p:nvSpPr>
        <p:spPr>
          <a:xfrm>
            <a:off x="471462" y="1148146"/>
            <a:ext cx="6058140" cy="3086364"/>
          </a:xfrm>
          <a:prstGeom prst="rect">
            <a:avLst/>
          </a:prstGeom>
        </p:spPr>
        <p:txBody>
          <a:bodyPr/>
          <a:lst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a:lstStyle>
          <a:p>
            <a:pPr marL="171450" lvl="0" indent="-171450">
              <a:spcBef>
                <a:spcPts val="1800"/>
              </a:spcBef>
              <a:spcAft>
                <a:spcPts val="0"/>
              </a:spcAft>
              <a:defRPr/>
            </a:pPr>
            <a:r>
              <a:rPr lang="en-US" sz="3299" i="1">
                <a:gradFill>
                  <a:gsLst>
                    <a:gs pos="1250">
                      <a:srgbClr val="1A1A1A"/>
                    </a:gs>
                    <a:gs pos="100000">
                      <a:srgbClr val="1A1A1A"/>
                    </a:gs>
                  </a:gsLst>
                  <a:lin ang="5400000" scaled="0"/>
                </a:gradFill>
              </a:rPr>
              <a:t>“Security is our top priority and we are committed to working with others across the industry to protect our customers.</a:t>
            </a:r>
            <a: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a:t>
            </a:r>
            <a:r>
              <a:rPr kumimoji="0" lang="en-US" sz="36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 </a:t>
            </a:r>
            <a:br>
              <a:rPr kumimoji="0" lang="en-US" sz="3299"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br>
              <a:rPr kumimoji="0" lang="en-US" sz="3299"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Satya Nadella</a:t>
            </a:r>
            <a:b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20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Chief Executive Officer, Microsoft Corporation</a:t>
            </a:r>
          </a:p>
        </p:txBody>
      </p:sp>
      <p:sp>
        <p:nvSpPr>
          <p:cNvPr id="6" name="Rectangle 5">
            <a:extLst>
              <a:ext uri="{FF2B5EF4-FFF2-40B4-BE49-F238E27FC236}">
                <a16:creationId xmlns:a16="http://schemas.microsoft.com/office/drawing/2014/main" id="{07B36C4C-CE5D-4B45-9936-D42CDA405CD5}"/>
              </a:ext>
            </a:extLst>
          </p:cNvPr>
          <p:cNvSpPr/>
          <p:nvPr/>
        </p:nvSpPr>
        <p:spPr>
          <a:xfrm>
            <a:off x="471462" y="4946695"/>
            <a:ext cx="5320657" cy="830997"/>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Ensuring security to enable your digital transformation through a comprehensive platform, unique intelligence, and broad partnerships</a:t>
            </a:r>
          </a:p>
        </p:txBody>
      </p:sp>
    </p:spTree>
    <p:extLst>
      <p:ext uri="{BB962C8B-B14F-4D97-AF65-F5344CB8AC3E}">
        <p14:creationId xmlns:p14="http://schemas.microsoft.com/office/powerpoint/2010/main" val="2061220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57FD1-8348-49DC-BE59-821866482FF9}"/>
              </a:ext>
            </a:extLst>
          </p:cNvPr>
          <p:cNvSpPr/>
          <p:nvPr/>
        </p:nvSpPr>
        <p:spPr bwMode="auto">
          <a:xfrm>
            <a:off x="0" y="3344450"/>
            <a:ext cx="12192000" cy="267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588263" y="457201"/>
            <a:ext cx="11018520" cy="553999"/>
          </a:xfrm>
        </p:spPr>
        <p:txBody>
          <a:bodyPr/>
          <a:lstStyle/>
          <a:p>
            <a:r>
              <a:rPr lang="en-US"/>
              <a:t>Next steps</a:t>
            </a:r>
          </a:p>
        </p:txBody>
      </p:sp>
      <p:sp>
        <p:nvSpPr>
          <p:cNvPr id="3" name="Content Placeholder 2"/>
          <p:cNvSpPr>
            <a:spLocks noGrp="1"/>
          </p:cNvSpPr>
          <p:nvPr>
            <p:ph type="body" sz="quarter" idx="4294967295"/>
          </p:nvPr>
        </p:nvSpPr>
        <p:spPr>
          <a:xfrm>
            <a:off x="588263" y="1436688"/>
            <a:ext cx="9247691" cy="2951577"/>
          </a:xfrm>
        </p:spPr>
        <p:txBody>
          <a:bodyPr/>
          <a:lstStyle/>
          <a:p>
            <a:pPr marL="0" indent="0">
              <a:buNone/>
            </a:pPr>
            <a:r>
              <a:rPr lang="en-US" sz="2000"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Schedule a workshop</a:t>
            </a:r>
          </a:p>
          <a:p>
            <a:pPr marL="0" lvl="1" indent="0">
              <a:spcBef>
                <a:spcPts val="600"/>
              </a:spcBef>
              <a:spcAft>
                <a:spcPts val="1200"/>
              </a:spcAft>
              <a:buNone/>
            </a:pPr>
            <a:r>
              <a:rPr lang="en-US" sz="1800">
                <a:ln w="3175">
                  <a:noFill/>
                </a:ln>
                <a:gradFill>
                  <a:gsLst>
                    <a:gs pos="2917">
                      <a:schemeClr val="tx1"/>
                    </a:gs>
                    <a:gs pos="30000">
                      <a:schemeClr val="tx1"/>
                    </a:gs>
                  </a:gsLst>
                  <a:lin ang="5400000" scaled="0"/>
                </a:gradFill>
              </a:rPr>
              <a:t>Build a plan to work together:</a:t>
            </a:r>
          </a:p>
          <a:p>
            <a:pPr marL="0" lvl="2" indent="0">
              <a:spcBef>
                <a:spcPts val="288"/>
              </a:spcBef>
              <a:spcAft>
                <a:spcPts val="1200"/>
              </a:spcAft>
              <a:buNone/>
            </a:pPr>
            <a:r>
              <a:rPr lang="en-US" sz="1800">
                <a:ln w="3175">
                  <a:noFill/>
                </a:ln>
                <a:gradFill>
                  <a:gsLst>
                    <a:gs pos="2917">
                      <a:schemeClr val="tx1"/>
                    </a:gs>
                    <a:gs pos="30000">
                      <a:schemeClr val="tx1"/>
                    </a:gs>
                  </a:gsLst>
                  <a:lin ang="5400000" scaled="0"/>
                </a:gradFill>
              </a:rPr>
              <a:t>Review your strategy and priorities </a:t>
            </a:r>
          </a:p>
          <a:p>
            <a:pPr marL="0" lvl="2" indent="0">
              <a:spcBef>
                <a:spcPts val="288"/>
              </a:spcBef>
              <a:spcAft>
                <a:spcPts val="3000"/>
              </a:spcAft>
              <a:buNone/>
            </a:pPr>
            <a:r>
              <a:rPr lang="en-US" sz="1800">
                <a:ln w="3175">
                  <a:noFill/>
                </a:ln>
                <a:gradFill>
                  <a:gsLst>
                    <a:gs pos="2917">
                      <a:schemeClr val="tx1"/>
                    </a:gs>
                    <a:gs pos="30000">
                      <a:schemeClr val="tx1"/>
                    </a:gs>
                  </a:gsLst>
                  <a:lin ang="5400000" scaled="0"/>
                </a:gradFill>
              </a:rPr>
              <a:t>Review Microsoft’s recommended strategies and capabilities</a:t>
            </a:r>
            <a:endParaRPr lang="en-US">
              <a:gradFill>
                <a:gsLst>
                  <a:gs pos="1250">
                    <a:srgbClr val="0078D7"/>
                  </a:gs>
                  <a:gs pos="99000">
                    <a:srgbClr val="0078D7"/>
                  </a:gs>
                </a:gsLst>
                <a:lin ang="5400000" scaled="0"/>
              </a:gradFill>
            </a:endParaRPr>
          </a:p>
          <a:p>
            <a:pPr marL="0" lvl="0" indent="0">
              <a:spcAft>
                <a:spcPts val="1200"/>
              </a:spcAft>
              <a:buNone/>
            </a:pPr>
            <a:r>
              <a:rPr lang="en-US" sz="2000" b="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What are your top 3-5 strategic </a:t>
            </a:r>
            <a:r>
              <a:rPr lang="en-US" sz="2000" b="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priorities?</a:t>
            </a:r>
          </a:p>
          <a:p>
            <a:pPr lvl="1"/>
            <a:endParaRPr lang="en-US" sz="2400"/>
          </a:p>
        </p:txBody>
      </p:sp>
      <p:graphicFrame>
        <p:nvGraphicFramePr>
          <p:cNvPr id="4" name="Table 3"/>
          <p:cNvGraphicFramePr>
            <a:graphicFrameLocks noGrp="1"/>
          </p:cNvGraphicFramePr>
          <p:nvPr>
            <p:extLst>
              <p:ext uri="{D42A27DB-BD31-4B8C-83A1-F6EECF244321}">
                <p14:modId xmlns:p14="http://schemas.microsoft.com/office/powerpoint/2010/main" val="1599096924"/>
              </p:ext>
            </p:extLst>
          </p:nvPr>
        </p:nvGraphicFramePr>
        <p:xfrm>
          <a:off x="767255" y="3866234"/>
          <a:ext cx="7949008" cy="1854200"/>
        </p:xfrm>
        <a:graphic>
          <a:graphicData uri="http://schemas.openxmlformats.org/drawingml/2006/table">
            <a:tbl>
              <a:tblPr firstCol="1" bandRow="1">
                <a:tableStyleId>{5C22544A-7EE6-4342-B048-85BDC9FD1C3A}</a:tableStyleId>
              </a:tblPr>
              <a:tblGrid>
                <a:gridCol w="452580">
                  <a:extLst>
                    <a:ext uri="{9D8B030D-6E8A-4147-A177-3AD203B41FA5}">
                      <a16:colId xmlns:a16="http://schemas.microsoft.com/office/drawing/2014/main" val="4255500348"/>
                    </a:ext>
                  </a:extLst>
                </a:gridCol>
                <a:gridCol w="7496428">
                  <a:extLst>
                    <a:ext uri="{9D8B030D-6E8A-4147-A177-3AD203B41FA5}">
                      <a16:colId xmlns:a16="http://schemas.microsoft.com/office/drawing/2014/main" val="4218432684"/>
                    </a:ext>
                  </a:extLst>
                </a:gridCol>
              </a:tblGrid>
              <a:tr h="370840">
                <a:tc>
                  <a:txBody>
                    <a:bodyPr/>
                    <a:lstStyle/>
                    <a:p>
                      <a:pPr algn="r"/>
                      <a:r>
                        <a:rPr lang="en-US" sz="1750" b="1">
                          <a:solidFill>
                            <a:srgbClr val="FFFFFF"/>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87450229"/>
                  </a:ext>
                </a:extLst>
              </a:tr>
              <a:tr h="370840">
                <a:tc>
                  <a:txBody>
                    <a:bodyPr/>
                    <a:lstStyle/>
                    <a:p>
                      <a:pPr algn="r"/>
                      <a:r>
                        <a:rPr lang="en-US" sz="1750">
                          <a:solidFill>
                            <a:srgbClr val="FFFFFF"/>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98636618"/>
                  </a:ext>
                </a:extLst>
              </a:tr>
              <a:tr h="370840">
                <a:tc>
                  <a:txBody>
                    <a:bodyPr/>
                    <a:lstStyle/>
                    <a:p>
                      <a:pPr algn="r"/>
                      <a:r>
                        <a:rPr lang="en-US" sz="1750">
                          <a:solidFill>
                            <a:srgbClr val="FFFFFF"/>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86307323"/>
                  </a:ext>
                </a:extLst>
              </a:tr>
              <a:tr h="370840">
                <a:tc>
                  <a:txBody>
                    <a:bodyPr/>
                    <a:lstStyle/>
                    <a:p>
                      <a:pPr algn="r"/>
                      <a:r>
                        <a:rPr lang="en-US" sz="1750">
                          <a:solidFill>
                            <a:srgbClr val="FFFFFF"/>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43255218"/>
                  </a:ext>
                </a:extLst>
              </a:tr>
              <a:tr h="370840">
                <a:tc>
                  <a:txBody>
                    <a:bodyPr/>
                    <a:lstStyle/>
                    <a:p>
                      <a:pPr algn="r"/>
                      <a:r>
                        <a:rPr lang="en-US" sz="1750">
                          <a:solidFill>
                            <a:srgbClr val="FFFFFF"/>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70515504"/>
                  </a:ext>
                </a:extLst>
              </a:tr>
            </a:tbl>
          </a:graphicData>
        </a:graphic>
      </p:graphicFrame>
    </p:spTree>
    <p:extLst>
      <p:ext uri="{BB962C8B-B14F-4D97-AF65-F5344CB8AC3E}">
        <p14:creationId xmlns:p14="http://schemas.microsoft.com/office/powerpoint/2010/main" val="7437710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287" y="3311525"/>
            <a:ext cx="11655425" cy="900113"/>
          </a:xfrm>
        </p:spPr>
        <p:txBody>
          <a:bodyPr/>
          <a:lstStyle/>
          <a:p>
            <a:pPr lvl="0" defTabSz="914099" eaLnBrk="0" hangingPunct="0">
              <a:defRPr/>
            </a:pPr>
            <a:r>
              <a:rPr lang="en-US" sz="2000" kern="0">
                <a:gradFill>
                  <a:gsLst>
                    <a:gs pos="0">
                      <a:prstClr val="black"/>
                    </a:gs>
                    <a:gs pos="100000">
                      <a:prstClr val="black"/>
                    </a:gs>
                  </a:gsLst>
                  <a:lin ang="5400000" scaled="0"/>
                </a:gradFill>
                <a:latin typeface="Segoe UI" pitchFamily="34" charset="0"/>
                <a:ea typeface="Segoe UI" pitchFamily="34" charset="0"/>
              </a:rPr>
              <a:t>© 2018 Microsoft Corporation. All rights reserved. Microsoft, Windows, and other product names are or may be registered trademarks and/or trademarks in the U.S. and/or other countries.</a:t>
            </a:r>
            <a:br>
              <a:rPr lang="en-US" sz="2000" kern="0">
                <a:gradFill>
                  <a:gsLst>
                    <a:gs pos="0">
                      <a:prstClr val="black"/>
                    </a:gs>
                    <a:gs pos="100000">
                      <a:prstClr val="black"/>
                    </a:gs>
                  </a:gsLst>
                  <a:lin ang="5400000" scaled="0"/>
                </a:gradFill>
                <a:latin typeface="Segoe UI" pitchFamily="34" charset="0"/>
                <a:ea typeface="Segoe UI" pitchFamily="34" charset="0"/>
              </a:rPr>
            </a:br>
            <a:br>
              <a:rPr lang="en-US" sz="2000" kern="0">
                <a:gradFill>
                  <a:gsLst>
                    <a:gs pos="0">
                      <a:prstClr val="black"/>
                    </a:gs>
                    <a:gs pos="100000">
                      <a:prstClr val="black"/>
                    </a:gs>
                  </a:gsLst>
                  <a:lin ang="5400000" scaled="0"/>
                </a:gradFill>
                <a:latin typeface="Segoe UI" pitchFamily="34" charset="0"/>
                <a:ea typeface="Segoe UI" pitchFamily="34" charset="0"/>
              </a:rPr>
            </a:br>
            <a:r>
              <a:rPr lang="en-US" sz="2000" kern="0">
                <a:gradFill>
                  <a:gsLst>
                    <a:gs pos="0">
                      <a:prstClr val="black"/>
                    </a:gs>
                    <a:gs pos="100000">
                      <a:prstClr val="black"/>
                    </a:gs>
                  </a:gsLst>
                  <a:lin ang="5400000" scaled="0"/>
                </a:gradFill>
                <a:latin typeface="Segoe UI" pitchFamily="34" charset="0"/>
                <a:ea typeface="Segoe UI" pitchFamily="34" charset="0"/>
              </a:rPr>
              <a:t>The information herein is for informational purposes only and represents the current view of Microsoft Corporation as of the date of this presentation. </a:t>
            </a:r>
            <a:br>
              <a:rPr lang="en-US" sz="2000" kern="0">
                <a:gradFill>
                  <a:gsLst>
                    <a:gs pos="0">
                      <a:prstClr val="black"/>
                    </a:gs>
                    <a:gs pos="100000">
                      <a:prstClr val="black"/>
                    </a:gs>
                  </a:gsLst>
                  <a:lin ang="5400000" scaled="0"/>
                </a:gradFill>
                <a:latin typeface="Segoe UI" pitchFamily="34" charset="0"/>
                <a:ea typeface="Segoe UI" pitchFamily="34" charset="0"/>
              </a:rPr>
            </a:br>
            <a:br>
              <a:rPr lang="en-US" sz="2000" kern="0">
                <a:gradFill>
                  <a:gsLst>
                    <a:gs pos="0">
                      <a:prstClr val="black"/>
                    </a:gs>
                    <a:gs pos="100000">
                      <a:prstClr val="black"/>
                    </a:gs>
                  </a:gsLst>
                  <a:lin ang="5400000" scaled="0"/>
                </a:gradFill>
                <a:latin typeface="Segoe UI" pitchFamily="34" charset="0"/>
                <a:ea typeface="Segoe UI" pitchFamily="34" charset="0"/>
              </a:rPr>
            </a:br>
            <a:r>
              <a:rPr lang="en-US" sz="2000" kern="0">
                <a:gradFill>
                  <a:gsLst>
                    <a:gs pos="0">
                      <a:prstClr val="black"/>
                    </a:gs>
                    <a:gs pos="100000">
                      <a:prstClr val="black"/>
                    </a:gs>
                  </a:gsLst>
                  <a:lin ang="5400000" scaled="0"/>
                </a:gradFill>
                <a:latin typeface="Segoe UI" pitchFamily="34" charset="0"/>
                <a:ea typeface="Segoe UI" pitchFamily="34" charset="0"/>
              </a:rPr>
              <a:t>MICROSOFT MAKES NO WARRANTIES, EXPRESS, IMPLIED OR STATUTORY, AS TO THE INFORMATION IN THIS PRESENTATION.</a:t>
            </a:r>
            <a:br>
              <a:rPr lang="en-US" sz="2000" kern="0">
                <a:gradFill>
                  <a:gsLst>
                    <a:gs pos="0">
                      <a:prstClr val="black"/>
                    </a:gs>
                    <a:gs pos="100000">
                      <a:prstClr val="black"/>
                    </a:gs>
                  </a:gsLst>
                  <a:lin ang="5400000" scaled="0"/>
                </a:gradFill>
                <a:latin typeface="Segoe UI" pitchFamily="34" charset="0"/>
                <a:ea typeface="Segoe UI" pitchFamily="34" charset="0"/>
              </a:rPr>
            </a:br>
            <a:br>
              <a:rPr lang="en-US" sz="2000" kern="0">
                <a:gradFill>
                  <a:gsLst>
                    <a:gs pos="0">
                      <a:prstClr val="black"/>
                    </a:gs>
                    <a:gs pos="100000">
                      <a:prstClr val="black"/>
                    </a:gs>
                  </a:gsLst>
                  <a:lin ang="5400000" scaled="0"/>
                </a:gradFill>
                <a:latin typeface="Segoe UI" pitchFamily="34" charset="0"/>
                <a:ea typeface="Segoe UI" pitchFamily="34" charset="0"/>
              </a:rPr>
            </a:br>
            <a:endParaRPr lang="en-US" sz="2000" kern="0" spc="0">
              <a:ln>
                <a:noFill/>
              </a:ln>
              <a:gradFill>
                <a:gsLst>
                  <a:gs pos="0">
                    <a:prstClr val="black"/>
                  </a:gs>
                  <a:gs pos="100000">
                    <a:prstClr val="black"/>
                  </a:gs>
                </a:gsLst>
                <a:lin ang="5400000" scaled="0"/>
              </a:gradFill>
              <a:latin typeface="Segoe UI" pitchFamily="34" charset="0"/>
              <a:ea typeface="Segoe UI" pitchFamily="34" charset="0"/>
            </a:endParaRPr>
          </a:p>
        </p:txBody>
      </p:sp>
      <p:pic>
        <p:nvPicPr>
          <p:cNvPr id="3" name="Picture 2">
            <a:extLst>
              <a:ext uri="{FF2B5EF4-FFF2-40B4-BE49-F238E27FC236}">
                <a16:creationId xmlns:a16="http://schemas.microsoft.com/office/drawing/2014/main" id="{88E11609-4798-4E31-8B33-05B4DF055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7004634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D23C0B1-DD55-40D9-8DBE-6717C517E815}"/>
              </a:ext>
            </a:extLst>
          </p:cNvPr>
          <p:cNvSpPr/>
          <p:nvPr/>
        </p:nvSpPr>
        <p:spPr bwMode="auto">
          <a:xfrm>
            <a:off x="0" y="1981200"/>
            <a:ext cx="12192000" cy="24511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peech_2">
            <a:extLst>
              <a:ext uri="{FF2B5EF4-FFF2-40B4-BE49-F238E27FC236}">
                <a16:creationId xmlns:a16="http://schemas.microsoft.com/office/drawing/2014/main" id="{E218795E-B3F3-4609-A590-80BFFE3B1C5E}"/>
              </a:ext>
            </a:extLst>
          </p:cNvPr>
          <p:cNvSpPr>
            <a:spLocks noChangeAspect="1" noEditPoints="1"/>
          </p:cNvSpPr>
          <p:nvPr/>
        </p:nvSpPr>
        <p:spPr bwMode="auto">
          <a:xfrm>
            <a:off x="5356533" y="1652074"/>
            <a:ext cx="5493125" cy="3959973"/>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bg1"/>
          </a:solidFill>
          <a:ln w="15875" cap="sq">
            <a:noFill/>
            <a:prstDash val="solid"/>
            <a:miter lim="800000"/>
            <a:headEnd/>
            <a:tailEnd/>
          </a:ln>
          <a:effectLst>
            <a:outerShdw blurRad="254000" dist="76200" dir="2700000" algn="ctr" rotWithShape="0">
              <a:prstClr val="black">
                <a:alpha val="40000"/>
              </a:prstClr>
            </a:outerShdw>
          </a:effectLst>
          <a:extLst/>
        </p:spPr>
        <p:txBody>
          <a:bodyPr vert="horz" wrap="square" lIns="274320" tIns="274320" rIns="274320" bIns="274320" numCol="1" anchor="t" anchorCtr="0" compatLnSpc="1">
            <a:prstTxWarp prst="textNoShape">
              <a:avLst/>
            </a:prstTxWarp>
            <a:noAutofit/>
          </a:bodyPr>
          <a:lstStyle/>
          <a:p>
            <a:pPr marL="114300" marR="0" lvl="0" indent="-114300" algn="l" defTabSz="914400" rtl="0" eaLnBrk="1" fontAlgn="auto" latinLnBrk="0" hangingPunct="1">
              <a:lnSpc>
                <a:spcPct val="10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0">
                      <a:srgbClr val="1A1A1A"/>
                    </a:gs>
                    <a:gs pos="100000">
                      <a:srgbClr val="1A1A1A"/>
                    </a:gs>
                  </a:gsLst>
                </a:gradFill>
                <a:effectLst/>
                <a:uLnTx/>
                <a:uFillTx/>
                <a:latin typeface="Segoe UI Semibold"/>
                <a:ea typeface="+mn-ea"/>
                <a:cs typeface="+mn-cs"/>
              </a:rPr>
              <a:t>“The problem with CISOs, and the entire cyber security field for that matter, is that you keep asking for more money and resources but can’t guarantee or even articulate what I’m buying.”</a:t>
            </a:r>
          </a:p>
        </p:txBody>
      </p:sp>
      <p:grpSp>
        <p:nvGrpSpPr>
          <p:cNvPr id="7" name="Group 6">
            <a:extLst>
              <a:ext uri="{FF2B5EF4-FFF2-40B4-BE49-F238E27FC236}">
                <a16:creationId xmlns:a16="http://schemas.microsoft.com/office/drawing/2014/main" id="{031269E3-B122-4EDB-8B18-CE00265E16DD}"/>
              </a:ext>
            </a:extLst>
          </p:cNvPr>
          <p:cNvGrpSpPr/>
          <p:nvPr/>
        </p:nvGrpSpPr>
        <p:grpSpPr>
          <a:xfrm>
            <a:off x="942781" y="2394237"/>
            <a:ext cx="1457574" cy="1457574"/>
            <a:chOff x="1827123" y="2283074"/>
            <a:chExt cx="1701800" cy="1701800"/>
          </a:xfrm>
        </p:grpSpPr>
        <p:sp>
          <p:nvSpPr>
            <p:cNvPr id="5" name="Oval 4">
              <a:extLst>
                <a:ext uri="{FF2B5EF4-FFF2-40B4-BE49-F238E27FC236}">
                  <a16:creationId xmlns:a16="http://schemas.microsoft.com/office/drawing/2014/main" id="{F711D1DA-D53A-4EDF-BEFA-302ED48394D1}"/>
                </a:ext>
              </a:extLst>
            </p:cNvPr>
            <p:cNvSpPr/>
            <p:nvPr/>
          </p:nvSpPr>
          <p:spPr bwMode="auto">
            <a:xfrm>
              <a:off x="1827123" y="2283074"/>
              <a:ext cx="1701800" cy="1701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boy">
              <a:extLst>
                <a:ext uri="{FF2B5EF4-FFF2-40B4-BE49-F238E27FC236}">
                  <a16:creationId xmlns:a16="http://schemas.microsoft.com/office/drawing/2014/main" id="{518463CF-1A37-47EA-96FA-CB4D3BB5DFC7}"/>
                </a:ext>
              </a:extLst>
            </p:cNvPr>
            <p:cNvSpPr>
              <a:spLocks noChangeAspect="1" noEditPoints="1"/>
            </p:cNvSpPr>
            <p:nvPr/>
          </p:nvSpPr>
          <p:spPr bwMode="auto">
            <a:xfrm>
              <a:off x="2295347" y="2635888"/>
              <a:ext cx="765353" cy="9961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B2B79A07-60DF-4557-92FE-B940310A67A1}"/>
              </a:ext>
            </a:extLst>
          </p:cNvPr>
          <p:cNvSpPr/>
          <p:nvPr/>
        </p:nvSpPr>
        <p:spPr>
          <a:xfrm>
            <a:off x="2451155" y="2799859"/>
            <a:ext cx="2770061" cy="738664"/>
          </a:xfrm>
          <a:prstGeom prst="rect">
            <a:avLst/>
          </a:prstGeom>
        </p:spPr>
        <p:txBody>
          <a:bodyPr wrap="square">
            <a:spAutoFit/>
          </a:bodyPr>
          <a:lstStyle/>
          <a:p>
            <a:pPr marL="0" marR="0" lvl="0" indent="0" algn="l" defTabSz="914400" rtl="0" eaLnBrk="1" fontAlgn="auto" latinLnBrk="0" hangingPunct="1">
              <a:lnSpc>
                <a:spcPct val="100000"/>
              </a:lnSpc>
              <a:spcBef>
                <a:spcPts val="1224"/>
              </a:spcBef>
              <a:spcAft>
                <a:spcPts val="600"/>
              </a:spcAft>
              <a:buClrTx/>
              <a:buSzTx/>
              <a:buFontTx/>
              <a:buNone/>
              <a:tabLst/>
              <a:defRPr/>
            </a:pPr>
            <a:r>
              <a:rPr kumimoji="0" lang="en-US" sz="2400" b="1" i="1" u="none" strike="noStrike" kern="1200" cap="none" spc="0" normalizeH="0" baseline="0" noProof="0">
                <a:ln>
                  <a:noFill/>
                </a:ln>
                <a:gradFill>
                  <a:gsLst>
                    <a:gs pos="0">
                      <a:srgbClr val="1A1A1A"/>
                    </a:gs>
                    <a:gs pos="100000">
                      <a:srgbClr val="1A1A1A"/>
                    </a:gs>
                  </a:gsLst>
                  <a:lin ang="0" scaled="0"/>
                </a:gradFill>
                <a:effectLst/>
                <a:uLnTx/>
                <a:uFillTx/>
                <a:latin typeface="Segoe UI"/>
                <a:ea typeface="Calibri" panose="020F0502020204030204" pitchFamily="34" charset="0"/>
                <a:cs typeface="+mn-cs"/>
              </a:rPr>
              <a:t>Un-Named</a:t>
            </a:r>
            <a:br>
              <a:rPr kumimoji="0" lang="en-US" sz="2400" b="1" i="0" u="none" strike="noStrike" kern="1200" cap="none" spc="0" normalizeH="0" baseline="0" noProof="0">
                <a:ln>
                  <a:noFill/>
                </a:ln>
                <a:gradFill>
                  <a:gsLst>
                    <a:gs pos="0">
                      <a:srgbClr val="1A1A1A"/>
                    </a:gs>
                    <a:gs pos="100000">
                      <a:srgbClr val="1A1A1A"/>
                    </a:gs>
                  </a:gsLst>
                  <a:lin ang="0" scaled="0"/>
                </a:gradFill>
                <a:effectLst/>
                <a:uLnTx/>
                <a:uFillTx/>
                <a:latin typeface="Segoe UI"/>
                <a:ea typeface="Calibri" panose="020F0502020204030204" pitchFamily="34" charset="0"/>
                <a:cs typeface="+mn-cs"/>
              </a:rPr>
            </a:br>
            <a:r>
              <a:rPr kumimoji="0" lang="en-US" sz="1800" b="1" i="0" u="none" strike="noStrike" kern="1200" cap="none" spc="0" normalizeH="0" baseline="0" noProof="0">
                <a:ln>
                  <a:noFill/>
                </a:ln>
                <a:gradFill>
                  <a:gsLst>
                    <a:gs pos="0">
                      <a:srgbClr val="1A1A1A"/>
                    </a:gs>
                    <a:gs pos="100000">
                      <a:srgbClr val="1A1A1A"/>
                    </a:gs>
                  </a:gsLst>
                  <a:lin ang="0" scaled="0"/>
                </a:gradFill>
                <a:effectLst/>
                <a:uLnTx/>
                <a:uFillTx/>
                <a:latin typeface="Segoe UI"/>
                <a:ea typeface="Calibri" panose="020F0502020204030204" pitchFamily="34" charset="0"/>
                <a:cs typeface="+mn-cs"/>
              </a:rPr>
              <a:t>CFO</a:t>
            </a:r>
            <a:endParaRPr kumimoji="0" lang="en-US" sz="1800" b="0" i="0" u="none" strike="noStrike" kern="1200" cap="none" spc="0" normalizeH="0" baseline="0" noProof="0">
              <a:ln>
                <a:noFill/>
              </a:ln>
              <a:gradFill>
                <a:gsLst>
                  <a:gs pos="0">
                    <a:srgbClr val="1A1A1A"/>
                  </a:gs>
                  <a:gs pos="100000">
                    <a:srgbClr val="1A1A1A"/>
                  </a:gs>
                </a:gsLst>
                <a:lin ang="0" scaled="0"/>
              </a:gradFill>
              <a:effectLst/>
              <a:uLnTx/>
              <a:uFillTx/>
              <a:latin typeface="Segoe UI"/>
              <a:ea typeface="+mn-ea"/>
              <a:cs typeface="+mn-cs"/>
            </a:endParaRPr>
          </a:p>
        </p:txBody>
      </p:sp>
    </p:spTree>
    <p:extLst>
      <p:ext uri="{BB962C8B-B14F-4D97-AF65-F5344CB8AC3E}">
        <p14:creationId xmlns:p14="http://schemas.microsoft.com/office/powerpoint/2010/main" val="963213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grpId="1" nodeType="withEffect">
                                  <p:stCondLst>
                                    <p:cond delay="200"/>
                                  </p:stCondLst>
                                  <p:childTnLst>
                                    <p:animMotion origin="layout" path="M -2.35129E-6 2.50113E-6 L -0.02259 2.50113E-6 " pathEditMode="relative" rAng="0" ptsTypes="AA">
                                      <p:cBhvr>
                                        <p:cTn id="9" dur="750" spd="-100000" fill="hold"/>
                                        <p:tgtEl>
                                          <p:spTgt spid="3"/>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47D81-39B2-4326-AC9B-D0C3479528F9}"/>
              </a:ext>
            </a:extLst>
          </p:cNvPr>
          <p:cNvSpPr>
            <a:spLocks noGrp="1"/>
          </p:cNvSpPr>
          <p:nvPr>
            <p:ph type="title"/>
          </p:nvPr>
        </p:nvSpPr>
        <p:spPr/>
        <p:txBody>
          <a:bodyPr/>
          <a:lstStyle/>
          <a:p>
            <a:r>
              <a:rPr lang="en-US"/>
              <a:t>Cybersecurity through a </a:t>
            </a:r>
            <a:r>
              <a:rPr lang="en-US" err="1"/>
              <a:t>CxOs</a:t>
            </a:r>
            <a:r>
              <a:rPr lang="en-US"/>
              <a:t> Lens</a:t>
            </a:r>
          </a:p>
        </p:txBody>
      </p:sp>
      <p:sp>
        <p:nvSpPr>
          <p:cNvPr id="10" name="Rectangle 9">
            <a:extLst>
              <a:ext uri="{FF2B5EF4-FFF2-40B4-BE49-F238E27FC236}">
                <a16:creationId xmlns:a16="http://schemas.microsoft.com/office/drawing/2014/main" id="{7F59E7DB-7E97-4ED0-93CE-38ADEE0FBD6F}"/>
              </a:ext>
            </a:extLst>
          </p:cNvPr>
          <p:cNvSpPr/>
          <p:nvPr/>
        </p:nvSpPr>
        <p:spPr bwMode="auto">
          <a:xfrm>
            <a:off x="0" y="1339737"/>
            <a:ext cx="12191999" cy="7784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19" rtl="0" eaLnBrk="1" fontAlgn="auto" latinLnBrk="0" hangingPunct="1">
              <a:lnSpc>
                <a:spcPct val="100000"/>
              </a:lnSpc>
              <a:spcBef>
                <a:spcPts val="1224"/>
              </a:spcBef>
              <a:spcAft>
                <a:spcPts val="0"/>
              </a:spcAft>
              <a:buClr>
                <a:srgbClr val="1A1A1A"/>
              </a:buClr>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Aware of risks to reputation,</a:t>
            </a:r>
            <a:r>
              <a:rPr kumimoji="0" lang="en-US" sz="2400" b="0" i="0" u="none" strike="noStrike" kern="1200" cap="none" spc="0" normalizeH="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bottom line, non-compliance</a:t>
            </a:r>
          </a:p>
        </p:txBody>
      </p:sp>
      <p:grpSp>
        <p:nvGrpSpPr>
          <p:cNvPr id="23" name="Group 22">
            <a:extLst>
              <a:ext uri="{FF2B5EF4-FFF2-40B4-BE49-F238E27FC236}">
                <a16:creationId xmlns:a16="http://schemas.microsoft.com/office/drawing/2014/main" id="{8FDBB0D0-D8E2-43FA-95A3-952331D77494}"/>
              </a:ext>
            </a:extLst>
          </p:cNvPr>
          <p:cNvGrpSpPr/>
          <p:nvPr/>
        </p:nvGrpSpPr>
        <p:grpSpPr>
          <a:xfrm>
            <a:off x="476007" y="2564889"/>
            <a:ext cx="3291840" cy="2480019"/>
            <a:chOff x="476007" y="2627098"/>
            <a:chExt cx="3291840" cy="2480019"/>
          </a:xfrm>
        </p:grpSpPr>
        <p:sp>
          <p:nvSpPr>
            <p:cNvPr id="6" name="Rectangle 5">
              <a:extLst>
                <a:ext uri="{FF2B5EF4-FFF2-40B4-BE49-F238E27FC236}">
                  <a16:creationId xmlns:a16="http://schemas.microsoft.com/office/drawing/2014/main" id="{1B6F4C76-F88C-49DF-AAEF-5FEED269A2CE}"/>
                </a:ext>
              </a:extLst>
            </p:cNvPr>
            <p:cNvSpPr/>
            <p:nvPr/>
          </p:nvSpPr>
          <p:spPr>
            <a:xfrm>
              <a:off x="476007" y="3783678"/>
              <a:ext cx="3291840" cy="1323439"/>
            </a:xfrm>
            <a:prstGeom prst="rect">
              <a:avLst/>
            </a:prstGeom>
          </p:spPr>
          <p:txBody>
            <a:bodyPr wrap="square" lIns="91440" tIns="91440" rIns="91440" bIns="91440">
              <a:noAutofit/>
            </a:bodyPr>
            <a:lstStyle/>
            <a:p>
              <a:pPr lvl="0" defTabSz="932719">
                <a:spcBef>
                  <a:spcPts val="1224"/>
                </a:spcBef>
                <a:buClr>
                  <a:schemeClr val="tx1"/>
                </a:buClr>
                <a:buSzPct val="90000"/>
              </a:pPr>
              <a:r>
                <a:rPr lang="en-US" sz="20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Show a plan for aggressive cyber risk management</a:t>
              </a:r>
            </a:p>
          </p:txBody>
        </p:sp>
        <p:grpSp>
          <p:nvGrpSpPr>
            <p:cNvPr id="18" name="Group 17">
              <a:extLst>
                <a:ext uri="{FF2B5EF4-FFF2-40B4-BE49-F238E27FC236}">
                  <a16:creationId xmlns:a16="http://schemas.microsoft.com/office/drawing/2014/main" id="{B945BE79-9110-40F8-A14A-441DC04F566B}"/>
                </a:ext>
              </a:extLst>
            </p:cNvPr>
            <p:cNvGrpSpPr/>
            <p:nvPr/>
          </p:nvGrpSpPr>
          <p:grpSpPr>
            <a:xfrm>
              <a:off x="476007" y="2627098"/>
              <a:ext cx="1041508" cy="1041508"/>
              <a:chOff x="476007" y="2627098"/>
              <a:chExt cx="1041508" cy="1041508"/>
            </a:xfrm>
          </p:grpSpPr>
          <p:sp>
            <p:nvSpPr>
              <p:cNvPr id="13" name="Oval 12">
                <a:extLst>
                  <a:ext uri="{FF2B5EF4-FFF2-40B4-BE49-F238E27FC236}">
                    <a16:creationId xmlns:a16="http://schemas.microsoft.com/office/drawing/2014/main" id="{D081C70C-D1D6-4B67-A176-F91720998D18}"/>
                  </a:ext>
                </a:extLst>
              </p:cNvPr>
              <p:cNvSpPr/>
              <p:nvPr/>
            </p:nvSpPr>
            <p:spPr bwMode="auto">
              <a:xfrm>
                <a:off x="476007" y="2627098"/>
                <a:ext cx="1041508" cy="1041508"/>
              </a:xfrm>
              <a:prstGeom prst="ellipse">
                <a:avLst/>
              </a:prstGeom>
              <a:solidFill>
                <a:schemeClr val="accent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6" name="strategy" title="Icon of two circles and a curved arrow winding between three exes connecting them">
                <a:extLst>
                  <a:ext uri="{FF2B5EF4-FFF2-40B4-BE49-F238E27FC236}">
                    <a16:creationId xmlns:a16="http://schemas.microsoft.com/office/drawing/2014/main" id="{F9753DA2-AB82-4C93-93D0-F0E62E1770D3}"/>
                  </a:ext>
                </a:extLst>
              </p:cNvPr>
              <p:cNvSpPr>
                <a:spLocks noChangeAspect="1" noEditPoints="1"/>
              </p:cNvSpPr>
              <p:nvPr/>
            </p:nvSpPr>
            <p:spPr bwMode="auto">
              <a:xfrm>
                <a:off x="787859" y="2869527"/>
                <a:ext cx="417804" cy="55665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a:extLst>
              <a:ext uri="{FF2B5EF4-FFF2-40B4-BE49-F238E27FC236}">
                <a16:creationId xmlns:a16="http://schemas.microsoft.com/office/drawing/2014/main" id="{B535097D-BE26-4B7A-A846-D5B5F9C9C2DA}"/>
              </a:ext>
            </a:extLst>
          </p:cNvPr>
          <p:cNvGrpSpPr/>
          <p:nvPr/>
        </p:nvGrpSpPr>
        <p:grpSpPr>
          <a:xfrm>
            <a:off x="4523039" y="2564889"/>
            <a:ext cx="3291840" cy="2233798"/>
            <a:chOff x="4523039" y="2627098"/>
            <a:chExt cx="3291840" cy="2233798"/>
          </a:xfrm>
        </p:grpSpPr>
        <p:sp>
          <p:nvSpPr>
            <p:cNvPr id="8" name="Rectangle 7">
              <a:extLst>
                <a:ext uri="{FF2B5EF4-FFF2-40B4-BE49-F238E27FC236}">
                  <a16:creationId xmlns:a16="http://schemas.microsoft.com/office/drawing/2014/main" id="{1A88BCBB-E506-4117-AB82-42F76FB30417}"/>
                </a:ext>
              </a:extLst>
            </p:cNvPr>
            <p:cNvSpPr/>
            <p:nvPr/>
          </p:nvSpPr>
          <p:spPr>
            <a:xfrm>
              <a:off x="4523039" y="3783678"/>
              <a:ext cx="3291840" cy="1077218"/>
            </a:xfrm>
            <a:prstGeom prst="rect">
              <a:avLst/>
            </a:prstGeom>
          </p:spPr>
          <p:txBody>
            <a:bodyPr wrap="square" lIns="91440" tIns="91440" rIns="91440" bIns="91440">
              <a:noAutofit/>
            </a:bodyPr>
            <a:lstStyle/>
            <a:p>
              <a:pPr lvl="0" defTabSz="932719">
                <a:spcBef>
                  <a:spcPts val="1224"/>
                </a:spcBef>
                <a:buClr>
                  <a:schemeClr val="tx1"/>
                </a:buClr>
                <a:buSzPct val="90000"/>
              </a:pPr>
              <a:r>
                <a:rPr lang="en-US" sz="20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Show a communications plan for risk and incidents </a:t>
              </a:r>
            </a:p>
            <a:p>
              <a:pPr lvl="0" defTabSz="932719">
                <a:spcBef>
                  <a:spcPts val="1224"/>
                </a:spcBef>
                <a:buClr>
                  <a:schemeClr val="tx1"/>
                </a:buClr>
                <a:buSzPct val="90000"/>
              </a:pPr>
              <a:r>
                <a:rPr lang="en-US" sz="14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(including board and shareholders)</a:t>
              </a:r>
            </a:p>
          </p:txBody>
        </p:sp>
        <p:grpSp>
          <p:nvGrpSpPr>
            <p:cNvPr id="20" name="Group 19">
              <a:extLst>
                <a:ext uri="{FF2B5EF4-FFF2-40B4-BE49-F238E27FC236}">
                  <a16:creationId xmlns:a16="http://schemas.microsoft.com/office/drawing/2014/main" id="{1E7A84E4-B6FA-4C13-9F27-1F5F515F9953}"/>
                </a:ext>
              </a:extLst>
            </p:cNvPr>
            <p:cNvGrpSpPr/>
            <p:nvPr/>
          </p:nvGrpSpPr>
          <p:grpSpPr>
            <a:xfrm>
              <a:off x="4523039" y="2627098"/>
              <a:ext cx="1041508" cy="1041508"/>
              <a:chOff x="4523039" y="2627098"/>
              <a:chExt cx="1041508" cy="1041508"/>
            </a:xfrm>
          </p:grpSpPr>
          <p:sp>
            <p:nvSpPr>
              <p:cNvPr id="14" name="Oval 13">
                <a:extLst>
                  <a:ext uri="{FF2B5EF4-FFF2-40B4-BE49-F238E27FC236}">
                    <a16:creationId xmlns:a16="http://schemas.microsoft.com/office/drawing/2014/main" id="{9F9B92F6-18E7-45B4-AD7D-E69C400B0684}"/>
                  </a:ext>
                </a:extLst>
              </p:cNvPr>
              <p:cNvSpPr/>
              <p:nvPr/>
            </p:nvSpPr>
            <p:spPr bwMode="auto">
              <a:xfrm>
                <a:off x="4523039" y="2627098"/>
                <a:ext cx="1041508" cy="1041508"/>
              </a:xfrm>
              <a:prstGeom prst="ellipse">
                <a:avLst/>
              </a:prstGeom>
              <a:solidFill>
                <a:schemeClr val="accent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9" name="document_6" title="Icon of a document with a padlock in the lower right corner">
                <a:extLst>
                  <a:ext uri="{FF2B5EF4-FFF2-40B4-BE49-F238E27FC236}">
                    <a16:creationId xmlns:a16="http://schemas.microsoft.com/office/drawing/2014/main" id="{C3BC52DF-BECA-47F3-AFB7-52D19283E8D9}"/>
                  </a:ext>
                </a:extLst>
              </p:cNvPr>
              <p:cNvSpPr>
                <a:spLocks noChangeAspect="1" noEditPoints="1"/>
              </p:cNvSpPr>
              <p:nvPr/>
            </p:nvSpPr>
            <p:spPr bwMode="auto">
              <a:xfrm>
                <a:off x="4875797" y="2937857"/>
                <a:ext cx="335992" cy="4199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a:extLst>
              <a:ext uri="{FF2B5EF4-FFF2-40B4-BE49-F238E27FC236}">
                <a16:creationId xmlns:a16="http://schemas.microsoft.com/office/drawing/2014/main" id="{5191AEB9-7401-420D-8A76-00A20AEA853C}"/>
              </a:ext>
            </a:extLst>
          </p:cNvPr>
          <p:cNvGrpSpPr/>
          <p:nvPr/>
        </p:nvGrpSpPr>
        <p:grpSpPr>
          <a:xfrm>
            <a:off x="8453339" y="2564889"/>
            <a:ext cx="3291840" cy="2541575"/>
            <a:chOff x="8453339" y="2627098"/>
            <a:chExt cx="3291840" cy="2541575"/>
          </a:xfrm>
        </p:grpSpPr>
        <p:sp>
          <p:nvSpPr>
            <p:cNvPr id="26" name="Text Placeholder 3">
              <a:extLst>
                <a:ext uri="{FF2B5EF4-FFF2-40B4-BE49-F238E27FC236}">
                  <a16:creationId xmlns:a16="http://schemas.microsoft.com/office/drawing/2014/main" id="{7BFA1817-EC3A-4FF1-81B6-8F14B7932CDA}"/>
                </a:ext>
              </a:extLst>
            </p:cNvPr>
            <p:cNvSpPr txBox="1">
              <a:spLocks/>
            </p:cNvSpPr>
            <p:nvPr/>
          </p:nvSpPr>
          <p:spPr>
            <a:xfrm>
              <a:off x="8453339" y="3783678"/>
              <a:ext cx="3291840" cy="1384995"/>
            </a:xfrm>
            <a:prstGeom prst="rect">
              <a:avLst/>
            </a:prstGeom>
          </p:spPr>
          <p:txBody>
            <a:bodyPr vert="horz" wrap="square" lIns="91440" tIns="91440" rIns="91440" bIns="91440" numCol="1" rtlCol="0">
              <a:noAutofit/>
            </a:bodyPr>
            <a:lstStyle>
              <a:lvl1pPr marL="0" marR="0" indent="0" algn="l" defTabSz="932719"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2"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3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46"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5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latin typeface="Segoe UI Semibold" panose="020B0702040204020203" pitchFamily="34" charset="0"/>
                  <a:cs typeface="Segoe UI Semibold" panose="020B0702040204020203" pitchFamily="34" charset="0"/>
                </a:rPr>
                <a:t>Show how security policies reflect compliance and security aims</a:t>
              </a:r>
            </a:p>
            <a:p>
              <a:endParaRPr lang="en-US" sz="2000">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CB31691B-3E74-4015-BCF5-FFC039E529C3}"/>
                </a:ext>
              </a:extLst>
            </p:cNvPr>
            <p:cNvGrpSpPr/>
            <p:nvPr/>
          </p:nvGrpSpPr>
          <p:grpSpPr>
            <a:xfrm>
              <a:off x="8453339" y="2627098"/>
              <a:ext cx="1041508" cy="1041508"/>
              <a:chOff x="8453339" y="2627098"/>
              <a:chExt cx="1041508" cy="1041508"/>
            </a:xfrm>
          </p:grpSpPr>
          <p:sp>
            <p:nvSpPr>
              <p:cNvPr id="28" name="Oval 27">
                <a:extLst>
                  <a:ext uri="{FF2B5EF4-FFF2-40B4-BE49-F238E27FC236}">
                    <a16:creationId xmlns:a16="http://schemas.microsoft.com/office/drawing/2014/main" id="{55F1E3DA-2A99-4A44-8E9D-CD9614D80DED}"/>
                  </a:ext>
                </a:extLst>
              </p:cNvPr>
              <p:cNvSpPr/>
              <p:nvPr/>
            </p:nvSpPr>
            <p:spPr bwMode="auto">
              <a:xfrm>
                <a:off x="8453339" y="2627098"/>
                <a:ext cx="1041508" cy="1041508"/>
              </a:xfrm>
              <a:prstGeom prst="ellipse">
                <a:avLst/>
              </a:prstGeom>
              <a:solidFill>
                <a:schemeClr val="accent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9" name="Shield_EA18" title="Icon of a shield">
                <a:extLst>
                  <a:ext uri="{FF2B5EF4-FFF2-40B4-BE49-F238E27FC236}">
                    <a16:creationId xmlns:a16="http://schemas.microsoft.com/office/drawing/2014/main" id="{947EAB2E-9978-417F-95F3-CA76AC050F75}"/>
                  </a:ext>
                </a:extLst>
              </p:cNvPr>
              <p:cNvSpPr>
                <a:spLocks noChangeAspect="1"/>
              </p:cNvSpPr>
              <p:nvPr/>
            </p:nvSpPr>
            <p:spPr bwMode="auto">
              <a:xfrm>
                <a:off x="8783881" y="2945340"/>
                <a:ext cx="380424" cy="40502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42" name="people_4" title="Icon of a person">
            <a:extLst>
              <a:ext uri="{FF2B5EF4-FFF2-40B4-BE49-F238E27FC236}">
                <a16:creationId xmlns:a16="http://schemas.microsoft.com/office/drawing/2014/main" id="{3015A3D1-4142-42DC-856E-48A4A16BD8C7}"/>
              </a:ext>
            </a:extLst>
          </p:cNvPr>
          <p:cNvSpPr>
            <a:spLocks noChangeAspect="1" noEditPoints="1"/>
          </p:cNvSpPr>
          <p:nvPr/>
        </p:nvSpPr>
        <p:spPr bwMode="auto">
          <a:xfrm>
            <a:off x="5465211" y="5485822"/>
            <a:ext cx="1056156" cy="1180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571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BB2ECCEF-8339-4033-9595-3F87B8B31B61}"/>
              </a:ext>
            </a:extLst>
          </p:cNvPr>
          <p:cNvGrpSpPr/>
          <p:nvPr/>
        </p:nvGrpSpPr>
        <p:grpSpPr>
          <a:xfrm>
            <a:off x="1690095" y="6130218"/>
            <a:ext cx="2267055" cy="429940"/>
            <a:chOff x="1152751" y="3754828"/>
            <a:chExt cx="2267055" cy="429940"/>
          </a:xfrm>
        </p:grpSpPr>
        <p:sp>
          <p:nvSpPr>
            <p:cNvPr id="45" name="TextBox 44">
              <a:extLst>
                <a:ext uri="{FF2B5EF4-FFF2-40B4-BE49-F238E27FC236}">
                  <a16:creationId xmlns:a16="http://schemas.microsoft.com/office/drawing/2014/main" id="{ADD5275C-1484-4A70-822F-2B11E808DA91}"/>
                </a:ext>
              </a:extLst>
            </p:cNvPr>
            <p:cNvSpPr txBox="1"/>
            <p:nvPr/>
          </p:nvSpPr>
          <p:spPr>
            <a:xfrm>
              <a:off x="1736653" y="3831299"/>
              <a:ext cx="1683153" cy="276999"/>
            </a:xfrm>
            <a:prstGeom prst="rect">
              <a:avLst/>
            </a:prstGeom>
            <a:noFill/>
          </p:spPr>
          <p:txBody>
            <a:bodyPr wrap="none" lIns="0" tIns="0" rIns="0" bIns="0" rtlCol="0">
              <a:spAutoFit/>
            </a:bodyPr>
            <a:lstStyle/>
            <a:p>
              <a:pPr algn="ctr"/>
              <a:r>
                <a:rPr lang="en-US" sz="1800" b="1" i="1">
                  <a:gradFill>
                    <a:gsLst>
                      <a:gs pos="2917">
                        <a:schemeClr val="accent2"/>
                      </a:gs>
                      <a:gs pos="100000">
                        <a:schemeClr val="accent2"/>
                      </a:gs>
                    </a:gsLst>
                    <a:lin ang="5400000" scaled="0"/>
                  </a:gradFill>
                </a:rPr>
                <a:t>EFFECTIVENESS</a:t>
              </a:r>
            </a:p>
          </p:txBody>
        </p:sp>
        <p:sp>
          <p:nvSpPr>
            <p:cNvPr id="46" name="Oval 45">
              <a:extLst>
                <a:ext uri="{FF2B5EF4-FFF2-40B4-BE49-F238E27FC236}">
                  <a16:creationId xmlns:a16="http://schemas.microsoft.com/office/drawing/2014/main" id="{F971F16F-6344-4F58-A95C-E1CE83848833}"/>
                </a:ext>
              </a:extLst>
            </p:cNvPr>
            <p:cNvSpPr/>
            <p:nvPr/>
          </p:nvSpPr>
          <p:spPr bwMode="auto">
            <a:xfrm>
              <a:off x="1152751" y="3754828"/>
              <a:ext cx="429940" cy="4299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i="1">
                  <a:gradFill>
                    <a:gsLst>
                      <a:gs pos="0">
                        <a:srgbClr val="FFFFFF"/>
                      </a:gs>
                      <a:gs pos="100000">
                        <a:srgbClr val="FFFFFF"/>
                      </a:gs>
                    </a:gsLst>
                    <a:lin ang="5400000" scaled="0"/>
                  </a:gradFill>
                  <a:ea typeface="Segoe UI" pitchFamily="34" charset="0"/>
                  <a:cs typeface="Segoe UI" pitchFamily="34" charset="0"/>
                </a:rPr>
                <a:t>1</a:t>
              </a:r>
            </a:p>
          </p:txBody>
        </p:sp>
      </p:grpSp>
      <p:sp>
        <p:nvSpPr>
          <p:cNvPr id="49" name="Oval 48">
            <a:extLst>
              <a:ext uri="{FF2B5EF4-FFF2-40B4-BE49-F238E27FC236}">
                <a16:creationId xmlns:a16="http://schemas.microsoft.com/office/drawing/2014/main" id="{2D5BCC31-6785-4518-8182-DEE94800E483}"/>
              </a:ext>
            </a:extLst>
          </p:cNvPr>
          <p:cNvSpPr/>
          <p:nvPr/>
        </p:nvSpPr>
        <p:spPr bwMode="auto">
          <a:xfrm>
            <a:off x="8453339" y="6098516"/>
            <a:ext cx="429940" cy="4299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2</a:t>
            </a:r>
          </a:p>
        </p:txBody>
      </p:sp>
      <p:grpSp>
        <p:nvGrpSpPr>
          <p:cNvPr id="9" name="Group 8">
            <a:extLst>
              <a:ext uri="{FF2B5EF4-FFF2-40B4-BE49-F238E27FC236}">
                <a16:creationId xmlns:a16="http://schemas.microsoft.com/office/drawing/2014/main" id="{4D486AB7-30E2-4E3C-8C44-4C8D104DFA5D}"/>
              </a:ext>
            </a:extLst>
          </p:cNvPr>
          <p:cNvGrpSpPr/>
          <p:nvPr/>
        </p:nvGrpSpPr>
        <p:grpSpPr>
          <a:xfrm>
            <a:off x="7047650" y="5053987"/>
            <a:ext cx="4230609" cy="1397999"/>
            <a:chOff x="7047650" y="5053987"/>
            <a:chExt cx="4230609" cy="1397999"/>
          </a:xfrm>
        </p:grpSpPr>
        <p:sp>
          <p:nvSpPr>
            <p:cNvPr id="43" name="Speech Bubble: Rectangle with Corners Rounded 42">
              <a:extLst>
                <a:ext uri="{FF2B5EF4-FFF2-40B4-BE49-F238E27FC236}">
                  <a16:creationId xmlns:a16="http://schemas.microsoft.com/office/drawing/2014/main" id="{26ED62FA-F943-494B-85AD-D233ED68CD90}"/>
                </a:ext>
              </a:extLst>
            </p:cNvPr>
            <p:cNvSpPr/>
            <p:nvPr/>
          </p:nvSpPr>
          <p:spPr bwMode="auto">
            <a:xfrm>
              <a:off x="7047650" y="5053987"/>
              <a:ext cx="4230609" cy="888298"/>
            </a:xfrm>
            <a:prstGeom prst="wedgeRoundRectCallout">
              <a:avLst>
                <a:gd name="adj1" fmla="val -62620"/>
                <a:gd name="adj2" fmla="val 3033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18872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How much </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is enough?</a:t>
              </a:r>
            </a:p>
          </p:txBody>
        </p:sp>
        <p:sp>
          <p:nvSpPr>
            <p:cNvPr id="48" name="TextBox 47">
              <a:extLst>
                <a:ext uri="{FF2B5EF4-FFF2-40B4-BE49-F238E27FC236}">
                  <a16:creationId xmlns:a16="http://schemas.microsoft.com/office/drawing/2014/main" id="{555A4D4B-9E06-4D04-8D78-BBFC207C5AB1}"/>
                </a:ext>
              </a:extLst>
            </p:cNvPr>
            <p:cNvSpPr txBox="1"/>
            <p:nvPr/>
          </p:nvSpPr>
          <p:spPr>
            <a:xfrm>
              <a:off x="9017588" y="6174987"/>
              <a:ext cx="1245534" cy="276999"/>
            </a:xfrm>
            <a:prstGeom prst="rect">
              <a:avLst/>
            </a:prstGeom>
            <a:noFill/>
          </p:spPr>
          <p:txBody>
            <a:bodyPr wrap="none" lIns="0" tIns="0" rIns="0" bIns="0" rtlCol="0">
              <a:spAutoFit/>
            </a:bodyPr>
            <a:lstStyle/>
            <a:p>
              <a:pPr algn="ctr"/>
              <a:r>
                <a:rPr lang="en-US" sz="1800" b="1" i="1">
                  <a:gradFill>
                    <a:gsLst>
                      <a:gs pos="2917">
                        <a:schemeClr val="accent1"/>
                      </a:gs>
                      <a:gs pos="100000">
                        <a:schemeClr val="accent1"/>
                      </a:gs>
                    </a:gsLst>
                    <a:lin ang="5400000" scaled="0"/>
                  </a:gradFill>
                </a:rPr>
                <a:t>EFFICIENCY</a:t>
              </a:r>
            </a:p>
          </p:txBody>
        </p:sp>
        <p:sp>
          <p:nvSpPr>
            <p:cNvPr id="50" name="graph_4" title="Icon of a pie chart">
              <a:extLst>
                <a:ext uri="{FF2B5EF4-FFF2-40B4-BE49-F238E27FC236}">
                  <a16:creationId xmlns:a16="http://schemas.microsoft.com/office/drawing/2014/main" id="{7080DF81-877C-4128-A265-DC18A3F3A81E}"/>
                </a:ext>
              </a:extLst>
            </p:cNvPr>
            <p:cNvSpPr>
              <a:spLocks noChangeAspect="1" noEditPoints="1"/>
            </p:cNvSpPr>
            <p:nvPr/>
          </p:nvSpPr>
          <p:spPr bwMode="auto">
            <a:xfrm>
              <a:off x="7402277" y="5200897"/>
              <a:ext cx="514371" cy="51224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 name="Group 11">
            <a:extLst>
              <a:ext uri="{FF2B5EF4-FFF2-40B4-BE49-F238E27FC236}">
                <a16:creationId xmlns:a16="http://schemas.microsoft.com/office/drawing/2014/main" id="{B2C9DB9C-DA95-400C-91EA-E68C96054147}"/>
              </a:ext>
            </a:extLst>
          </p:cNvPr>
          <p:cNvGrpSpPr/>
          <p:nvPr/>
        </p:nvGrpSpPr>
        <p:grpSpPr>
          <a:xfrm>
            <a:off x="708319" y="5053988"/>
            <a:ext cx="4230609" cy="888298"/>
            <a:chOff x="708319" y="5053988"/>
            <a:chExt cx="4230609" cy="888298"/>
          </a:xfrm>
        </p:grpSpPr>
        <p:sp>
          <p:nvSpPr>
            <p:cNvPr id="41" name="Speech Bubble: Rectangle with Corners Rounded 40">
              <a:extLst>
                <a:ext uri="{FF2B5EF4-FFF2-40B4-BE49-F238E27FC236}">
                  <a16:creationId xmlns:a16="http://schemas.microsoft.com/office/drawing/2014/main" id="{86240BB1-98D5-4BAF-A75C-BE36E77EDB56}"/>
                </a:ext>
              </a:extLst>
            </p:cNvPr>
            <p:cNvSpPr/>
            <p:nvPr/>
          </p:nvSpPr>
          <p:spPr bwMode="auto">
            <a:xfrm flipH="1">
              <a:off x="708319" y="5053988"/>
              <a:ext cx="4230609" cy="888298"/>
            </a:xfrm>
            <a:prstGeom prst="wedgeRoundRectCallout">
              <a:avLst>
                <a:gd name="adj1" fmla="val -62620"/>
                <a:gd name="adj2" fmla="val 30330"/>
                <a:gd name="adj3" fmla="val 166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Are we doing </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it well?</a:t>
              </a:r>
            </a:p>
          </p:txBody>
        </p:sp>
        <p:sp>
          <p:nvSpPr>
            <p:cNvPr id="51" name="check 3" title="Icon of a checkmark with a circle around it">
              <a:extLst>
                <a:ext uri="{FF2B5EF4-FFF2-40B4-BE49-F238E27FC236}">
                  <a16:creationId xmlns:a16="http://schemas.microsoft.com/office/drawing/2014/main" id="{09757187-E3A2-4A7C-BB96-BAB6093E0519}"/>
                </a:ext>
              </a:extLst>
            </p:cNvPr>
            <p:cNvSpPr>
              <a:spLocks noChangeAspect="1" noEditPoints="1"/>
            </p:cNvSpPr>
            <p:nvPr/>
          </p:nvSpPr>
          <p:spPr bwMode="auto">
            <a:xfrm>
              <a:off x="945124" y="5242014"/>
              <a:ext cx="515234" cy="51224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284408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1000" fill="hold"/>
                                        <p:tgtEl>
                                          <p:spTgt spid="23"/>
                                        </p:tgtEl>
                                        <p:attrNameLst>
                                          <p:attrName>ppt_x</p:attrName>
                                        </p:attrNameLst>
                                      </p:cBhvr>
                                      <p:tavLst>
                                        <p:tav tm="0">
                                          <p:val>
                                            <p:strVal val="#ppt_x"/>
                                          </p:val>
                                        </p:tav>
                                        <p:tav tm="100000">
                                          <p:val>
                                            <p:strVal val="#ppt_x"/>
                                          </p:val>
                                        </p:tav>
                                      </p:tavLst>
                                    </p:anim>
                                    <p:anim calcmode="lin" valueType="num">
                                      <p:cBhvr additive="base">
                                        <p:cTn id="13" dur="10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decel="100000" fill="hold" nodeType="withEffect">
                                  <p:stCondLst>
                                    <p:cond delay="50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000" fill="hold"/>
                                        <p:tgtEl>
                                          <p:spTgt spid="24"/>
                                        </p:tgtEl>
                                        <p:attrNameLst>
                                          <p:attrName>ppt_x</p:attrName>
                                        </p:attrNameLst>
                                      </p:cBhvr>
                                      <p:tavLst>
                                        <p:tav tm="0">
                                          <p:val>
                                            <p:strVal val="#ppt_x"/>
                                          </p:val>
                                        </p:tav>
                                        <p:tav tm="100000">
                                          <p:val>
                                            <p:strVal val="#ppt_x"/>
                                          </p:val>
                                        </p:tav>
                                      </p:tavLst>
                                    </p:anim>
                                    <p:anim calcmode="lin" valueType="num">
                                      <p:cBhvr additive="base">
                                        <p:cTn id="17" dur="10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75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1000" fill="hold"/>
                                        <p:tgtEl>
                                          <p:spTgt spid="30"/>
                                        </p:tgtEl>
                                        <p:attrNameLst>
                                          <p:attrName>ppt_x</p:attrName>
                                        </p:attrNameLst>
                                      </p:cBhvr>
                                      <p:tavLst>
                                        <p:tav tm="0">
                                          <p:val>
                                            <p:strVal val="#ppt_x"/>
                                          </p:val>
                                        </p:tav>
                                        <p:tav tm="100000">
                                          <p:val>
                                            <p:strVal val="#ppt_x"/>
                                          </p:val>
                                        </p:tav>
                                      </p:tavLst>
                                    </p:anim>
                                    <p:anim calcmode="lin" valueType="num">
                                      <p:cBhvr additive="base">
                                        <p:cTn id="21"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2" grpId="0" animBg="1"/>
      <p:bldP spid="4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857716-EFA1-4558-AF31-AE55EA7E32D1}"/>
              </a:ext>
            </a:extLst>
          </p:cNvPr>
          <p:cNvSpPr/>
          <p:nvPr/>
        </p:nvSpPr>
        <p:spPr bwMode="auto">
          <a:xfrm>
            <a:off x="0" y="1332411"/>
            <a:ext cx="12192000" cy="12409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4">
            <a:extLst>
              <a:ext uri="{FF2B5EF4-FFF2-40B4-BE49-F238E27FC236}">
                <a16:creationId xmlns:a16="http://schemas.microsoft.com/office/drawing/2014/main" id="{205366DE-A3D0-4ABC-AF92-C14984C92BB2}"/>
              </a:ext>
            </a:extLst>
          </p:cNvPr>
          <p:cNvSpPr/>
          <p:nvPr/>
        </p:nvSpPr>
        <p:spPr bwMode="auto">
          <a:xfrm>
            <a:off x="0" y="1332411"/>
            <a:ext cx="1582102" cy="1240972"/>
          </a:xfrm>
          <a:prstGeom prst="homePlate">
            <a:avLst>
              <a:gd name="adj" fmla="val 1736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ED1B364-FF54-4BBD-BA96-ECE9CC7BBDAA}"/>
              </a:ext>
            </a:extLst>
          </p:cNvPr>
          <p:cNvSpPr>
            <a:spLocks noGrp="1"/>
          </p:cNvSpPr>
          <p:nvPr>
            <p:ph type="title"/>
          </p:nvPr>
        </p:nvSpPr>
        <p:spPr>
          <a:xfrm>
            <a:off x="929525" y="457201"/>
            <a:ext cx="10677258" cy="553998"/>
          </a:xfrm>
        </p:spPr>
        <p:txBody>
          <a:bodyPr/>
          <a:lstStyle/>
          <a:p>
            <a:r>
              <a:rPr lang="en-US"/>
              <a:t>Effectiveness - Are we doing it well?</a:t>
            </a:r>
          </a:p>
        </p:txBody>
      </p:sp>
      <p:sp>
        <p:nvSpPr>
          <p:cNvPr id="3" name="Rectangle 2">
            <a:extLst>
              <a:ext uri="{FF2B5EF4-FFF2-40B4-BE49-F238E27FC236}">
                <a16:creationId xmlns:a16="http://schemas.microsoft.com/office/drawing/2014/main" id="{441F8016-B58C-4CB4-8F5A-BE85BFFE904D}"/>
              </a:ext>
            </a:extLst>
          </p:cNvPr>
          <p:cNvSpPr/>
          <p:nvPr/>
        </p:nvSpPr>
        <p:spPr>
          <a:xfrm>
            <a:off x="1779937" y="1663307"/>
            <a:ext cx="9580926" cy="584775"/>
          </a:xfrm>
          <a:prstGeom prst="rect">
            <a:avLst/>
          </a:prstGeom>
        </p:spPr>
        <p:txBody>
          <a:bodyPr wrap="square">
            <a:spAutoFit/>
          </a:bodyPr>
          <a:lstStyle/>
          <a:p>
            <a:pPr>
              <a:spcBef>
                <a:spcPts val="500"/>
              </a:spcBef>
              <a:spcAft>
                <a:spcPts val="500"/>
              </a:spcAft>
            </a:pPr>
            <a:r>
              <a:rPr lang="en-US" sz="3200" b="1" spc="-51">
                <a:ln w="3175">
                  <a:noFill/>
                </a:ln>
                <a:gradFill>
                  <a:gsLst>
                    <a:gs pos="1250">
                      <a:srgbClr val="1A1A1A"/>
                    </a:gs>
                    <a:gs pos="100000">
                      <a:srgbClr val="1A1A1A"/>
                    </a:gs>
                  </a:gsLst>
                  <a:lin ang="5400000" scaled="0"/>
                </a:gradFill>
                <a:latin typeface="Segoe UI Semibold"/>
                <a:cs typeface="Segoe UI" pitchFamily="34" charset="0"/>
              </a:rPr>
              <a:t>Is each investment increasing resilience to attacks?</a:t>
            </a:r>
          </a:p>
        </p:txBody>
      </p:sp>
      <p:sp>
        <p:nvSpPr>
          <p:cNvPr id="6" name="TextBox 5">
            <a:extLst>
              <a:ext uri="{FF2B5EF4-FFF2-40B4-BE49-F238E27FC236}">
                <a16:creationId xmlns:a16="http://schemas.microsoft.com/office/drawing/2014/main" id="{24F7BFDB-A7BF-46CE-B75D-9327B3840FB2}"/>
              </a:ext>
            </a:extLst>
          </p:cNvPr>
          <p:cNvSpPr txBox="1"/>
          <p:nvPr/>
        </p:nvSpPr>
        <p:spPr>
          <a:xfrm>
            <a:off x="5831189" y="-903751"/>
            <a:ext cx="5871590" cy="276999"/>
          </a:xfrm>
          <a:prstGeom prst="rect">
            <a:avLst/>
          </a:prstGeom>
          <a:solidFill>
            <a:srgbClr val="0078D7">
              <a:lumMod val="60000"/>
              <a:lumOff val="40000"/>
            </a:srgbClr>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rPr>
              <a:t>Can you take a quick pass to make this look pretty?</a:t>
            </a:r>
            <a:endParaRPr lang="en-US" kern="0">
              <a:gradFill>
                <a:gsLst>
                  <a:gs pos="2917">
                    <a:srgbClr val="353535"/>
                  </a:gs>
                  <a:gs pos="30000">
                    <a:srgbClr val="353535"/>
                  </a:gs>
                </a:gsLst>
                <a:lin ang="5400000" scaled="0"/>
              </a:gradFill>
              <a:latin typeface="Segoe UI Semilight"/>
            </a:endParaRPr>
          </a:p>
        </p:txBody>
      </p:sp>
      <p:sp>
        <p:nvSpPr>
          <p:cNvPr id="19" name="check 3" title="Icon of a checkmark with a circle around it">
            <a:extLst>
              <a:ext uri="{FF2B5EF4-FFF2-40B4-BE49-F238E27FC236}">
                <a16:creationId xmlns:a16="http://schemas.microsoft.com/office/drawing/2014/main" id="{AF5110DF-4E9A-4916-868A-AECB5EBF21F7}"/>
              </a:ext>
            </a:extLst>
          </p:cNvPr>
          <p:cNvSpPr>
            <a:spLocks noChangeAspect="1" noEditPoints="1"/>
          </p:cNvSpPr>
          <p:nvPr/>
        </p:nvSpPr>
        <p:spPr bwMode="auto">
          <a:xfrm>
            <a:off x="522198" y="1685603"/>
            <a:ext cx="537706" cy="53458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6" name="Oval 15">
            <a:extLst>
              <a:ext uri="{FF2B5EF4-FFF2-40B4-BE49-F238E27FC236}">
                <a16:creationId xmlns:a16="http://schemas.microsoft.com/office/drawing/2014/main" id="{C533CA7D-BA86-438C-9A09-79AF55809437}"/>
              </a:ext>
            </a:extLst>
          </p:cNvPr>
          <p:cNvSpPr/>
          <p:nvPr/>
        </p:nvSpPr>
        <p:spPr bwMode="auto">
          <a:xfrm>
            <a:off x="153556" y="403887"/>
            <a:ext cx="660626" cy="66062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i="1">
                <a:gradFill>
                  <a:gsLst>
                    <a:gs pos="0">
                      <a:srgbClr val="FFFFFF"/>
                    </a:gs>
                    <a:gs pos="100000">
                      <a:srgbClr val="FFFFFF"/>
                    </a:gs>
                  </a:gsLst>
                  <a:lin ang="5400000" scaled="0"/>
                </a:gradFill>
                <a:ea typeface="Segoe UI" pitchFamily="34" charset="0"/>
                <a:cs typeface="Segoe UI" pitchFamily="34" charset="0"/>
              </a:rPr>
              <a:t>1</a:t>
            </a:r>
          </a:p>
        </p:txBody>
      </p:sp>
      <p:grpSp>
        <p:nvGrpSpPr>
          <p:cNvPr id="11" name="Group 10">
            <a:extLst>
              <a:ext uri="{FF2B5EF4-FFF2-40B4-BE49-F238E27FC236}">
                <a16:creationId xmlns:a16="http://schemas.microsoft.com/office/drawing/2014/main" id="{47D3D43D-1218-4442-BDF3-E7A53F22E099}"/>
              </a:ext>
            </a:extLst>
          </p:cNvPr>
          <p:cNvGrpSpPr/>
          <p:nvPr/>
        </p:nvGrpSpPr>
        <p:grpSpPr>
          <a:xfrm>
            <a:off x="929525" y="2841281"/>
            <a:ext cx="10024681" cy="3672169"/>
            <a:chOff x="2154105" y="2974124"/>
            <a:chExt cx="6012800" cy="2233577"/>
          </a:xfrm>
        </p:grpSpPr>
        <p:sp>
          <p:nvSpPr>
            <p:cNvPr id="10" name="Rectangle 9">
              <a:extLst>
                <a:ext uri="{FF2B5EF4-FFF2-40B4-BE49-F238E27FC236}">
                  <a16:creationId xmlns:a16="http://schemas.microsoft.com/office/drawing/2014/main" id="{A8EFA896-A087-47ED-BEE0-9F856C710FAE}"/>
                </a:ext>
              </a:extLst>
            </p:cNvPr>
            <p:cNvSpPr/>
            <p:nvPr/>
          </p:nvSpPr>
          <p:spPr bwMode="auto">
            <a:xfrm>
              <a:off x="2154105" y="2974124"/>
              <a:ext cx="6012800" cy="223357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Up 21">
              <a:extLst>
                <a:ext uri="{FF2B5EF4-FFF2-40B4-BE49-F238E27FC236}">
                  <a16:creationId xmlns:a16="http://schemas.microsoft.com/office/drawing/2014/main" id="{7A9CB514-F7D5-49D0-8FD9-160F88FEDC33}"/>
                </a:ext>
              </a:extLst>
            </p:cNvPr>
            <p:cNvSpPr/>
            <p:nvPr/>
          </p:nvSpPr>
          <p:spPr bwMode="auto">
            <a:xfrm>
              <a:off x="2298298" y="3162362"/>
              <a:ext cx="529742" cy="623122"/>
            </a:xfrm>
            <a:prstGeom prst="upArrow">
              <a:avLst/>
            </a:prstGeom>
            <a:solidFill>
              <a:schemeClr val="accent2">
                <a:lumMod val="50000"/>
                <a:lumOff val="5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85440A65-BE9B-4C27-A130-4A081BFC712C}"/>
                </a:ext>
              </a:extLst>
            </p:cNvPr>
            <p:cNvSpPr/>
            <p:nvPr/>
          </p:nvSpPr>
          <p:spPr>
            <a:xfrm>
              <a:off x="2969035" y="3105657"/>
              <a:ext cx="5136930" cy="804975"/>
            </a:xfrm>
            <a:prstGeom prst="rect">
              <a:avLst/>
            </a:prstGeom>
          </p:spPr>
          <p:txBody>
            <a:bodyPr wrap="square">
              <a:spAutoFit/>
            </a:bodyPr>
            <a:lstStyle/>
            <a:p>
              <a:r>
                <a:rPr lang="en-US" sz="3200">
                  <a:latin typeface="Segoe UI Semibold" panose="020B0702040204020203" pitchFamily="34" charset="0"/>
                  <a:cs typeface="Segoe UI Semibold" panose="020B0702040204020203" pitchFamily="34" charset="0"/>
                </a:rPr>
                <a:t>Increase Cost of Attack</a:t>
              </a:r>
            </a:p>
            <a:p>
              <a:pPr marL="285750" indent="-285750">
                <a:buFont typeface="Arial" panose="020B0604020202020204" pitchFamily="34" charset="0"/>
                <a:buChar char="•"/>
              </a:pPr>
              <a:r>
                <a:rPr lang="en-US" sz="2400"/>
                <a:t>Ruins ROI for opportunistic attackers</a:t>
              </a:r>
            </a:p>
            <a:p>
              <a:pPr marL="285750" indent="-285750">
                <a:buFont typeface="Arial" panose="020B0604020202020204" pitchFamily="34" charset="0"/>
                <a:buChar char="•"/>
              </a:pPr>
              <a:r>
                <a:rPr lang="en-US" sz="2400"/>
                <a:t>Lowers ROI of determined attackers</a:t>
              </a:r>
            </a:p>
          </p:txBody>
        </p:sp>
        <p:sp>
          <p:nvSpPr>
            <p:cNvPr id="27" name="Arrow: Up 26">
              <a:extLst>
                <a:ext uri="{FF2B5EF4-FFF2-40B4-BE49-F238E27FC236}">
                  <a16:creationId xmlns:a16="http://schemas.microsoft.com/office/drawing/2014/main" id="{C9CE985C-EC8D-45BE-81C3-4AEF8D4675FC}"/>
                </a:ext>
              </a:extLst>
            </p:cNvPr>
            <p:cNvSpPr/>
            <p:nvPr/>
          </p:nvSpPr>
          <p:spPr bwMode="auto">
            <a:xfrm rot="10800000">
              <a:off x="2304357" y="4157605"/>
              <a:ext cx="529742" cy="623122"/>
            </a:xfrm>
            <a:prstGeom prst="upArrow">
              <a:avLst/>
            </a:prstGeom>
            <a:solidFill>
              <a:schemeClr val="accent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2CA700A-B59E-4DEF-86C4-06CC288B65A7}"/>
                </a:ext>
              </a:extLst>
            </p:cNvPr>
            <p:cNvSpPr/>
            <p:nvPr/>
          </p:nvSpPr>
          <p:spPr>
            <a:xfrm>
              <a:off x="2969035" y="4095186"/>
              <a:ext cx="5136930" cy="804975"/>
            </a:xfrm>
            <a:prstGeom prst="rect">
              <a:avLst/>
            </a:prstGeom>
          </p:spPr>
          <p:txBody>
            <a:bodyPr wrap="square">
              <a:spAutoFit/>
            </a:bodyPr>
            <a:lstStyle/>
            <a:p>
              <a:r>
                <a:rPr lang="en-US" sz="3200">
                  <a:latin typeface="Segoe UI Semibold" panose="020B0702040204020203" pitchFamily="34" charset="0"/>
                  <a:cs typeface="Segoe UI Semibold" panose="020B0702040204020203" pitchFamily="34" charset="0"/>
                </a:rPr>
                <a:t>Decrease Mean Time to Remediation (MTTR)</a:t>
              </a:r>
            </a:p>
            <a:p>
              <a:pPr marL="285750" indent="-285750">
                <a:buFont typeface="Arial" panose="020B0604020202020204" pitchFamily="34" charset="0"/>
                <a:buChar char="•"/>
              </a:pPr>
              <a:r>
                <a:rPr lang="en-US" sz="2400"/>
                <a:t>Reduces opportunity to do damage</a:t>
              </a:r>
            </a:p>
            <a:p>
              <a:pPr marL="285750" indent="-285750">
                <a:buFont typeface="Arial" panose="020B0604020202020204" pitchFamily="34" charset="0"/>
                <a:buChar char="•"/>
              </a:pPr>
              <a:r>
                <a:rPr lang="en-US" sz="2400"/>
                <a:t>Increases overall cost of attack</a:t>
              </a:r>
            </a:p>
          </p:txBody>
        </p:sp>
      </p:gr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A55DCD37-5668-4F45-AFAC-AAF5A2CD76FD}"/>
                  </a:ext>
                </a:extLst>
              </p:cNvPr>
              <p:cNvGraphicFramePr>
                <a:graphicFrameLocks noChangeAspect="1"/>
              </p:cNvGraphicFramePr>
              <p:nvPr>
                <p:extLst>
                  <p:ext uri="{D42A27DB-BD31-4B8C-83A1-F6EECF244321}">
                    <p14:modId xmlns:p14="http://schemas.microsoft.com/office/powerpoint/2010/main" val="1294439797"/>
                  </p:ext>
                </p:extLst>
              </p:nvPr>
            </p:nvGraphicFramePr>
            <p:xfrm>
              <a:off x="8441982" y="3068161"/>
              <a:ext cx="1708683" cy="961134"/>
            </p:xfrm>
            <a:graphic>
              <a:graphicData uri="http://schemas.microsoft.com/office/powerpoint/2016/slidezoom">
                <pslz:sldZm>
                  <pslz:sldZmObj sldId="3044" cId="2610884078">
                    <pslz:zmPr id="{25D06FF8-3A3B-4C2F-9256-E6A8D39A7EF5}" transitionDur="1000">
                      <p166:blipFill xmlns:p166="http://schemas.microsoft.com/office/powerpoint/2016/6/main">
                        <a:blip r:embed="rId3"/>
                        <a:stretch>
                          <a:fillRect/>
                        </a:stretch>
                      </p166:blipFill>
                      <p166:spPr xmlns:p166="http://schemas.microsoft.com/office/powerpoint/2016/6/main">
                        <a:xfrm>
                          <a:off x="0" y="0"/>
                          <a:ext cx="1708683" cy="961134"/>
                        </a:xfrm>
                        <a:prstGeom prst="rect">
                          <a:avLst/>
                        </a:prstGeom>
                        <a:ln w="3175">
                          <a:solidFill>
                            <a:prstClr val="ltGray"/>
                          </a:solidFill>
                        </a:ln>
                      </p166:spPr>
                    </pslz:zmPr>
                  </pslz:sldZmObj>
                </pslz:sldZm>
              </a:graphicData>
            </a:graphic>
          </p:graphicFrame>
        </mc:Choice>
        <mc:Fallback xmlns="">
          <p:pic>
            <p:nvPicPr>
              <p:cNvPr id="13" name="Slide Zoom 12">
                <a:hlinkClick r:id="rId4" action="ppaction://hlinksldjump"/>
                <a:extLst>
                  <a:ext uri="{FF2B5EF4-FFF2-40B4-BE49-F238E27FC236}">
                    <a16:creationId xmlns:a16="http://schemas.microsoft.com/office/drawing/2014/main" id="{A55DCD37-5668-4F45-AFAC-AAF5A2CD76FD}"/>
                  </a:ext>
                </a:extLst>
              </p:cNvPr>
              <p:cNvPicPr>
                <a:picLocks noGrp="1" noRot="1" noChangeAspect="1" noMove="1" noResize="1" noEditPoints="1" noAdjustHandles="1" noChangeArrowheads="1" noChangeShapeType="1"/>
              </p:cNvPicPr>
              <p:nvPr/>
            </p:nvPicPr>
            <p:blipFill>
              <a:blip r:embed="rId5"/>
              <a:stretch>
                <a:fillRect/>
              </a:stretch>
            </p:blipFill>
            <p:spPr>
              <a:xfrm>
                <a:off x="8441982" y="3068161"/>
                <a:ext cx="1708683" cy="961134"/>
              </a:xfrm>
              <a:prstGeom prst="rect">
                <a:avLst/>
              </a:prstGeom>
              <a:ln w="3175">
                <a:solidFill>
                  <a:prstClr val="ltGray"/>
                </a:solidFill>
              </a:ln>
            </p:spPr>
          </p:pic>
        </mc:Fallback>
      </mc:AlternateContent>
      <p:sp>
        <p:nvSpPr>
          <p:cNvPr id="18" name="TextBox 17">
            <a:extLst>
              <a:ext uri="{FF2B5EF4-FFF2-40B4-BE49-F238E27FC236}">
                <a16:creationId xmlns:a16="http://schemas.microsoft.com/office/drawing/2014/main" id="{6E9E465A-63AF-41B3-B766-9CEC605865DC}"/>
              </a:ext>
            </a:extLst>
          </p:cNvPr>
          <p:cNvSpPr txBox="1"/>
          <p:nvPr/>
        </p:nvSpPr>
        <p:spPr>
          <a:xfrm>
            <a:off x="8503478" y="4104778"/>
            <a:ext cx="1585690" cy="492443"/>
          </a:xfrm>
          <a:prstGeom prst="rect">
            <a:avLst/>
          </a:prstGeom>
          <a:noFill/>
        </p:spPr>
        <p:txBody>
          <a:bodyPr wrap="none" lIns="0" tIns="0" rIns="0" bIns="0" rtlCol="0">
            <a:spAutoFit/>
          </a:bodyPr>
          <a:lstStyle/>
          <a:p>
            <a:pPr algn="ctr"/>
            <a:r>
              <a:rPr lang="en-US" sz="1600" b="1" i="1">
                <a:solidFill>
                  <a:schemeClr val="bg2">
                    <a:lumMod val="50000"/>
                  </a:schemeClr>
                </a:solidFill>
              </a:rPr>
              <a:t>MEASURABILITY</a:t>
            </a:r>
            <a:br>
              <a:rPr lang="en-US" sz="1600" b="1" i="1">
                <a:solidFill>
                  <a:schemeClr val="bg2">
                    <a:lumMod val="50000"/>
                  </a:schemeClr>
                </a:solidFill>
              </a:rPr>
            </a:br>
            <a:r>
              <a:rPr lang="en-US" sz="1600" b="1" i="1">
                <a:solidFill>
                  <a:schemeClr val="bg2">
                    <a:lumMod val="50000"/>
                  </a:schemeClr>
                </a:solidFill>
              </a:rPr>
              <a:t> LIMITATIONS</a:t>
            </a:r>
          </a:p>
        </p:txBody>
      </p:sp>
    </p:spTree>
    <p:extLst>
      <p:ext uri="{BB962C8B-B14F-4D97-AF65-F5344CB8AC3E}">
        <p14:creationId xmlns:p14="http://schemas.microsoft.com/office/powerpoint/2010/main" val="29104592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525E33-1B23-4729-BD99-2DC6314D66AB}"/>
              </a:ext>
            </a:extLst>
          </p:cNvPr>
          <p:cNvSpPr/>
          <p:nvPr/>
        </p:nvSpPr>
        <p:spPr bwMode="auto">
          <a:xfrm>
            <a:off x="530538" y="2358109"/>
            <a:ext cx="5548571" cy="404268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F1B1E12E-B459-4E58-95BF-9679A28ACCAC}"/>
              </a:ext>
            </a:extLst>
          </p:cNvPr>
          <p:cNvSpPr>
            <a:spLocks noGrp="1"/>
          </p:cNvSpPr>
          <p:nvPr>
            <p:ph type="body" sz="quarter" idx="10"/>
          </p:nvPr>
        </p:nvSpPr>
        <p:spPr>
          <a:xfrm>
            <a:off x="588988" y="1463674"/>
            <a:ext cx="10584228" cy="430887"/>
          </a:xfrm>
        </p:spPr>
        <p:txBody>
          <a:bodyPr/>
          <a:lstStyle/>
          <a:p>
            <a:pPr marL="0" indent="0">
              <a:buNone/>
            </a:pPr>
            <a:r>
              <a:rPr lang="en-US">
                <a:latin typeface="+mj-lt"/>
                <a:cs typeface="Segoe UI Light" panose="020B0502040204020203" pitchFamily="34" charset="0"/>
              </a:rPr>
              <a:t>Enabling decisions as best we can</a:t>
            </a:r>
          </a:p>
        </p:txBody>
      </p:sp>
      <p:sp>
        <p:nvSpPr>
          <p:cNvPr id="3" name="Title 2">
            <a:extLst>
              <a:ext uri="{FF2B5EF4-FFF2-40B4-BE49-F238E27FC236}">
                <a16:creationId xmlns:a16="http://schemas.microsoft.com/office/drawing/2014/main" id="{594BF984-6B14-4D65-94C1-6C2E6B190A70}"/>
              </a:ext>
            </a:extLst>
          </p:cNvPr>
          <p:cNvSpPr>
            <a:spLocks noGrp="1"/>
          </p:cNvSpPr>
          <p:nvPr>
            <p:ph type="title"/>
          </p:nvPr>
        </p:nvSpPr>
        <p:spPr/>
        <p:txBody>
          <a:bodyPr/>
          <a:lstStyle/>
          <a:p>
            <a:r>
              <a:rPr lang="en-US"/>
              <a:t>Limitations on Measuring Cost of Attack</a:t>
            </a:r>
          </a:p>
        </p:txBody>
      </p:sp>
      <p:sp>
        <p:nvSpPr>
          <p:cNvPr id="5" name="Text Placeholder 4">
            <a:extLst>
              <a:ext uri="{FF2B5EF4-FFF2-40B4-BE49-F238E27FC236}">
                <a16:creationId xmlns:a16="http://schemas.microsoft.com/office/drawing/2014/main" id="{CC4AA53A-2C2D-4B53-8A5F-9750661A9807}"/>
              </a:ext>
            </a:extLst>
          </p:cNvPr>
          <p:cNvSpPr>
            <a:spLocks noGrp="1"/>
          </p:cNvSpPr>
          <p:nvPr>
            <p:ph type="body" sz="quarter" idx="11"/>
          </p:nvPr>
        </p:nvSpPr>
        <p:spPr>
          <a:xfrm>
            <a:off x="842067" y="2897282"/>
            <a:ext cx="4925511" cy="3376309"/>
          </a:xfrm>
        </p:spPr>
        <p:txBody>
          <a:bodyPr/>
          <a:lstStyle/>
          <a:p>
            <a:pPr marL="0" indent="0">
              <a:buNone/>
            </a:pPr>
            <a:r>
              <a:rPr lang="en-US" sz="1800" b="1">
                <a:gradFill>
                  <a:gsLst>
                    <a:gs pos="1250">
                      <a:schemeClr val="accent3"/>
                    </a:gs>
                    <a:gs pos="99000">
                      <a:schemeClr val="accent3"/>
                    </a:gs>
                  </a:gsLst>
                  <a:lin ang="5400000" scaled="0"/>
                </a:gradFill>
                <a:latin typeface="+mn-lt"/>
                <a:cs typeface="Segoe UI Semibold" panose="020B0702040204020203" pitchFamily="34" charset="0"/>
              </a:rPr>
              <a:t>CAN ANSWER</a:t>
            </a:r>
          </a:p>
          <a:p>
            <a:pPr marL="171450" lvl="1" indent="-171450"/>
            <a:r>
              <a:rPr lang="en-US" sz="1800"/>
              <a:t>Which security investments are more effective?</a:t>
            </a:r>
          </a:p>
          <a:p>
            <a:pPr marL="171450" lvl="1" indent="-171450"/>
            <a:r>
              <a:rPr lang="en-US" sz="1800"/>
              <a:t>Where are we weak/strong? </a:t>
            </a:r>
            <a:br>
              <a:rPr lang="en-US" sz="1800"/>
            </a:br>
            <a:r>
              <a:rPr lang="en-US" sz="1800"/>
              <a:t>Overinvested? Underinvested?</a:t>
            </a:r>
          </a:p>
          <a:p>
            <a:pPr marL="171450" lvl="1" indent="-171450">
              <a:spcAft>
                <a:spcPts val="1800"/>
              </a:spcAft>
            </a:pPr>
            <a:r>
              <a:rPr lang="en-US" sz="1800"/>
              <a:t>Are we doing better year over year?</a:t>
            </a:r>
          </a:p>
          <a:p>
            <a:pPr marL="0" indent="0">
              <a:buNone/>
            </a:pPr>
            <a:r>
              <a:rPr lang="en-US" sz="1800" b="1">
                <a:gradFill>
                  <a:gsLst>
                    <a:gs pos="1250">
                      <a:srgbClr val="E81123"/>
                    </a:gs>
                    <a:gs pos="100000">
                      <a:srgbClr val="E81123"/>
                    </a:gs>
                  </a:gsLst>
                  <a:lin ang="5400000" scaled="0"/>
                </a:gradFill>
                <a:latin typeface="+mn-lt"/>
                <a:cs typeface="Segoe UI Semibold" panose="020B0702040204020203" pitchFamily="34" charset="0"/>
              </a:rPr>
              <a:t>CAN’T ANSWER (TODAY)</a:t>
            </a:r>
          </a:p>
          <a:p>
            <a:pPr marL="171450" lvl="1" indent="-171450"/>
            <a:r>
              <a:rPr lang="en-US" sz="1800"/>
              <a:t>“How much is enough”? </a:t>
            </a:r>
            <a:br>
              <a:rPr lang="en-US" sz="1800"/>
            </a:br>
            <a:r>
              <a:rPr lang="en-US" sz="1800" b="1" i="1"/>
              <a:t>Challenge: </a:t>
            </a:r>
            <a:r>
              <a:rPr lang="en-US" sz="1800" i="1"/>
              <a:t>Too much opacity and volatility of attacker cost data (e.g. can’t interview attackers every week)</a:t>
            </a:r>
          </a:p>
        </p:txBody>
      </p:sp>
      <p:sp>
        <p:nvSpPr>
          <p:cNvPr id="6" name="TextBox 5">
            <a:extLst>
              <a:ext uri="{FF2B5EF4-FFF2-40B4-BE49-F238E27FC236}">
                <a16:creationId xmlns:a16="http://schemas.microsoft.com/office/drawing/2014/main" id="{B5608743-DC88-43C4-9C1A-B5283ACB8D26}"/>
              </a:ext>
            </a:extLst>
          </p:cNvPr>
          <p:cNvSpPr txBox="1"/>
          <p:nvPr/>
        </p:nvSpPr>
        <p:spPr>
          <a:xfrm>
            <a:off x="8984534" y="2441080"/>
            <a:ext cx="1370568" cy="4508927"/>
          </a:xfrm>
          <a:prstGeom prst="rect">
            <a:avLst/>
          </a:prstGeom>
          <a:noFill/>
        </p:spPr>
        <p:txBody>
          <a:bodyPr wrap="none" lIns="0" tIns="0" rIns="0" bIns="0" rtlCol="0">
            <a:spAutoFit/>
          </a:bodyPr>
          <a:lstStyle/>
          <a:p>
            <a:pPr algn="l">
              <a:spcBef>
                <a:spcPts val="1800"/>
              </a:spcBef>
              <a:spcAft>
                <a:spcPts val="3600"/>
              </a:spcAft>
            </a:pPr>
            <a:r>
              <a:rPr lang="en-US" sz="1800" b="1">
                <a:gradFill>
                  <a:gsLst>
                    <a:gs pos="2917">
                      <a:schemeClr val="tx1"/>
                    </a:gs>
                    <a:gs pos="30000">
                      <a:schemeClr val="tx1"/>
                    </a:gs>
                  </a:gsLst>
                  <a:lin ang="5400000" scaled="0"/>
                </a:gradFill>
              </a:rPr>
              <a:t>RATIO</a:t>
            </a:r>
            <a:br>
              <a:rPr lang="en-US" sz="1800" b="1">
                <a:gradFill>
                  <a:gsLst>
                    <a:gs pos="2917">
                      <a:schemeClr val="tx1"/>
                    </a:gs>
                    <a:gs pos="30000">
                      <a:schemeClr val="tx1"/>
                    </a:gs>
                  </a:gsLst>
                  <a:lin ang="5400000" scaled="0"/>
                </a:gradFill>
              </a:rPr>
            </a:br>
            <a:r>
              <a:rPr lang="en-US" sz="1000" b="1">
                <a:gradFill>
                  <a:gsLst>
                    <a:gs pos="2917">
                      <a:schemeClr val="tx1"/>
                    </a:gs>
                    <a:gs pos="30000">
                      <a:schemeClr val="tx1"/>
                    </a:gs>
                  </a:gsLst>
                  <a:lin ang="5400000" scaled="0"/>
                </a:gradFill>
              </a:rPr>
              <a:t>(TIME/MONEY/ETC.)</a:t>
            </a:r>
            <a:br>
              <a:rPr lang="en-US" sz="1000" b="1">
                <a:gradFill>
                  <a:gsLst>
                    <a:gs pos="2917">
                      <a:schemeClr val="tx1"/>
                    </a:gs>
                    <a:gs pos="30000">
                      <a:schemeClr val="tx1"/>
                    </a:gs>
                  </a:gsLst>
                  <a:lin ang="5400000" scaled="0"/>
                </a:gradFill>
              </a:rPr>
            </a:br>
            <a:endParaRPr lang="en-US" sz="1800" b="1">
              <a:gradFill>
                <a:gsLst>
                  <a:gs pos="2917">
                    <a:schemeClr val="tx1"/>
                  </a:gs>
                  <a:gs pos="30000">
                    <a:schemeClr val="tx1"/>
                  </a:gs>
                </a:gsLst>
                <a:lin ang="5400000" scaled="0"/>
              </a:gradFill>
            </a:endParaRPr>
          </a:p>
          <a:p>
            <a:pPr>
              <a:spcBef>
                <a:spcPts val="1800"/>
              </a:spcBef>
              <a:spcAft>
                <a:spcPts val="3600"/>
              </a:spcAft>
            </a:pPr>
            <a:r>
              <a:rPr lang="en-US" b="1">
                <a:gradFill>
                  <a:gsLst>
                    <a:gs pos="2917">
                      <a:schemeClr val="tx1"/>
                    </a:gs>
                    <a:gs pos="30000">
                      <a:schemeClr val="tx1"/>
                    </a:gs>
                  </a:gsLst>
                  <a:lin ang="5400000" scaled="0"/>
                </a:gradFill>
              </a:rPr>
              <a:t>INTERVAL</a:t>
            </a:r>
            <a:br>
              <a:rPr lang="en-US" b="1">
                <a:gradFill>
                  <a:gsLst>
                    <a:gs pos="2917">
                      <a:schemeClr val="tx1"/>
                    </a:gs>
                    <a:gs pos="30000">
                      <a:schemeClr val="tx1"/>
                    </a:gs>
                  </a:gsLst>
                  <a:lin ang="5400000" scaled="0"/>
                </a:gradFill>
              </a:rPr>
            </a:br>
            <a:r>
              <a:rPr lang="en-US" sz="1000" b="1">
                <a:gradFill>
                  <a:gsLst>
                    <a:gs pos="2917">
                      <a:schemeClr val="tx1"/>
                    </a:gs>
                    <a:gs pos="30000">
                      <a:schemeClr val="tx1"/>
                    </a:gs>
                  </a:gsLst>
                  <a:lin ang="5400000" scaled="0"/>
                </a:gradFill>
              </a:rPr>
              <a:t>(TEMPERATURE/ETC.)</a:t>
            </a:r>
            <a:br>
              <a:rPr lang="en-US" sz="1000" b="1">
                <a:gradFill>
                  <a:gsLst>
                    <a:gs pos="2917">
                      <a:schemeClr val="tx1"/>
                    </a:gs>
                    <a:gs pos="30000">
                      <a:schemeClr val="tx1"/>
                    </a:gs>
                  </a:gsLst>
                  <a:lin ang="5400000" scaled="0"/>
                </a:gradFill>
              </a:rPr>
            </a:br>
            <a:br>
              <a:rPr lang="en-US" sz="1000" b="1">
                <a:gradFill>
                  <a:gsLst>
                    <a:gs pos="2917">
                      <a:schemeClr val="tx1"/>
                    </a:gs>
                    <a:gs pos="30000">
                      <a:schemeClr val="tx1"/>
                    </a:gs>
                  </a:gsLst>
                  <a:lin ang="5400000" scaled="0"/>
                </a:gradFill>
              </a:rPr>
            </a:br>
            <a:endParaRPr lang="en-US" sz="1000" b="1">
              <a:gradFill>
                <a:gsLst>
                  <a:gs pos="2917">
                    <a:schemeClr val="tx1"/>
                  </a:gs>
                  <a:gs pos="30000">
                    <a:schemeClr val="tx1"/>
                  </a:gs>
                </a:gsLst>
                <a:lin ang="5400000" scaled="0"/>
              </a:gradFill>
            </a:endParaRPr>
          </a:p>
          <a:p>
            <a:pPr algn="l">
              <a:spcBef>
                <a:spcPts val="1800"/>
              </a:spcBef>
              <a:spcAft>
                <a:spcPts val="3600"/>
              </a:spcAft>
            </a:pPr>
            <a:r>
              <a:rPr lang="en-US" sz="1800" b="1">
                <a:gradFill>
                  <a:gsLst>
                    <a:gs pos="2917">
                      <a:schemeClr val="tx1"/>
                    </a:gs>
                    <a:gs pos="30000">
                      <a:schemeClr val="tx1"/>
                    </a:gs>
                  </a:gsLst>
                  <a:lin ang="5400000" scaled="0"/>
                </a:gradFill>
              </a:rPr>
              <a:t>ORDINAL</a:t>
            </a:r>
            <a:br>
              <a:rPr lang="en-US" sz="1800" b="1">
                <a:gradFill>
                  <a:gsLst>
                    <a:gs pos="2917">
                      <a:schemeClr val="tx1"/>
                    </a:gs>
                    <a:gs pos="30000">
                      <a:schemeClr val="tx1"/>
                    </a:gs>
                  </a:gsLst>
                  <a:lin ang="5400000" scaled="0"/>
                </a:gradFill>
              </a:rPr>
            </a:br>
            <a:r>
              <a:rPr lang="en-US" sz="1000" b="1">
                <a:gradFill>
                  <a:gsLst>
                    <a:gs pos="2917">
                      <a:schemeClr val="tx1"/>
                    </a:gs>
                    <a:gs pos="30000">
                      <a:schemeClr val="tx1"/>
                    </a:gs>
                  </a:gsLst>
                  <a:lin ang="5400000" scaled="0"/>
                </a:gradFill>
              </a:rPr>
              <a:t>(HIGH/MEDIUM/LOW)</a:t>
            </a:r>
          </a:p>
          <a:p>
            <a:pPr algn="l">
              <a:spcBef>
                <a:spcPts val="1800"/>
              </a:spcBef>
              <a:spcAft>
                <a:spcPts val="3600"/>
              </a:spcAft>
            </a:pPr>
            <a:br>
              <a:rPr lang="en-US" b="1">
                <a:gradFill>
                  <a:gsLst>
                    <a:gs pos="2917">
                      <a:schemeClr val="tx1"/>
                    </a:gs>
                    <a:gs pos="30000">
                      <a:schemeClr val="tx1"/>
                    </a:gs>
                  </a:gsLst>
                  <a:lin ang="5400000" scaled="0"/>
                </a:gradFill>
              </a:rPr>
            </a:br>
            <a:endParaRPr lang="en-US" sz="1800" b="1">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98D4CFB1-978F-4663-8A20-00FB921B6102}"/>
              </a:ext>
            </a:extLst>
          </p:cNvPr>
          <p:cNvGrpSpPr/>
          <p:nvPr/>
        </p:nvGrpSpPr>
        <p:grpSpPr>
          <a:xfrm>
            <a:off x="8984193" y="5852655"/>
            <a:ext cx="2148760" cy="344328"/>
            <a:chOff x="8984193" y="5852655"/>
            <a:chExt cx="2148760" cy="344328"/>
          </a:xfrm>
        </p:grpSpPr>
        <p:sp>
          <p:nvSpPr>
            <p:cNvPr id="13" name="Rectangle 12">
              <a:extLst>
                <a:ext uri="{FF2B5EF4-FFF2-40B4-BE49-F238E27FC236}">
                  <a16:creationId xmlns:a16="http://schemas.microsoft.com/office/drawing/2014/main" id="{10B63181-D209-4CAF-96E9-5C3ED33973D3}"/>
                </a:ext>
              </a:extLst>
            </p:cNvPr>
            <p:cNvSpPr/>
            <p:nvPr/>
          </p:nvSpPr>
          <p:spPr bwMode="auto">
            <a:xfrm>
              <a:off x="8984193" y="5852655"/>
              <a:ext cx="182814"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 name="Rectangle 17">
              <a:extLst>
                <a:ext uri="{FF2B5EF4-FFF2-40B4-BE49-F238E27FC236}">
                  <a16:creationId xmlns:a16="http://schemas.microsoft.com/office/drawing/2014/main" id="{29523D72-0148-47F9-8820-1F43DC40A8C8}"/>
                </a:ext>
              </a:extLst>
            </p:cNvPr>
            <p:cNvSpPr/>
            <p:nvPr/>
          </p:nvSpPr>
          <p:spPr bwMode="auto">
            <a:xfrm>
              <a:off x="9426145" y="5852655"/>
              <a:ext cx="504225"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 name="Rectangle 18">
              <a:extLst>
                <a:ext uri="{FF2B5EF4-FFF2-40B4-BE49-F238E27FC236}">
                  <a16:creationId xmlns:a16="http://schemas.microsoft.com/office/drawing/2014/main" id="{5AAF3F89-3238-4CED-9E0E-80DB47FC3324}"/>
                </a:ext>
              </a:extLst>
            </p:cNvPr>
            <p:cNvSpPr/>
            <p:nvPr/>
          </p:nvSpPr>
          <p:spPr bwMode="auto">
            <a:xfrm>
              <a:off x="10202160" y="5852655"/>
              <a:ext cx="930793"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1" name="Arrow: Right 20">
              <a:extLst>
                <a:ext uri="{FF2B5EF4-FFF2-40B4-BE49-F238E27FC236}">
                  <a16:creationId xmlns:a16="http://schemas.microsoft.com/office/drawing/2014/main" id="{8B652141-D370-41B3-90C5-6F7B24C37ABB}"/>
                </a:ext>
              </a:extLst>
            </p:cNvPr>
            <p:cNvSpPr/>
            <p:nvPr/>
          </p:nvSpPr>
          <p:spPr bwMode="auto">
            <a:xfrm>
              <a:off x="9231369" y="5950797"/>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5FA40606-F490-440B-9E19-53DE2D60E941}"/>
                </a:ext>
              </a:extLst>
            </p:cNvPr>
            <p:cNvSpPr/>
            <p:nvPr/>
          </p:nvSpPr>
          <p:spPr bwMode="auto">
            <a:xfrm>
              <a:off x="10007944" y="5950797"/>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C88163BA-5B8B-4E3F-9687-4692A3D5EC21}"/>
              </a:ext>
            </a:extLst>
          </p:cNvPr>
          <p:cNvGrpSpPr/>
          <p:nvPr/>
        </p:nvGrpSpPr>
        <p:grpSpPr>
          <a:xfrm>
            <a:off x="8984534" y="3078035"/>
            <a:ext cx="2148760" cy="377295"/>
            <a:chOff x="8984534" y="3078035"/>
            <a:chExt cx="2148760" cy="377295"/>
          </a:xfrm>
        </p:grpSpPr>
        <p:sp>
          <p:nvSpPr>
            <p:cNvPr id="34" name="Rectangle 33">
              <a:extLst>
                <a:ext uri="{FF2B5EF4-FFF2-40B4-BE49-F238E27FC236}">
                  <a16:creationId xmlns:a16="http://schemas.microsoft.com/office/drawing/2014/main" id="{DCB43811-99B9-49AC-886C-D566A5AB7CC7}"/>
                </a:ext>
              </a:extLst>
            </p:cNvPr>
            <p:cNvSpPr/>
            <p:nvPr/>
          </p:nvSpPr>
          <p:spPr bwMode="auto">
            <a:xfrm>
              <a:off x="8984534" y="3086554"/>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5" name="Rectangle 34">
              <a:extLst>
                <a:ext uri="{FF2B5EF4-FFF2-40B4-BE49-F238E27FC236}">
                  <a16:creationId xmlns:a16="http://schemas.microsoft.com/office/drawing/2014/main" id="{83F55FE8-7616-4558-9182-8DFCD2A23EAA}"/>
                </a:ext>
              </a:extLst>
            </p:cNvPr>
            <p:cNvSpPr/>
            <p:nvPr/>
          </p:nvSpPr>
          <p:spPr bwMode="auto">
            <a:xfrm>
              <a:off x="9593517" y="3085998"/>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6" name="Rectangle 35">
              <a:extLst>
                <a:ext uri="{FF2B5EF4-FFF2-40B4-BE49-F238E27FC236}">
                  <a16:creationId xmlns:a16="http://schemas.microsoft.com/office/drawing/2014/main" id="{B70ACC04-F190-4323-97B8-3D731A51D743}"/>
                </a:ext>
              </a:extLst>
            </p:cNvPr>
            <p:cNvSpPr/>
            <p:nvPr/>
          </p:nvSpPr>
          <p:spPr bwMode="auto">
            <a:xfrm>
              <a:off x="10788966" y="3078035"/>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2" name="Plus Sign 21">
              <a:extLst>
                <a:ext uri="{FF2B5EF4-FFF2-40B4-BE49-F238E27FC236}">
                  <a16:creationId xmlns:a16="http://schemas.microsoft.com/office/drawing/2014/main" id="{749536A5-7BDC-4BB2-8A46-79CEF2B7ED3B}"/>
                </a:ext>
              </a:extLst>
            </p:cNvPr>
            <p:cNvSpPr/>
            <p:nvPr/>
          </p:nvSpPr>
          <p:spPr bwMode="auto">
            <a:xfrm>
              <a:off x="9392569" y="3191450"/>
              <a:ext cx="148044" cy="148044"/>
            </a:xfrm>
            <a:prstGeom prst="mathPlu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1250">
                      <a:schemeClr val="tx1"/>
                    </a:gs>
                    <a:gs pos="100000">
                      <a:schemeClr val="tx2"/>
                    </a:gs>
                  </a:gsLst>
                  <a:lin ang="5400000" scaled="0"/>
                </a:gradFill>
                <a:ea typeface="Segoe UI" pitchFamily="34" charset="0"/>
                <a:cs typeface="Segoe UI" pitchFamily="34" charset="0"/>
              </a:endParaRPr>
            </a:p>
          </p:txBody>
        </p:sp>
        <p:sp>
          <p:nvSpPr>
            <p:cNvPr id="39" name="Equals 38">
              <a:extLst>
                <a:ext uri="{FF2B5EF4-FFF2-40B4-BE49-F238E27FC236}">
                  <a16:creationId xmlns:a16="http://schemas.microsoft.com/office/drawing/2014/main" id="{9FC2DBFC-14ED-4372-922C-0708A237E40C}"/>
                </a:ext>
              </a:extLst>
            </p:cNvPr>
            <p:cNvSpPr/>
            <p:nvPr/>
          </p:nvSpPr>
          <p:spPr bwMode="auto">
            <a:xfrm>
              <a:off x="10023578" y="3191450"/>
              <a:ext cx="150849" cy="150849"/>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1250">
                      <a:schemeClr val="tx1"/>
                    </a:gs>
                    <a:gs pos="100000">
                      <a:schemeClr val="tx2"/>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9D48AA6C-F0CD-4383-9A52-9741633C9611}"/>
                </a:ext>
              </a:extLst>
            </p:cNvPr>
            <p:cNvSpPr txBox="1"/>
            <p:nvPr/>
          </p:nvSpPr>
          <p:spPr>
            <a:xfrm>
              <a:off x="10294753" y="3085998"/>
              <a:ext cx="184346" cy="369332"/>
            </a:xfrm>
            <a:prstGeom prst="rect">
              <a:avLst/>
            </a:prstGeom>
            <a:noFill/>
          </p:spPr>
          <p:txBody>
            <a:bodyPr wrap="none" lIns="0" tIns="0" rIns="0" bIns="0" rtlCol="0">
              <a:spAutoFit/>
            </a:bodyPr>
            <a:lstStyle/>
            <a:p>
              <a:pPr algn="l"/>
              <a:r>
                <a:rPr lang="en-US" sz="2400" b="1">
                  <a:gradFill>
                    <a:gsLst>
                      <a:gs pos="1250">
                        <a:schemeClr val="tx1"/>
                      </a:gs>
                      <a:gs pos="100000">
                        <a:schemeClr val="tx2"/>
                      </a:gs>
                    </a:gsLst>
                    <a:lin ang="5400000" scaled="0"/>
                  </a:gradFill>
                  <a:latin typeface="Segoe UI Black" panose="020B0A02040204020203" pitchFamily="34" charset="0"/>
                  <a:ea typeface="Segoe UI Black" panose="020B0A02040204020203" pitchFamily="34" charset="0"/>
                </a:rPr>
                <a:t>2</a:t>
              </a:r>
            </a:p>
          </p:txBody>
        </p:sp>
        <p:sp>
          <p:nvSpPr>
            <p:cNvPr id="41" name="Multiplication Sign 40">
              <a:extLst>
                <a:ext uri="{FF2B5EF4-FFF2-40B4-BE49-F238E27FC236}">
                  <a16:creationId xmlns:a16="http://schemas.microsoft.com/office/drawing/2014/main" id="{498B155E-4A80-45F0-99E7-9BC7B1A0F3AD}"/>
                </a:ext>
              </a:extLst>
            </p:cNvPr>
            <p:cNvSpPr/>
            <p:nvPr/>
          </p:nvSpPr>
          <p:spPr bwMode="auto">
            <a:xfrm>
              <a:off x="10509213" y="3148374"/>
              <a:ext cx="235436" cy="235436"/>
            </a:xfrm>
            <a:prstGeom prst="mathMultiply">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1250">
                      <a:schemeClr val="tx1"/>
                    </a:gs>
                    <a:gs pos="100000">
                      <a:schemeClr val="tx2"/>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3BE9E592-BA8F-4F84-B444-612E65795B5E}"/>
              </a:ext>
            </a:extLst>
          </p:cNvPr>
          <p:cNvGrpSpPr/>
          <p:nvPr/>
        </p:nvGrpSpPr>
        <p:grpSpPr>
          <a:xfrm>
            <a:off x="8984193" y="4400759"/>
            <a:ext cx="1562295" cy="529006"/>
            <a:chOff x="8984193" y="4400759"/>
            <a:chExt cx="1562295" cy="529006"/>
          </a:xfrm>
        </p:grpSpPr>
        <p:sp>
          <p:nvSpPr>
            <p:cNvPr id="29" name="Rectangle 28">
              <a:extLst>
                <a:ext uri="{FF2B5EF4-FFF2-40B4-BE49-F238E27FC236}">
                  <a16:creationId xmlns:a16="http://schemas.microsoft.com/office/drawing/2014/main" id="{78AA0834-3160-4E29-96B3-90FB6ED64899}"/>
                </a:ext>
              </a:extLst>
            </p:cNvPr>
            <p:cNvSpPr/>
            <p:nvPr/>
          </p:nvSpPr>
          <p:spPr bwMode="auto">
            <a:xfrm>
              <a:off x="8984193" y="4585437"/>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 name="Rectangle 29">
              <a:extLst>
                <a:ext uri="{FF2B5EF4-FFF2-40B4-BE49-F238E27FC236}">
                  <a16:creationId xmlns:a16="http://schemas.microsoft.com/office/drawing/2014/main" id="{BC2193FF-1805-4871-B3CE-BAF85BC09EB4}"/>
                </a:ext>
              </a:extLst>
            </p:cNvPr>
            <p:cNvSpPr/>
            <p:nvPr/>
          </p:nvSpPr>
          <p:spPr bwMode="auto">
            <a:xfrm>
              <a:off x="9593176" y="4585437"/>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86D98C09-D8AE-4752-9569-6899DE47DAA1}"/>
                </a:ext>
              </a:extLst>
            </p:cNvPr>
            <p:cNvSpPr/>
            <p:nvPr/>
          </p:nvSpPr>
          <p:spPr bwMode="auto">
            <a:xfrm>
              <a:off x="10202160" y="4585437"/>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2" name="Arrow: Right 31">
              <a:extLst>
                <a:ext uri="{FF2B5EF4-FFF2-40B4-BE49-F238E27FC236}">
                  <a16:creationId xmlns:a16="http://schemas.microsoft.com/office/drawing/2014/main" id="{6CC81D5C-790A-45C0-804E-FBF99BBD9E4F}"/>
                </a:ext>
              </a:extLst>
            </p:cNvPr>
            <p:cNvSpPr/>
            <p:nvPr/>
          </p:nvSpPr>
          <p:spPr bwMode="auto">
            <a:xfrm>
              <a:off x="9402248" y="4683579"/>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21F9EFA4-030C-4706-96AB-7641ECE39444}"/>
                </a:ext>
              </a:extLst>
            </p:cNvPr>
            <p:cNvSpPr/>
            <p:nvPr/>
          </p:nvSpPr>
          <p:spPr bwMode="auto">
            <a:xfrm>
              <a:off x="10011231" y="4683579"/>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30E2727-698A-4655-948F-5E0C854AA77C}"/>
                </a:ext>
              </a:extLst>
            </p:cNvPr>
            <p:cNvCxnSpPr/>
            <p:nvPr/>
          </p:nvCxnSpPr>
          <p:spPr>
            <a:xfrm>
              <a:off x="9319018"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57F62C-4BB0-4338-B72B-9A60021461E4}"/>
                </a:ext>
              </a:extLst>
            </p:cNvPr>
            <p:cNvCxnSpPr/>
            <p:nvPr/>
          </p:nvCxnSpPr>
          <p:spPr>
            <a:xfrm>
              <a:off x="9587627"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46CD9E0-518E-498B-AEFB-1F2066FEBF14}"/>
                </a:ext>
              </a:extLst>
            </p:cNvPr>
            <p:cNvCxnSpPr/>
            <p:nvPr/>
          </p:nvCxnSpPr>
          <p:spPr>
            <a:xfrm>
              <a:off x="9319018" y="4458332"/>
              <a:ext cx="274158"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D5B7A38-932B-4352-AA6E-B621028343EF}"/>
                </a:ext>
              </a:extLst>
            </p:cNvPr>
            <p:cNvCxnSpPr/>
            <p:nvPr/>
          </p:nvCxnSpPr>
          <p:spPr>
            <a:xfrm>
              <a:off x="9937505"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269939B-747B-4F37-9A17-A78D9B0DBF9A}"/>
                </a:ext>
              </a:extLst>
            </p:cNvPr>
            <p:cNvCxnSpPr/>
            <p:nvPr/>
          </p:nvCxnSpPr>
          <p:spPr>
            <a:xfrm>
              <a:off x="10206113"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6E97C1-E39B-4E3A-BA58-7D5AC733F285}"/>
                </a:ext>
              </a:extLst>
            </p:cNvPr>
            <p:cNvCxnSpPr>
              <a:cxnSpLocks/>
            </p:cNvCxnSpPr>
            <p:nvPr/>
          </p:nvCxnSpPr>
          <p:spPr>
            <a:xfrm>
              <a:off x="9937505" y="4458332"/>
              <a:ext cx="274158"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7" name="Freeform: Shape 46">
            <a:extLst>
              <a:ext uri="{FF2B5EF4-FFF2-40B4-BE49-F238E27FC236}">
                <a16:creationId xmlns:a16="http://schemas.microsoft.com/office/drawing/2014/main" id="{068E925F-B79C-41E5-96E2-12F3BC84A9E6}"/>
              </a:ext>
            </a:extLst>
          </p:cNvPr>
          <p:cNvSpPr/>
          <p:nvPr/>
        </p:nvSpPr>
        <p:spPr bwMode="auto">
          <a:xfrm>
            <a:off x="6552816" y="2441080"/>
            <a:ext cx="1804795" cy="606948"/>
          </a:xfrm>
          <a:custGeom>
            <a:avLst/>
            <a:gdLst>
              <a:gd name="connsiteX0" fmla="*/ 1533846 w 1804795"/>
              <a:gd name="connsiteY0" fmla="*/ 0 h 606948"/>
              <a:gd name="connsiteX1" fmla="*/ 1533847 w 1804795"/>
              <a:gd name="connsiteY1" fmla="*/ 1 h 606948"/>
              <a:gd name="connsiteX2" fmla="*/ 1533847 w 1804795"/>
              <a:gd name="connsiteY2" fmla="*/ 1 h 606948"/>
              <a:gd name="connsiteX3" fmla="*/ 1533847 w 1804795"/>
              <a:gd name="connsiteY3" fmla="*/ 1 h 606948"/>
              <a:gd name="connsiteX4" fmla="*/ 1804795 w 1804795"/>
              <a:gd name="connsiteY4" fmla="*/ 303473 h 606948"/>
              <a:gd name="connsiteX5" fmla="*/ 1533847 w 1804795"/>
              <a:gd name="connsiteY5" fmla="*/ 606946 h 606948"/>
              <a:gd name="connsiteX6" fmla="*/ 1533847 w 1804795"/>
              <a:gd name="connsiteY6" fmla="*/ 606948 h 606948"/>
              <a:gd name="connsiteX7" fmla="*/ 0 w 1804795"/>
              <a:gd name="connsiteY7" fmla="*/ 606948 h 606948"/>
              <a:gd name="connsiteX8" fmla="*/ 0 w 1804795"/>
              <a:gd name="connsiteY8" fmla="*/ 1 h 606948"/>
              <a:gd name="connsiteX9" fmla="*/ 1533846 w 1804795"/>
              <a:gd name="connsiteY9" fmla="*/ 1 h 6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795" h="606948">
                <a:moveTo>
                  <a:pt x="1533846" y="0"/>
                </a:moveTo>
                <a:lnTo>
                  <a:pt x="1533847" y="1"/>
                </a:lnTo>
                <a:lnTo>
                  <a:pt x="1533847" y="1"/>
                </a:lnTo>
                <a:lnTo>
                  <a:pt x="1533847" y="1"/>
                </a:lnTo>
                <a:lnTo>
                  <a:pt x="1804795" y="303473"/>
                </a:lnTo>
                <a:lnTo>
                  <a:pt x="1533847" y="606946"/>
                </a:lnTo>
                <a:lnTo>
                  <a:pt x="1533847" y="606948"/>
                </a:lnTo>
                <a:lnTo>
                  <a:pt x="0" y="606948"/>
                </a:lnTo>
                <a:lnTo>
                  <a:pt x="0" y="1"/>
                </a:lnTo>
                <a:lnTo>
                  <a:pt x="1533846" y="1"/>
                </a:lnTo>
                <a:close/>
              </a:path>
            </a:pathLst>
          </a:custGeom>
          <a:ln w="285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gradFill>
                  <a:gsLst>
                    <a:gs pos="1250">
                      <a:schemeClr val="tx1"/>
                    </a:gs>
                    <a:gs pos="100000">
                      <a:schemeClr val="tx2"/>
                    </a:gs>
                  </a:gsLst>
                  <a:lin ang="5400000" scaled="0"/>
                </a:gradFill>
                <a:ea typeface="Segoe UI" pitchFamily="34" charset="0"/>
                <a:cs typeface="Segoe UI" pitchFamily="34" charset="0"/>
              </a:rPr>
              <a:t>MEAN TIME TO REMEDITATION</a:t>
            </a:r>
          </a:p>
        </p:txBody>
      </p:sp>
      <p:sp>
        <p:nvSpPr>
          <p:cNvPr id="51" name="Freeform: Shape 50">
            <a:extLst>
              <a:ext uri="{FF2B5EF4-FFF2-40B4-BE49-F238E27FC236}">
                <a16:creationId xmlns:a16="http://schemas.microsoft.com/office/drawing/2014/main" id="{4AADEBD1-BC00-47BA-B67C-AC3767CA835D}"/>
              </a:ext>
            </a:extLst>
          </p:cNvPr>
          <p:cNvSpPr/>
          <p:nvPr/>
        </p:nvSpPr>
        <p:spPr bwMode="auto">
          <a:xfrm>
            <a:off x="6549008" y="5152776"/>
            <a:ext cx="1804795" cy="606948"/>
          </a:xfrm>
          <a:custGeom>
            <a:avLst/>
            <a:gdLst>
              <a:gd name="connsiteX0" fmla="*/ 1533846 w 1804795"/>
              <a:gd name="connsiteY0" fmla="*/ 0 h 606948"/>
              <a:gd name="connsiteX1" fmla="*/ 1533847 w 1804795"/>
              <a:gd name="connsiteY1" fmla="*/ 1 h 606948"/>
              <a:gd name="connsiteX2" fmla="*/ 1533847 w 1804795"/>
              <a:gd name="connsiteY2" fmla="*/ 1 h 606948"/>
              <a:gd name="connsiteX3" fmla="*/ 1533847 w 1804795"/>
              <a:gd name="connsiteY3" fmla="*/ 1 h 606948"/>
              <a:gd name="connsiteX4" fmla="*/ 1804795 w 1804795"/>
              <a:gd name="connsiteY4" fmla="*/ 303473 h 606948"/>
              <a:gd name="connsiteX5" fmla="*/ 1533847 w 1804795"/>
              <a:gd name="connsiteY5" fmla="*/ 606946 h 606948"/>
              <a:gd name="connsiteX6" fmla="*/ 1533847 w 1804795"/>
              <a:gd name="connsiteY6" fmla="*/ 606948 h 606948"/>
              <a:gd name="connsiteX7" fmla="*/ 0 w 1804795"/>
              <a:gd name="connsiteY7" fmla="*/ 606948 h 606948"/>
              <a:gd name="connsiteX8" fmla="*/ 0 w 1804795"/>
              <a:gd name="connsiteY8" fmla="*/ 1 h 606948"/>
              <a:gd name="connsiteX9" fmla="*/ 1533846 w 1804795"/>
              <a:gd name="connsiteY9" fmla="*/ 1 h 6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795" h="606948">
                <a:moveTo>
                  <a:pt x="1533846" y="0"/>
                </a:moveTo>
                <a:lnTo>
                  <a:pt x="1533847" y="1"/>
                </a:lnTo>
                <a:lnTo>
                  <a:pt x="1533847" y="1"/>
                </a:lnTo>
                <a:lnTo>
                  <a:pt x="1533847" y="1"/>
                </a:lnTo>
                <a:lnTo>
                  <a:pt x="1804795" y="303473"/>
                </a:lnTo>
                <a:lnTo>
                  <a:pt x="1533847" y="606946"/>
                </a:lnTo>
                <a:lnTo>
                  <a:pt x="1533847" y="606948"/>
                </a:lnTo>
                <a:lnTo>
                  <a:pt x="0" y="606948"/>
                </a:lnTo>
                <a:lnTo>
                  <a:pt x="0" y="1"/>
                </a:lnTo>
                <a:lnTo>
                  <a:pt x="1533846" y="1"/>
                </a:lnTo>
                <a:close/>
              </a:path>
            </a:pathLst>
          </a:custGeom>
          <a:ln w="285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gradFill>
                  <a:gsLst>
                    <a:gs pos="1250">
                      <a:schemeClr val="tx1"/>
                    </a:gs>
                    <a:gs pos="100000">
                      <a:schemeClr val="tx2"/>
                    </a:gs>
                  </a:gsLst>
                  <a:lin ang="5400000" scaled="0"/>
                </a:gradFill>
                <a:ea typeface="Segoe UI" pitchFamily="34" charset="0"/>
                <a:cs typeface="Segoe UI" pitchFamily="34" charset="0"/>
              </a:rPr>
              <a:t>COST OF ATTACK</a:t>
            </a:r>
          </a:p>
        </p:txBody>
      </p:sp>
      <p:grpSp>
        <p:nvGrpSpPr>
          <p:cNvPr id="8" name="Group 7">
            <a:extLst>
              <a:ext uri="{FF2B5EF4-FFF2-40B4-BE49-F238E27FC236}">
                <a16:creationId xmlns:a16="http://schemas.microsoft.com/office/drawing/2014/main" id="{0EED2612-B260-4EAC-88E8-7F2BEEE17E27}"/>
              </a:ext>
            </a:extLst>
          </p:cNvPr>
          <p:cNvGrpSpPr/>
          <p:nvPr/>
        </p:nvGrpSpPr>
        <p:grpSpPr>
          <a:xfrm>
            <a:off x="8099232" y="1704662"/>
            <a:ext cx="1025923" cy="5038642"/>
            <a:chOff x="8099232" y="1704662"/>
            <a:chExt cx="1025923" cy="5038642"/>
          </a:xfrm>
        </p:grpSpPr>
        <p:sp>
          <p:nvSpPr>
            <p:cNvPr id="2" name="Arrow: Up 1">
              <a:extLst>
                <a:ext uri="{FF2B5EF4-FFF2-40B4-BE49-F238E27FC236}">
                  <a16:creationId xmlns:a16="http://schemas.microsoft.com/office/drawing/2014/main" id="{940910BE-4635-4428-9B58-7AC46CF7BB19}"/>
                </a:ext>
              </a:extLst>
            </p:cNvPr>
            <p:cNvSpPr/>
            <p:nvPr/>
          </p:nvSpPr>
          <p:spPr bwMode="auto">
            <a:xfrm>
              <a:off x="8293100" y="2095500"/>
              <a:ext cx="638189" cy="4215976"/>
            </a:xfrm>
            <a:prstGeom prst="upArrow">
              <a:avLst/>
            </a:prstGeom>
            <a:gradFill flip="none" rotWithShape="1">
              <a:gsLst>
                <a:gs pos="0">
                  <a:schemeClr val="tx1"/>
                </a:gs>
                <a:gs pos="100000">
                  <a:schemeClr val="bg1">
                    <a:lumMod val="6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B274992-FB27-4BB7-85AE-7F4AC3A80B42}"/>
                </a:ext>
              </a:extLst>
            </p:cNvPr>
            <p:cNvSpPr txBox="1"/>
            <p:nvPr/>
          </p:nvSpPr>
          <p:spPr>
            <a:xfrm>
              <a:off x="8099232" y="1704662"/>
              <a:ext cx="1025923" cy="369332"/>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rPr>
                <a:t>OBJECTIVE &amp; </a:t>
              </a:r>
              <a:br>
                <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rPr>
              </a:br>
              <a:r>
                <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rPr>
                <a:t>CONCRETE</a:t>
              </a:r>
            </a:p>
          </p:txBody>
        </p:sp>
        <p:sp>
          <p:nvSpPr>
            <p:cNvPr id="37" name="TextBox 36">
              <a:extLst>
                <a:ext uri="{FF2B5EF4-FFF2-40B4-BE49-F238E27FC236}">
                  <a16:creationId xmlns:a16="http://schemas.microsoft.com/office/drawing/2014/main" id="{B2F04DD7-D137-4F66-AD77-3F509218CA06}"/>
                </a:ext>
              </a:extLst>
            </p:cNvPr>
            <p:cNvSpPr txBox="1"/>
            <p:nvPr/>
          </p:nvSpPr>
          <p:spPr>
            <a:xfrm>
              <a:off x="8156940" y="6373972"/>
              <a:ext cx="910506" cy="369332"/>
            </a:xfrm>
            <a:prstGeom prst="rect">
              <a:avLst/>
            </a:prstGeom>
            <a:noFill/>
          </p:spPr>
          <p:txBody>
            <a:bodyPr wrap="none" lIns="0" tIns="0" rIns="0" bIns="0" rtlCol="0">
              <a:spAutoFit/>
            </a:bodyPr>
            <a:lstStyle/>
            <a:p>
              <a:pPr algn="ctr"/>
              <a:r>
                <a:rPr lang="en-US" sz="1200" b="1">
                  <a:solidFill>
                    <a:srgbClr val="A6A6A6"/>
                  </a:solidFill>
                  <a:latin typeface="Segoe UI Black" panose="020B0A02040204020203" pitchFamily="34" charset="0"/>
                  <a:ea typeface="Segoe UI Black" panose="020B0A02040204020203" pitchFamily="34" charset="0"/>
                </a:rPr>
                <a:t>PARTIALLY </a:t>
              </a:r>
              <a:br>
                <a:rPr lang="en-US" sz="1200" b="1">
                  <a:solidFill>
                    <a:srgbClr val="A6A6A6"/>
                  </a:solidFill>
                  <a:latin typeface="Segoe UI Black" panose="020B0A02040204020203" pitchFamily="34" charset="0"/>
                  <a:ea typeface="Segoe UI Black" panose="020B0A02040204020203" pitchFamily="34" charset="0"/>
                </a:rPr>
              </a:br>
              <a:r>
                <a:rPr lang="en-US" sz="1200" b="1">
                  <a:solidFill>
                    <a:srgbClr val="A6A6A6"/>
                  </a:solidFill>
                  <a:latin typeface="Segoe UI Black" panose="020B0A02040204020203" pitchFamily="34" charset="0"/>
                  <a:ea typeface="Segoe UI Black" panose="020B0A02040204020203" pitchFamily="34" charset="0"/>
                </a:rPr>
                <a:t>SUBJECTIVE</a:t>
              </a:r>
            </a:p>
          </p:txBody>
        </p:sp>
      </p:grpSp>
      <p:sp>
        <p:nvSpPr>
          <p:cNvPr id="12" name="Rectangle 11">
            <a:extLst>
              <a:ext uri="{FF2B5EF4-FFF2-40B4-BE49-F238E27FC236}">
                <a16:creationId xmlns:a16="http://schemas.microsoft.com/office/drawing/2014/main" id="{17A98355-8BCE-4482-BF3B-05F6B89EEEE2}"/>
              </a:ext>
            </a:extLst>
          </p:cNvPr>
          <p:cNvSpPr/>
          <p:nvPr/>
        </p:nvSpPr>
        <p:spPr>
          <a:xfrm>
            <a:off x="1836898" y="2439366"/>
            <a:ext cx="2672142" cy="461665"/>
          </a:xfrm>
          <a:prstGeom prst="rect">
            <a:avLst/>
          </a:prstGeom>
        </p:spPr>
        <p:txBody>
          <a:bodyPr wrap="none">
            <a:spAutoFit/>
          </a:bodyPr>
          <a:lstStyle/>
          <a:p>
            <a:pPr algn="ctr" defTabSz="932472" fontAlgn="base">
              <a:spcBef>
                <a:spcPct val="0"/>
              </a:spcBef>
              <a:spcAft>
                <a:spcPct val="0"/>
              </a:spcAft>
            </a:pPr>
            <a:r>
              <a:rPr lang="en-US" sz="2400" b="1">
                <a:gradFill>
                  <a:gsLst>
                    <a:gs pos="1250">
                      <a:schemeClr val="tx1"/>
                    </a:gs>
                    <a:gs pos="100000">
                      <a:schemeClr val="tx2"/>
                    </a:gs>
                  </a:gsLst>
                  <a:lin ang="5400000" scaled="0"/>
                </a:gradFill>
                <a:ea typeface="Segoe UI" pitchFamily="34" charset="0"/>
                <a:cs typeface="Segoe UI" pitchFamily="34" charset="0"/>
              </a:rPr>
              <a:t>COST OF ATTACK</a:t>
            </a:r>
          </a:p>
        </p:txBody>
      </p:sp>
    </p:spTree>
    <p:extLst>
      <p:ext uri="{BB962C8B-B14F-4D97-AF65-F5344CB8AC3E}">
        <p14:creationId xmlns:p14="http://schemas.microsoft.com/office/powerpoint/2010/main" val="2610884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1000" fill="hold"/>
                                        <p:tgtEl>
                                          <p:spTgt spid="4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32BE8-CBD4-4538-98F4-E8C50B2B1083}"/>
              </a:ext>
            </a:extLst>
          </p:cNvPr>
          <p:cNvSpPr>
            <a:spLocks noGrp="1"/>
          </p:cNvSpPr>
          <p:nvPr>
            <p:ph type="title"/>
          </p:nvPr>
        </p:nvSpPr>
        <p:spPr>
          <a:xfrm>
            <a:off x="1037119" y="457201"/>
            <a:ext cx="10569664" cy="553998"/>
          </a:xfrm>
        </p:spPr>
        <p:txBody>
          <a:bodyPr/>
          <a:lstStyle/>
          <a:p>
            <a:r>
              <a:rPr lang="en-US"/>
              <a:t>Efficiency—How much is enough?</a:t>
            </a:r>
          </a:p>
        </p:txBody>
      </p:sp>
      <p:grpSp>
        <p:nvGrpSpPr>
          <p:cNvPr id="3" name="Group 2">
            <a:extLst>
              <a:ext uri="{FF2B5EF4-FFF2-40B4-BE49-F238E27FC236}">
                <a16:creationId xmlns:a16="http://schemas.microsoft.com/office/drawing/2014/main" id="{BCC35C85-B526-45D1-8946-C88822FDA611}"/>
              </a:ext>
            </a:extLst>
          </p:cNvPr>
          <p:cNvGrpSpPr/>
          <p:nvPr/>
        </p:nvGrpSpPr>
        <p:grpSpPr>
          <a:xfrm>
            <a:off x="0" y="1332411"/>
            <a:ext cx="12348872" cy="1240972"/>
            <a:chOff x="0" y="1332411"/>
            <a:chExt cx="12348872" cy="1240972"/>
          </a:xfrm>
        </p:grpSpPr>
        <p:sp>
          <p:nvSpPr>
            <p:cNvPr id="10" name="Rectangle 9">
              <a:extLst>
                <a:ext uri="{FF2B5EF4-FFF2-40B4-BE49-F238E27FC236}">
                  <a16:creationId xmlns:a16="http://schemas.microsoft.com/office/drawing/2014/main" id="{1B006CA5-B1A5-4A02-8426-801D69562D3E}"/>
                </a:ext>
              </a:extLst>
            </p:cNvPr>
            <p:cNvSpPr/>
            <p:nvPr/>
          </p:nvSpPr>
          <p:spPr bwMode="auto">
            <a:xfrm>
              <a:off x="0" y="1332411"/>
              <a:ext cx="12192000" cy="12409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Pentagon 16">
              <a:extLst>
                <a:ext uri="{FF2B5EF4-FFF2-40B4-BE49-F238E27FC236}">
                  <a16:creationId xmlns:a16="http://schemas.microsoft.com/office/drawing/2014/main" id="{7CDABC36-070F-4F92-80A0-47ABDBF10A76}"/>
                </a:ext>
              </a:extLst>
            </p:cNvPr>
            <p:cNvSpPr/>
            <p:nvPr/>
          </p:nvSpPr>
          <p:spPr bwMode="auto">
            <a:xfrm>
              <a:off x="0" y="1332411"/>
              <a:ext cx="1582102" cy="1240972"/>
            </a:xfrm>
            <a:prstGeom prst="homePlate">
              <a:avLst>
                <a:gd name="adj" fmla="val 1736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0B037B5C-BBF4-400E-AADA-771BF980F228}"/>
                </a:ext>
              </a:extLst>
            </p:cNvPr>
            <p:cNvSpPr txBox="1">
              <a:spLocks/>
            </p:cNvSpPr>
            <p:nvPr/>
          </p:nvSpPr>
          <p:spPr>
            <a:xfrm>
              <a:off x="1812787" y="1522010"/>
              <a:ext cx="10536085" cy="861774"/>
            </a:xfrm>
            <a:prstGeom prst="rect">
              <a:avLst/>
            </a:prstGeom>
          </p:spPr>
          <p:txBody>
            <a:bodyPr anchor="ctr" anchorCtr="0"/>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atin typeface="+mj-lt"/>
                  <a:cs typeface="Segoe UI Light" panose="020B0502040204020203" pitchFamily="34" charset="0"/>
                </a:rPr>
                <a:t>Is my (estimated) risk lower than my risk appetite?</a:t>
              </a:r>
            </a:p>
          </p:txBody>
        </p:sp>
        <p:sp>
          <p:nvSpPr>
            <p:cNvPr id="16" name="graph_4" title="Icon of a pie chart">
              <a:extLst>
                <a:ext uri="{FF2B5EF4-FFF2-40B4-BE49-F238E27FC236}">
                  <a16:creationId xmlns:a16="http://schemas.microsoft.com/office/drawing/2014/main" id="{5F14E21D-6C6C-4000-BDB6-DF862A81BFAB}"/>
                </a:ext>
              </a:extLst>
            </p:cNvPr>
            <p:cNvSpPr>
              <a:spLocks noChangeAspect="1" noEditPoints="1"/>
            </p:cNvSpPr>
            <p:nvPr/>
          </p:nvSpPr>
          <p:spPr bwMode="auto">
            <a:xfrm>
              <a:off x="522748" y="1696774"/>
              <a:ext cx="514371" cy="51224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2" name="people_4" title="Icon of a person">
            <a:extLst>
              <a:ext uri="{FF2B5EF4-FFF2-40B4-BE49-F238E27FC236}">
                <a16:creationId xmlns:a16="http://schemas.microsoft.com/office/drawing/2014/main" id="{4702E108-90D3-41FE-8FF0-743BCE6624E4}"/>
              </a:ext>
            </a:extLst>
          </p:cNvPr>
          <p:cNvSpPr>
            <a:spLocks noChangeAspect="1" noEditPoints="1"/>
          </p:cNvSpPr>
          <p:nvPr/>
        </p:nvSpPr>
        <p:spPr bwMode="auto">
          <a:xfrm>
            <a:off x="5240174" y="4279662"/>
            <a:ext cx="1056156" cy="1180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571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Speech Bubble: Rectangle with Corners Rounded 23">
            <a:extLst>
              <a:ext uri="{FF2B5EF4-FFF2-40B4-BE49-F238E27FC236}">
                <a16:creationId xmlns:a16="http://schemas.microsoft.com/office/drawing/2014/main" id="{09882907-CB26-416A-A1FB-0B5A2037CB4E}"/>
              </a:ext>
            </a:extLst>
          </p:cNvPr>
          <p:cNvSpPr/>
          <p:nvPr/>
        </p:nvSpPr>
        <p:spPr bwMode="auto">
          <a:xfrm flipH="1">
            <a:off x="296030" y="4135326"/>
            <a:ext cx="4642226" cy="1180763"/>
          </a:xfrm>
          <a:prstGeom prst="wedgeRoundRectCallout">
            <a:avLst>
              <a:gd name="adj1" fmla="val -59138"/>
              <a:gd name="adj2" fmla="val -1911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 CURRENT RISK EXPOSURE?</a:t>
            </a:r>
          </a:p>
          <a:p>
            <a:pPr marL="285750" indent="-285750" defTabSz="932472" fontAlgn="base">
              <a:spcBef>
                <a:spcPct val="0"/>
              </a:spcBef>
              <a:spcAft>
                <a:spcPct val="0"/>
              </a:spcAft>
              <a:buFont typeface="Arial" panose="020B0604020202020204" pitchFamily="34" charset="0"/>
              <a:buChar char="•"/>
            </a:pPr>
            <a:r>
              <a:rPr lang="en-US" sz="16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How much potential negative impact?</a:t>
            </a:r>
          </a:p>
          <a:p>
            <a:pPr marL="285750" indent="-285750" defTabSz="932472" fontAlgn="base">
              <a:spcBef>
                <a:spcPct val="0"/>
              </a:spcBef>
              <a:spcAft>
                <a:spcPct val="0"/>
              </a:spcAft>
              <a:buFont typeface="Arial" panose="020B0604020202020204" pitchFamily="34" charset="0"/>
              <a:buChar char="•"/>
            </a:pPr>
            <a:r>
              <a:rPr lang="en-US" sz="16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What is likelihood?</a:t>
            </a:r>
          </a:p>
        </p:txBody>
      </p:sp>
      <p:sp>
        <p:nvSpPr>
          <p:cNvPr id="25" name="Speech Bubble: Rectangle with Corners Rounded 24">
            <a:extLst>
              <a:ext uri="{FF2B5EF4-FFF2-40B4-BE49-F238E27FC236}">
                <a16:creationId xmlns:a16="http://schemas.microsoft.com/office/drawing/2014/main" id="{FA702A1C-8C68-4622-ABB5-9AD94778AFD1}"/>
              </a:ext>
            </a:extLst>
          </p:cNvPr>
          <p:cNvSpPr/>
          <p:nvPr/>
        </p:nvSpPr>
        <p:spPr bwMode="auto">
          <a:xfrm>
            <a:off x="5671148" y="5654159"/>
            <a:ext cx="5492152" cy="892621"/>
          </a:xfrm>
          <a:prstGeom prst="wedgeRoundRectCallout">
            <a:avLst>
              <a:gd name="adj1" fmla="val -31944"/>
              <a:gd name="adj2" fmla="val -7589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 IS RISK LEVEL ACCEPTABLE?</a:t>
            </a:r>
          </a:p>
          <a:p>
            <a:pPr algn="ctr" defTabSz="932472" fontAlgn="base">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Is (Exposure – Mitigations) ≤ Risk Appetite</a:t>
            </a:r>
          </a:p>
        </p:txBody>
      </p:sp>
      <p:sp>
        <p:nvSpPr>
          <p:cNvPr id="26" name="Speech Bubble: Rectangle with Corners Rounded 25">
            <a:extLst>
              <a:ext uri="{FF2B5EF4-FFF2-40B4-BE49-F238E27FC236}">
                <a16:creationId xmlns:a16="http://schemas.microsoft.com/office/drawing/2014/main" id="{BEBDAEB3-F3A2-4B2A-B911-C2B31BA60895}"/>
              </a:ext>
            </a:extLst>
          </p:cNvPr>
          <p:cNvSpPr/>
          <p:nvPr/>
        </p:nvSpPr>
        <p:spPr bwMode="auto">
          <a:xfrm>
            <a:off x="6598248" y="3592413"/>
            <a:ext cx="5492152" cy="1374497"/>
          </a:xfrm>
          <a:prstGeom prst="wedgeRoundRectCallout">
            <a:avLst>
              <a:gd name="adj1" fmla="val -57488"/>
              <a:gd name="adj2" fmla="val -129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buSzPct val="125000"/>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 Mitigation EFFECTIVENESS?</a:t>
            </a:r>
          </a:p>
          <a:p>
            <a:pPr marL="285750" indent="-285750">
              <a:buFont typeface="Arial" panose="020B0604020202020204" pitchFamily="34" charset="0"/>
              <a:buChar char="•"/>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Technical Mitigations </a:t>
            </a:r>
            <a:r>
              <a:rPr lang="en-US" sz="16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rPr>
              <a:t>(CoA/MTTR from question 1)</a:t>
            </a:r>
          </a:p>
          <a:p>
            <a:pPr marL="285750" indent="-285750">
              <a:buFont typeface="Arial" panose="020B0604020202020204" pitchFamily="34" charset="0"/>
              <a:buChar char="•"/>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Other mitigations </a:t>
            </a:r>
            <a:r>
              <a:rPr lang="en-US" sz="16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rPr>
              <a:t>(Insurance, Cash, Paper/manual processes, customer goodwill/relationships, etc.)</a:t>
            </a:r>
          </a:p>
        </p:txBody>
      </p:sp>
      <p:sp>
        <p:nvSpPr>
          <p:cNvPr id="15" name="Oval 14">
            <a:extLst>
              <a:ext uri="{FF2B5EF4-FFF2-40B4-BE49-F238E27FC236}">
                <a16:creationId xmlns:a16="http://schemas.microsoft.com/office/drawing/2014/main" id="{B186ACCA-CB4F-4C47-BE77-4C395EA6EFFC}"/>
              </a:ext>
            </a:extLst>
          </p:cNvPr>
          <p:cNvSpPr/>
          <p:nvPr/>
        </p:nvSpPr>
        <p:spPr bwMode="auto">
          <a:xfrm>
            <a:off x="192435" y="341029"/>
            <a:ext cx="660626" cy="6606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2</a:t>
            </a:r>
          </a:p>
        </p:txBody>
      </p:sp>
      <p:sp>
        <p:nvSpPr>
          <p:cNvPr id="18" name="Speech Bubble: Rectangle with Corners Rounded 17">
            <a:extLst>
              <a:ext uri="{FF2B5EF4-FFF2-40B4-BE49-F238E27FC236}">
                <a16:creationId xmlns:a16="http://schemas.microsoft.com/office/drawing/2014/main" id="{3CA75C60-FCE2-45E2-ABCD-C95B1DD4552A}"/>
              </a:ext>
            </a:extLst>
          </p:cNvPr>
          <p:cNvSpPr/>
          <p:nvPr/>
        </p:nvSpPr>
        <p:spPr bwMode="auto">
          <a:xfrm>
            <a:off x="296030" y="2918222"/>
            <a:ext cx="5797926" cy="892621"/>
          </a:xfrm>
          <a:prstGeom prst="wedgeRoundRectCallout">
            <a:avLst>
              <a:gd name="adj1" fmla="val 36813"/>
              <a:gd name="adj2" fmla="val 73116"/>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 CURRENT RISK Appetite?</a:t>
            </a:r>
          </a:p>
          <a:p>
            <a:pPr defTabSz="932472" fontAlgn="base">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What level is the organization prepared to accept?</a:t>
            </a:r>
          </a:p>
        </p:txBody>
      </p:sp>
    </p:spTree>
    <p:extLst>
      <p:ext uri="{BB962C8B-B14F-4D97-AF65-F5344CB8AC3E}">
        <p14:creationId xmlns:p14="http://schemas.microsoft.com/office/powerpoint/2010/main" val="798929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Most attackers have a supply chain</a:t>
            </a:r>
          </a:p>
        </p:txBody>
      </p:sp>
      <p:sp>
        <p:nvSpPr>
          <p:cNvPr id="137" name="Title 1">
            <a:extLst>
              <a:ext uri="{FF2B5EF4-FFF2-40B4-BE49-F238E27FC236}">
                <a16:creationId xmlns:a16="http://schemas.microsoft.com/office/drawing/2014/main" id="{727E018D-BA2A-440A-83F5-553DFE0FE89B}"/>
              </a:ext>
            </a:extLst>
          </p:cNvPr>
          <p:cNvSpPr txBox="1">
            <a:spLocks/>
          </p:cNvSpPr>
          <p:nvPr/>
        </p:nvSpPr>
        <p:spPr>
          <a:xfrm>
            <a:off x="471310" y="2606739"/>
            <a:ext cx="3299352" cy="9041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You face </a:t>
            </a: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ecosystems</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not just hackers and malware</a:t>
            </a:r>
          </a:p>
        </p:txBody>
      </p:sp>
      <p:sp>
        <p:nvSpPr>
          <p:cNvPr id="138" name="Title 1">
            <a:extLst>
              <a:ext uri="{FF2B5EF4-FFF2-40B4-BE49-F238E27FC236}">
                <a16:creationId xmlns:a16="http://schemas.microsoft.com/office/drawing/2014/main" id="{A16FA094-4F7E-4A82-9B7A-E43F9D508891}"/>
              </a:ext>
            </a:extLst>
          </p:cNvPr>
          <p:cNvSpPr txBox="1">
            <a:spLocks/>
          </p:cNvSpPr>
          <p:nvPr/>
        </p:nvSpPr>
        <p:spPr>
          <a:xfrm>
            <a:off x="486691" y="4226820"/>
            <a:ext cx="4002014" cy="19757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193">
              <a:lnSpc>
                <a:spcPct val="90000"/>
              </a:lnSpc>
              <a:defRPr sz="2720">
                <a:solidFill>
                  <a:srgbClr val="FFFFFF">
                    <a:alpha val="99000"/>
                  </a:srgbClr>
                </a:solidFill>
                <a:latin typeface="Segoe UI 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19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Defenses must address </a:t>
            </a:r>
            <a:r>
              <a:rPr kumimoji="0" lang="en-US" sz="24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current</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 attacker methods</a:t>
            </a:r>
          </a:p>
        </p:txBody>
      </p:sp>
      <p:grpSp>
        <p:nvGrpSpPr>
          <p:cNvPr id="3" name="Group 2">
            <a:extLst>
              <a:ext uri="{FF2B5EF4-FFF2-40B4-BE49-F238E27FC236}">
                <a16:creationId xmlns:a16="http://schemas.microsoft.com/office/drawing/2014/main" id="{62FAECCC-4540-4D0B-AFE3-02AF728482E1}"/>
              </a:ext>
            </a:extLst>
          </p:cNvPr>
          <p:cNvGrpSpPr/>
          <p:nvPr/>
        </p:nvGrpSpPr>
        <p:grpSpPr>
          <a:xfrm>
            <a:off x="4299521" y="1365250"/>
            <a:ext cx="7395066" cy="5190783"/>
            <a:chOff x="4540821" y="1314450"/>
            <a:chExt cx="7395066" cy="5190783"/>
          </a:xfrm>
        </p:grpSpPr>
        <p:grpSp>
          <p:nvGrpSpPr>
            <p:cNvPr id="14" name="Group 13">
              <a:extLst>
                <a:ext uri="{FF2B5EF4-FFF2-40B4-BE49-F238E27FC236}">
                  <a16:creationId xmlns:a16="http://schemas.microsoft.com/office/drawing/2014/main" id="{FB97FE97-2CF0-4B40-A0C0-0D019C59E157}"/>
                </a:ext>
              </a:extLst>
            </p:cNvPr>
            <p:cNvGrpSpPr/>
            <p:nvPr/>
          </p:nvGrpSpPr>
          <p:grpSpPr>
            <a:xfrm>
              <a:off x="4540821" y="1333500"/>
              <a:ext cx="7395066" cy="4917983"/>
              <a:chOff x="740592" y="466914"/>
              <a:chExt cx="9356970" cy="6222719"/>
            </a:xfrm>
          </p:grpSpPr>
          <p:sp>
            <p:nvSpPr>
              <p:cNvPr id="15" name="Oval 14">
                <a:extLst>
                  <a:ext uri="{FF2B5EF4-FFF2-40B4-BE49-F238E27FC236}">
                    <a16:creationId xmlns:a16="http://schemas.microsoft.com/office/drawing/2014/main" id="{964CBFFA-2605-4F84-BD9B-DA084A302198}"/>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3F2E70B-31AC-46FA-95CB-06CF144B6C71}"/>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AB83718A-99F5-4A2C-B1A4-4E7D10E6257B}"/>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93503E7-9EBA-4EA3-A950-0E8AB3818932}"/>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BDB55289-1C73-4C31-8447-1C77D07853C8}"/>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A34B26D0-7977-45FE-838D-57FF2C376738}"/>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2262886E-A10A-4A1D-909D-0C0800FFFC84}"/>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A72BBF3-6ED6-4049-8A35-E44CC6E483AD}"/>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6FDEFADE-BBBA-4EE4-8149-22901283FAB3}"/>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D23A6D6-6101-486C-8934-368EB8D3BD7C}"/>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28319A54-1C53-416E-A25D-D56ED6805C34}"/>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Connector: Elbow 25">
                <a:extLst>
                  <a:ext uri="{FF2B5EF4-FFF2-40B4-BE49-F238E27FC236}">
                    <a16:creationId xmlns:a16="http://schemas.microsoft.com/office/drawing/2014/main" id="{52157DBF-9DEE-4A36-83C7-C00C8667A004}"/>
                  </a:ext>
                </a:extLst>
              </p:cNvPr>
              <p:cNvCxnSpPr>
                <a:cxnSpLocks/>
                <a:stCxn id="17" idx="6"/>
                <a:endCxn id="15"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5FE80F-D0F1-4FA1-9655-BD7879347E6C}"/>
                  </a:ext>
                </a:extLst>
              </p:cNvPr>
              <p:cNvCxnSpPr>
                <a:cxnSpLocks/>
                <a:stCxn id="16" idx="4"/>
                <a:endCxn id="15"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D59938-60EA-41E4-A040-D69666D558FD}"/>
                  </a:ext>
                </a:extLst>
              </p:cNvPr>
              <p:cNvCxnSpPr>
                <a:stCxn id="18" idx="6"/>
                <a:endCxn id="16"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A0BA28-E953-46B8-9DB9-B6A307B95F5B}"/>
                  </a:ext>
                </a:extLst>
              </p:cNvPr>
              <p:cNvCxnSpPr>
                <a:cxnSpLocks/>
                <a:stCxn id="18" idx="4"/>
                <a:endCxn id="15"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9B3E082-7D5D-44F9-BA2B-A71CD557B2A4}"/>
                  </a:ext>
                </a:extLst>
              </p:cNvPr>
              <p:cNvCxnSpPr>
                <a:stCxn id="18" idx="4"/>
                <a:endCxn id="17"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CE84B33-2C36-4251-877B-A2EF6D756C02}"/>
                  </a:ext>
                </a:extLst>
              </p:cNvPr>
              <p:cNvCxnSpPr>
                <a:stCxn id="24" idx="6"/>
                <a:endCxn id="17"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789305-4A7A-439D-8309-5439B73319CC}"/>
                  </a:ext>
                </a:extLst>
              </p:cNvPr>
              <p:cNvCxnSpPr>
                <a:stCxn id="25" idx="6"/>
                <a:endCxn id="24"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90A2703-359E-4F00-BAC4-70AB0B11A743}"/>
                  </a:ext>
                </a:extLst>
              </p:cNvPr>
              <p:cNvCxnSpPr>
                <a:cxnSpLocks/>
                <a:stCxn id="17" idx="4"/>
                <a:endCxn id="15"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3186D6-F808-4F08-966B-6779632A57D9}"/>
                  </a:ext>
                </a:extLst>
              </p:cNvPr>
              <p:cNvCxnSpPr>
                <a:cxnSpLocks/>
                <a:stCxn id="22" idx="4"/>
                <a:endCxn id="15"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1D0514B-A76D-4232-ADBE-F34916C42C45}"/>
                  </a:ext>
                </a:extLst>
              </p:cNvPr>
              <p:cNvCxnSpPr>
                <a:cxnSpLocks/>
                <a:stCxn id="23" idx="0"/>
                <a:endCxn id="15"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58A7301-0BA7-430E-97B6-C2401D172B30}"/>
                  </a:ext>
                </a:extLst>
              </p:cNvPr>
              <p:cNvCxnSpPr>
                <a:cxnSpLocks/>
                <a:stCxn id="24" idx="4"/>
                <a:endCxn id="15"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5663241-6926-42B5-9561-4D72A75EB8F5}"/>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6CC6544-FDF6-449F-A307-56D0E041EAC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098344-8455-446B-8775-6C3962CDCA5E}"/>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222A3FF-D083-4B52-843E-951073B2ECC6}"/>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AF07D87-EAAB-491D-98A6-51988FA23B3C}"/>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06778AEB-BF9B-4BB0-93A3-256EA1A45B7A}"/>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BE411B17-926C-4AF9-AD82-3D5C99176DD4}"/>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83291958-06D2-44A9-97A3-C4550659651C}"/>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55D50ADE-5D2B-4462-8458-CBC2B8EECB4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Connector: Elbow 45">
                <a:extLst>
                  <a:ext uri="{FF2B5EF4-FFF2-40B4-BE49-F238E27FC236}">
                    <a16:creationId xmlns:a16="http://schemas.microsoft.com/office/drawing/2014/main" id="{89A3B3F5-0145-4408-B720-4F94B554E508}"/>
                  </a:ext>
                </a:extLst>
              </p:cNvPr>
              <p:cNvCxnSpPr>
                <a:cxnSpLocks/>
                <a:stCxn id="37" idx="4"/>
                <a:endCxn id="15"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891130-5DDB-4C45-AE48-2F7A48E07115}"/>
                  </a:ext>
                </a:extLst>
              </p:cNvPr>
              <p:cNvCxnSpPr>
                <a:stCxn id="39" idx="6"/>
                <a:endCxn id="38"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E675516-9822-44CF-ABC2-8E2D771B32F4}"/>
                  </a:ext>
                </a:extLst>
              </p:cNvPr>
              <p:cNvCxnSpPr>
                <a:cxnSpLocks/>
                <a:stCxn id="38" idx="4"/>
                <a:endCxn id="15"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A0E0A4-BE02-433B-A290-2EFB242D8506}"/>
                  </a:ext>
                </a:extLst>
              </p:cNvPr>
              <p:cNvCxnSpPr>
                <a:stCxn id="41" idx="0"/>
                <a:endCxn id="40"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34100BD-77C9-40A1-AFC2-22E270248FE6}"/>
                  </a:ext>
                </a:extLst>
              </p:cNvPr>
              <p:cNvCxnSpPr>
                <a:cxnSpLocks/>
                <a:stCxn id="41" idx="4"/>
                <a:endCxn id="15"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120993F-61B2-4DE7-95B1-F4848E14F83A}"/>
                  </a:ext>
                </a:extLst>
              </p:cNvPr>
              <p:cNvCxnSpPr>
                <a:cxnSpLocks/>
                <a:stCxn id="42"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436782D-1F5C-4013-A8B1-A2D128F1D794}"/>
                  </a:ext>
                </a:extLst>
              </p:cNvPr>
              <p:cNvCxnSpPr>
                <a:cxnSpLocks/>
                <a:stCxn id="44" idx="4"/>
                <a:endCxn id="15"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72F7631-AC69-488D-975B-BBF655901136}"/>
                  </a:ext>
                </a:extLst>
              </p:cNvPr>
              <p:cNvCxnSpPr>
                <a:cxnSpLocks/>
                <a:stCxn id="43" idx="2"/>
                <a:endCxn id="15"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B643D5D-6CE1-4B89-A013-BAE42F4F8A80}"/>
                  </a:ext>
                </a:extLst>
              </p:cNvPr>
              <p:cNvCxnSpPr>
                <a:cxnSpLocks/>
                <a:stCxn id="45" idx="2"/>
                <a:endCxn id="15"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2E38570-C289-413F-84D3-E7F9D2E77C8D}"/>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E7DA068-B82A-424B-A57A-BA6DA0A27A9A}"/>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5A4D8DA-AC14-4F68-8E25-677F5B59D131}"/>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C0DCAFD8-2650-43DC-A7B4-B02EA31695F1}"/>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1B6DE97A-8092-462E-B80D-17BFCD8E5C2B}"/>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Connector: Elbow 59">
                <a:extLst>
                  <a:ext uri="{FF2B5EF4-FFF2-40B4-BE49-F238E27FC236}">
                    <a16:creationId xmlns:a16="http://schemas.microsoft.com/office/drawing/2014/main" id="{0D8BB0F0-ED67-4D61-B7BC-27C0319F1758}"/>
                  </a:ext>
                </a:extLst>
              </p:cNvPr>
              <p:cNvCxnSpPr>
                <a:cxnSpLocks/>
                <a:stCxn id="56" idx="6"/>
                <a:endCxn id="15"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23F262B-DFEF-4FE7-831C-56CF613E661F}"/>
                  </a:ext>
                </a:extLst>
              </p:cNvPr>
              <p:cNvCxnSpPr>
                <a:cxnSpLocks/>
                <a:stCxn id="55" idx="6"/>
                <a:endCxn id="15"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405CE3B-8012-460A-A220-B754304D1029}"/>
                  </a:ext>
                </a:extLst>
              </p:cNvPr>
              <p:cNvCxnSpPr>
                <a:cxnSpLocks/>
                <a:stCxn id="57" idx="6"/>
                <a:endCxn id="15"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DAAF66F7-CE35-4E43-980B-4BF1D48AF6CD}"/>
                  </a:ext>
                </a:extLst>
              </p:cNvPr>
              <p:cNvCxnSpPr>
                <a:cxnSpLocks/>
                <a:stCxn id="58" idx="0"/>
                <a:endCxn id="15"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723146B4-53AD-4C7C-8126-16B908A775A6}"/>
                  </a:ext>
                </a:extLst>
              </p:cNvPr>
              <p:cNvCxnSpPr>
                <a:cxnSpLocks/>
                <a:stCxn id="59" idx="0"/>
                <a:endCxn id="15"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ED3A22B-C4A0-429A-8072-808BDC16C70F}"/>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Connector: Elbow 65">
                <a:extLst>
                  <a:ext uri="{FF2B5EF4-FFF2-40B4-BE49-F238E27FC236}">
                    <a16:creationId xmlns:a16="http://schemas.microsoft.com/office/drawing/2014/main" id="{B1F27449-A021-4E40-BF04-777C15D74DFE}"/>
                  </a:ext>
                </a:extLst>
              </p:cNvPr>
              <p:cNvCxnSpPr>
                <a:cxnSpLocks/>
                <a:stCxn id="65" idx="0"/>
                <a:endCxn id="15"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5338896-7380-47E7-8356-722779CB7EE0}"/>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4297A667-2119-4CA8-9D7A-B79C283D4794}"/>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25A8BBC-1583-432C-B1D4-FD5AF7D2CB06}"/>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F61AF47B-DFBD-44C4-982E-31453BB5D5E5}"/>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1EE89D36-6BBB-4C27-8A4B-62562AD950D7}"/>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Connector: Elbow 71">
                <a:extLst>
                  <a:ext uri="{FF2B5EF4-FFF2-40B4-BE49-F238E27FC236}">
                    <a16:creationId xmlns:a16="http://schemas.microsoft.com/office/drawing/2014/main" id="{E45C8A64-9B64-4A05-80DA-06B22F2D98F1}"/>
                  </a:ext>
                </a:extLst>
              </p:cNvPr>
              <p:cNvCxnSpPr>
                <a:cxnSpLocks/>
                <a:stCxn id="15" idx="3"/>
                <a:endCxn id="68"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13D431F-8717-43F8-BFAD-F9C9307FE42B}"/>
                  </a:ext>
                </a:extLst>
              </p:cNvPr>
              <p:cNvCxnSpPr>
                <a:stCxn id="71" idx="6"/>
                <a:endCxn id="69"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D2356A8-01E1-4002-9BDA-E0EBEB71C2C9}"/>
                  </a:ext>
                </a:extLst>
              </p:cNvPr>
              <p:cNvCxnSpPr>
                <a:cxnSpLocks/>
                <a:stCxn id="67" idx="6"/>
                <a:endCxn id="15"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C1208C1-6904-42AB-A8E7-2CC652A09522}"/>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137DAA-6B55-43A3-BD8D-2AC4CF172C83}"/>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76">
                <a:extLst>
                  <a:ext uri="{FF2B5EF4-FFF2-40B4-BE49-F238E27FC236}">
                    <a16:creationId xmlns:a16="http://schemas.microsoft.com/office/drawing/2014/main" id="{16EEC2BF-F8E1-4C85-B01E-3C7148D38CD9}"/>
                  </a:ext>
                </a:extLst>
              </p:cNvPr>
              <p:cNvCxnSpPr>
                <a:cxnSpLocks/>
                <a:stCxn id="15" idx="4"/>
                <a:endCxn id="75"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F428B2F9-DDED-4477-A1B3-A12570A1774B}"/>
                  </a:ext>
                </a:extLst>
              </p:cNvPr>
              <p:cNvCxnSpPr>
                <a:cxnSpLocks/>
                <a:stCxn id="76" idx="2"/>
                <a:endCxn id="15"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EE90AA70-A2A6-4291-8A24-D1460EDACA42}"/>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3E63C69-6253-43D4-9AE4-0A2D9C7BCEE4}"/>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C2E44094-ADC0-4A48-A651-D4ADE595FAEF}"/>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2F0D923B-3E2E-485F-A3B3-1110ADFC16B3}"/>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3B5B10B-1C84-4EA6-A2F0-6FBC219A6523}"/>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A60B06-C4AC-45BF-AAFC-DF087B38BAC3}"/>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467365D8-5B56-44F6-8CD6-087B704CDA88}"/>
                  </a:ext>
                </a:extLst>
              </p:cNvPr>
              <p:cNvCxnSpPr>
                <a:cxnSpLocks/>
                <a:stCxn id="15" idx="5"/>
                <a:endCxn id="79"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D8E4E1B-3DBA-4ED6-9EBB-F1AAD0C50E5A}"/>
                  </a:ext>
                </a:extLst>
              </p:cNvPr>
              <p:cNvCxnSpPr>
                <a:cxnSpLocks/>
                <a:stCxn id="15" idx="5"/>
                <a:endCxn id="80"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43BD458B-041F-451B-A2FF-E7537A1A1163}"/>
                  </a:ext>
                </a:extLst>
              </p:cNvPr>
              <p:cNvCxnSpPr>
                <a:cxnSpLocks/>
                <a:stCxn id="15" idx="5"/>
                <a:endCxn id="81"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0EBAF60D-9F1E-443E-B216-19903B76C2E5}"/>
                  </a:ext>
                </a:extLst>
              </p:cNvPr>
              <p:cNvCxnSpPr>
                <a:cxnSpLocks/>
                <a:stCxn id="15" idx="5"/>
                <a:endCxn id="82"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DFBEB0C-A6C8-4EDB-AABF-77244FDAC164}"/>
                  </a:ext>
                </a:extLst>
              </p:cNvPr>
              <p:cNvCxnSpPr>
                <a:stCxn id="79" idx="6"/>
                <a:endCxn id="83"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536DA96E-276C-4A63-9817-373A6AE18E82}"/>
                  </a:ext>
                </a:extLst>
              </p:cNvPr>
              <p:cNvCxnSpPr>
                <a:stCxn id="79" idx="6"/>
                <a:endCxn id="84"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77BA451-B1B9-4CB5-B95D-4580ECD9167B}"/>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6901966-C377-4DC8-A677-26EA547EA5F7}"/>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D84046E-05E1-44F6-A8C2-7C6D153DF1B9}"/>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B8503FE3-00E4-4C02-A22D-B4B646898C88}"/>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EF3DB95D-F1B3-4383-B60A-05D9294E131A}"/>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5433810-1D0B-4194-BEDE-EE32D057B22F}"/>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6FB3D1AA-3E15-463C-BF55-891FEB7FC6FF}"/>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22BCD315-9930-4666-8DD1-6D84F02EB4ED}"/>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299696DA-2334-4D07-911E-5594D2DA6551}"/>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1EE6AD9-DFF7-4A76-AC48-7686E78E632B}"/>
                </a:ext>
              </a:extLst>
            </p:cNvPr>
            <p:cNvSpPr txBox="1"/>
            <p:nvPr/>
          </p:nvSpPr>
          <p:spPr>
            <a:xfrm>
              <a:off x="4581525" y="1371600"/>
              <a:ext cx="148117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PCs</a:t>
              </a:r>
            </a:p>
          </p:txBody>
        </p:sp>
        <p:sp>
          <p:nvSpPr>
            <p:cNvPr id="10" name="TextBox 9">
              <a:extLst>
                <a:ext uri="{FF2B5EF4-FFF2-40B4-BE49-F238E27FC236}">
                  <a16:creationId xmlns:a16="http://schemas.microsoft.com/office/drawing/2014/main" id="{B147C18D-98AB-47BD-BECC-389B87964904}"/>
                </a:ext>
              </a:extLst>
            </p:cNvPr>
            <p:cNvSpPr txBox="1"/>
            <p:nvPr/>
          </p:nvSpPr>
          <p:spPr>
            <a:xfrm>
              <a:off x="9467850" y="1314450"/>
              <a:ext cx="193161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EMPLOYEES AND CUSTOMERS</a:t>
              </a:r>
            </a:p>
          </p:txBody>
        </p:sp>
        <p:sp>
          <p:nvSpPr>
            <p:cNvPr id="11" name="TextBox 10">
              <a:extLst>
                <a:ext uri="{FF2B5EF4-FFF2-40B4-BE49-F238E27FC236}">
                  <a16:creationId xmlns:a16="http://schemas.microsoft.com/office/drawing/2014/main" id="{78B08059-9556-4342-B9D3-23C8764CBCD0}"/>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12" name="TextBox 11">
              <a:extLst>
                <a:ext uri="{FF2B5EF4-FFF2-40B4-BE49-F238E27FC236}">
                  <a16:creationId xmlns:a16="http://schemas.microsoft.com/office/drawing/2014/main" id="{149CFD2B-B25E-43FE-9830-32D7F17086DC}"/>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13" name="TextBox 12">
              <a:extLst>
                <a:ext uri="{FF2B5EF4-FFF2-40B4-BE49-F238E27FC236}">
                  <a16:creationId xmlns:a16="http://schemas.microsoft.com/office/drawing/2014/main" id="{D2695C25-68CD-40B6-8EF9-B2AC54691872}"/>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123" name="Oval 122">
            <a:extLst>
              <a:ext uri="{FF2B5EF4-FFF2-40B4-BE49-F238E27FC236}">
                <a16:creationId xmlns:a16="http://schemas.microsoft.com/office/drawing/2014/main" id="{0511C158-9B01-45A4-B429-54B9E613A920}"/>
              </a:ext>
            </a:extLst>
          </p:cNvPr>
          <p:cNvSpPr/>
          <p:nvPr/>
        </p:nvSpPr>
        <p:spPr bwMode="auto">
          <a:xfrm>
            <a:off x="6224452" y="2057400"/>
            <a:ext cx="3304902" cy="33049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Bold" panose="020B0802040204020203" pitchFamily="34" charset="0"/>
                <a:ea typeface="Segoe UI" pitchFamily="34" charset="0"/>
                <a:cs typeface="Segoe UI Bold" panose="020B0802040204020203" pitchFamily="34" charset="0"/>
              </a:rPr>
              <a:t>ATTACKERS</a:t>
            </a:r>
          </a:p>
        </p:txBody>
      </p:sp>
    </p:spTree>
    <p:extLst>
      <p:ext uri="{BB962C8B-B14F-4D97-AF65-F5344CB8AC3E}">
        <p14:creationId xmlns:p14="http://schemas.microsoft.com/office/powerpoint/2010/main" val="147637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123"/>
                                        </p:tgtEl>
                                      </p:cBhvr>
                                      <p:by x="35000" y="35000"/>
                                    </p:animScale>
                                  </p:childTnLst>
                                </p:cTn>
                              </p:par>
                              <p:par>
                                <p:cTn id="12" presetID="6" presetClass="exit" presetSubtype="16" fill="hold" grpId="1" nodeType="withEffect">
                                  <p:stCondLst>
                                    <p:cond delay="1750"/>
                                  </p:stCondLst>
                                  <p:childTnLst>
                                    <p:animEffect transition="out" filter="circle(in)">
                                      <p:cBhvr>
                                        <p:cTn id="13" dur="750"/>
                                        <p:tgtEl>
                                          <p:spTgt spid="123"/>
                                        </p:tgtEl>
                                      </p:cBhvr>
                                    </p:animEffect>
                                    <p:set>
                                      <p:cBhvr>
                                        <p:cTn id="14" dur="1" fill="hold">
                                          <p:stCondLst>
                                            <p:cond delay="749"/>
                                          </p:stCondLst>
                                        </p:cTn>
                                        <p:tgtEl>
                                          <p:spTgt spid="123"/>
                                        </p:tgtEl>
                                        <p:attrNameLst>
                                          <p:attrName>style.visibility</p:attrName>
                                        </p:attrNameLst>
                                      </p:cBhvr>
                                      <p:to>
                                        <p:strVal val="hidden"/>
                                      </p:to>
                                    </p:set>
                                  </p:childTnLst>
                                </p:cTn>
                              </p:par>
                              <p:par>
                                <p:cTn id="15" presetID="6" presetClass="entr" presetSubtype="3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2000"/>
                                        <p:tgtEl>
                                          <p:spTgt spid="3"/>
                                        </p:tgtEl>
                                      </p:cBhvr>
                                    </p:animEffect>
                                  </p:childTnLst>
                                </p:cTn>
                              </p:par>
                              <p:par>
                                <p:cTn id="18" presetID="10" presetClass="entr" presetSubtype="0" fill="hold" nodeType="withEffect">
                                  <p:stCondLst>
                                    <p:cond delay="750"/>
                                  </p:stCondLst>
                                  <p:childTnLst>
                                    <p:set>
                                      <p:cBhvr>
                                        <p:cTn id="19" dur="1" fill="hold">
                                          <p:stCondLst>
                                            <p:cond delay="0"/>
                                          </p:stCondLst>
                                        </p:cTn>
                                        <p:tgtEl>
                                          <p:spTgt spid="138">
                                            <p:txEl>
                                              <p:pRg st="0" end="0"/>
                                            </p:txEl>
                                          </p:spTgt>
                                        </p:tgtEl>
                                        <p:attrNameLst>
                                          <p:attrName>style.visibility</p:attrName>
                                        </p:attrNameLst>
                                      </p:cBhvr>
                                      <p:to>
                                        <p:strVal val="visible"/>
                                      </p:to>
                                    </p:set>
                                    <p:animEffect transition="in" filter="fade">
                                      <p:cBhvr>
                                        <p:cTn id="20" dur="500"/>
                                        <p:tgtEl>
                                          <p:spTgt spid="1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23" grpId="0" animBg="1"/>
      <p:bldP spid="123"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927921" y="1397726"/>
            <a:ext cx="6697447" cy="4701107"/>
            <a:chOff x="4540821" y="1314450"/>
            <a:chExt cx="7395066" cy="5190783"/>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71200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a:ea typeface="+mn-ea"/>
                  <a:cs typeface="+mn-cs"/>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221762"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2" name="Title 1"/>
          <p:cNvSpPr>
            <a:spLocks noGrp="1"/>
          </p:cNvSpPr>
          <p:nvPr>
            <p:ph type="title"/>
          </p:nvPr>
        </p:nvSpPr>
        <p:spPr>
          <a:xfrm>
            <a:off x="588263" y="457201"/>
            <a:ext cx="11018520" cy="553998"/>
          </a:xfrm>
          <a:noFill/>
        </p:spPr>
        <p:txBody>
          <a:bodyPr/>
          <a:lstStyle/>
          <a:p>
            <a:r>
              <a:rPr lang="en-US"/>
              <a:t>Yes, 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43609" y="2394421"/>
            <a:ext cx="2795525"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Loads (compromised device)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 ranges</a:t>
            </a:r>
            <a:endParaRPr kumimoji="0" lang="en-US" sz="1400" b="1" i="0" u="none" strike="noStrike" kern="1200" cap="none" spc="0" normalizeH="0" baseline="0" noProof="0">
              <a:ln>
                <a:noFill/>
              </a:ln>
              <a:solidFill>
                <a:srgbClr val="1A1A1A"/>
              </a:solidFill>
              <a:effectLst/>
              <a:uLnTx/>
              <a:uFillTx/>
              <a:latin typeface="Segoe UI"/>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PC</a:t>
            </a:r>
            <a:r>
              <a:rPr kumimoji="0" lang="en-US" sz="1400" b="0" i="0" u="none" strike="noStrike" kern="1200" cap="none" spc="0" normalizeH="0" baseline="0" noProof="0">
                <a:ln>
                  <a:noFill/>
                </a:ln>
                <a:solidFill>
                  <a:srgbClr val="1A1A1A"/>
                </a:solidFill>
                <a:effectLst/>
                <a:uLnTx/>
                <a:uFillTx/>
                <a:latin typeface="Segoe UI"/>
                <a:ea typeface="+mn-ea"/>
                <a:cs typeface="+mn-cs"/>
              </a:rPr>
              <a:t> - $0.13 to $0.89</a:t>
            </a: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Mobile</a:t>
            </a:r>
            <a:r>
              <a:rPr kumimoji="0" lang="en-US" sz="1400" b="0" i="0" u="none" strike="noStrike" kern="1200" cap="none" spc="0" normalizeH="0" baseline="0" noProof="0">
                <a:ln>
                  <a:noFill/>
                </a:ln>
                <a:solidFill>
                  <a:srgbClr val="1A1A1A"/>
                </a:solidFill>
                <a:effectLst/>
                <a:uLnTx/>
                <a:uFillTx/>
                <a:latin typeface="Segoe UI"/>
                <a:ea typeface="+mn-ea"/>
                <a:cs typeface="+mn-cs"/>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932762" y="2847540"/>
            <a:ext cx="2146663"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Spearphishing services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508110" y="1383987"/>
            <a:ext cx="177216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0days</a:t>
            </a:r>
            <a:r>
              <a:rPr kumimoji="0" lang="en-US" sz="1400" b="0" i="0" u="none" strike="noStrike" kern="1200" cap="none" spc="0" normalizeH="0" baseline="0" noProof="0">
                <a:ln>
                  <a:noFill/>
                </a:ln>
                <a:solidFill>
                  <a:srgbClr val="1A1A1A"/>
                </a:solidFill>
                <a:effectLst/>
                <a:uLnTx/>
                <a:uFillTx/>
                <a:latin typeface="Segoe UI"/>
                <a:ea typeface="+mn-ea"/>
                <a:cs typeface="+mn-cs"/>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8902689" y="24014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$66 upfront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1A1A1A"/>
                </a:solidFill>
                <a:effectLst/>
                <a:uLnTx/>
                <a:uFillTx/>
                <a:latin typeface="Segoe U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91590" y="5191783"/>
            <a:ext cx="2313467"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Proxy </a:t>
            </a:r>
            <a:r>
              <a:rPr kumimoji="0" lang="en-US" sz="1400" b="0" i="0" u="none" strike="noStrike" kern="1200" cap="none" spc="0" normalizeH="0" baseline="0" noProof="0">
                <a:ln>
                  <a:noFill/>
                </a:ln>
                <a:solidFill>
                  <a:srgbClr val="1A1A1A"/>
                </a:solidFill>
                <a:effectLst/>
                <a:uLnTx/>
                <a:uFillTx/>
                <a:latin typeface="Segoe UI"/>
                <a:ea typeface="+mn-ea"/>
                <a:cs typeface="+mn-cs"/>
              </a:rPr>
              <a:t>services (evade IP geolocation) prices vary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43402" y="3774888"/>
            <a:ext cx="2091399"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Denial of Service (DOS) </a:t>
            </a:r>
            <a:r>
              <a:rPr kumimoji="0" lang="en-US" sz="1400" b="0" i="0" u="none" strike="noStrike" kern="1200" cap="none" spc="0" normalizeH="0" baseline="0" noProof="0">
                <a:ln>
                  <a:noFill/>
                </a:ln>
                <a:solidFill>
                  <a:srgbClr val="1A1A1A"/>
                </a:solidFill>
                <a:effectLst/>
                <a:uLnTx/>
                <a:uFillTx/>
                <a:latin typeface="Segoe UI"/>
                <a:ea typeface="+mn-ea"/>
                <a:cs typeface="+mn-cs"/>
              </a:rPr>
              <a:t>average prices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day: $102.05</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week: $327.00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677054" y="4349830"/>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a:ea typeface="+mn-ea"/>
                <a:cs typeface="+mn-cs"/>
              </a:rPr>
              <a:t>Compromised accounts </a:t>
            </a:r>
            <a:br>
              <a:rPr kumimoji="0" lang="en-US" sz="1400" b="1"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As low as $150 for 400M. Averages $0.97 per 1k.</a:t>
            </a:r>
          </a:p>
        </p:txBody>
      </p:sp>
      <p:cxnSp>
        <p:nvCxnSpPr>
          <p:cNvPr id="4" name="Straight Connector 3">
            <a:extLst>
              <a:ext uri="{FF2B5EF4-FFF2-40B4-BE49-F238E27FC236}">
                <a16:creationId xmlns:a16="http://schemas.microsoft.com/office/drawing/2014/main" id="{9B1F3A6E-6E91-4727-83EC-414C134C9C7E}"/>
              </a:ext>
            </a:extLst>
          </p:cNvPr>
          <p:cNvCxnSpPr>
            <a:cxnSpLocks/>
            <a:endCxn id="38" idx="2"/>
          </p:cNvCxnSpPr>
          <p:nvPr/>
        </p:nvCxnSpPr>
        <p:spPr>
          <a:xfrm>
            <a:off x="2116049" y="1575192"/>
            <a:ext cx="811872" cy="3810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3AE463-0DCD-4AE7-B9F7-23666C383D9C}"/>
              </a:ext>
            </a:extLst>
          </p:cNvPr>
          <p:cNvCxnSpPr>
            <a:cxnSpLocks/>
          </p:cNvCxnSpPr>
          <p:nvPr/>
        </p:nvCxnSpPr>
        <p:spPr>
          <a:xfrm flipV="1">
            <a:off x="3031081" y="2471192"/>
            <a:ext cx="370717" cy="5413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915BF5F-FE1C-4C19-A70B-A67B6812A299}"/>
              </a:ext>
            </a:extLst>
          </p:cNvPr>
          <p:cNvCxnSpPr>
            <a:cxnSpLocks/>
          </p:cNvCxnSpPr>
          <p:nvPr/>
        </p:nvCxnSpPr>
        <p:spPr>
          <a:xfrm flipV="1">
            <a:off x="2151880" y="3572152"/>
            <a:ext cx="1089753" cy="3021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0D5C62-CD7A-4F1D-B67D-FFFF70446F96}"/>
              </a:ext>
            </a:extLst>
          </p:cNvPr>
          <p:cNvCxnSpPr>
            <a:cxnSpLocks/>
          </p:cNvCxnSpPr>
          <p:nvPr/>
        </p:nvCxnSpPr>
        <p:spPr>
          <a:xfrm flipV="1">
            <a:off x="2583316" y="4383703"/>
            <a:ext cx="555649" cy="6056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C0B72C-9E97-430C-AE19-4217130D34C3}"/>
              </a:ext>
            </a:extLst>
          </p:cNvPr>
          <p:cNvCxnSpPr>
            <a:cxnSpLocks/>
            <a:stCxn id="16" idx="1"/>
          </p:cNvCxnSpPr>
          <p:nvPr/>
        </p:nvCxnSpPr>
        <p:spPr>
          <a:xfrm flipH="1">
            <a:off x="5919203" y="780498"/>
            <a:ext cx="2983486" cy="733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199577-CD2A-42C7-9399-94DC41B2FADA}"/>
              </a:ext>
            </a:extLst>
          </p:cNvPr>
          <p:cNvCxnSpPr>
            <a:cxnSpLocks/>
            <a:stCxn id="13" idx="1"/>
          </p:cNvCxnSpPr>
          <p:nvPr/>
        </p:nvCxnSpPr>
        <p:spPr>
          <a:xfrm flipH="1" flipV="1">
            <a:off x="9609325" y="2647127"/>
            <a:ext cx="323437" cy="3999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79D81A-E718-4A23-983A-3B83C1A45DCA}"/>
              </a:ext>
            </a:extLst>
          </p:cNvPr>
          <p:cNvCxnSpPr>
            <a:cxnSpLocks/>
          </p:cNvCxnSpPr>
          <p:nvPr/>
        </p:nvCxnSpPr>
        <p:spPr>
          <a:xfrm flipH="1" flipV="1">
            <a:off x="9498564" y="3526064"/>
            <a:ext cx="356980" cy="7318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78E2-B038-48C7-B460-9E8017C73965}"/>
              </a:ext>
            </a:extLst>
          </p:cNvPr>
          <p:cNvSpPr>
            <a:spLocks noGrp="1"/>
          </p:cNvSpPr>
          <p:nvPr>
            <p:ph type="title"/>
          </p:nvPr>
        </p:nvSpPr>
        <p:spPr>
          <a:xfrm>
            <a:off x="588263" y="457201"/>
            <a:ext cx="11018520" cy="553998"/>
          </a:xfrm>
        </p:spPr>
        <p:txBody>
          <a:bodyPr/>
          <a:lstStyle/>
          <a:p>
            <a:r>
              <a:rPr lang="en-US"/>
              <a:t>Cybersecurity is a challenging space</a:t>
            </a:r>
          </a:p>
        </p:txBody>
      </p:sp>
      <p:sp>
        <p:nvSpPr>
          <p:cNvPr id="5" name="Text Placeholder 4">
            <a:extLst>
              <a:ext uri="{FF2B5EF4-FFF2-40B4-BE49-F238E27FC236}">
                <a16:creationId xmlns:a16="http://schemas.microsoft.com/office/drawing/2014/main" id="{AB16FA92-8B7C-41A5-B5BE-9ED52C89BCD7}"/>
              </a:ext>
            </a:extLst>
          </p:cNvPr>
          <p:cNvSpPr>
            <a:spLocks noGrp="1"/>
          </p:cNvSpPr>
          <p:nvPr>
            <p:ph type="body" sz="quarter" idx="10"/>
          </p:nvPr>
        </p:nvSpPr>
        <p:spPr>
          <a:xfrm>
            <a:off x="995532" y="1459164"/>
            <a:ext cx="5212080" cy="2997744"/>
          </a:xfrm>
        </p:spPr>
        <p:txBody>
          <a:bodyPr vert="horz" wrap="square" lIns="0" tIns="0" rIns="0" bIns="0" rtlCol="0" anchor="t">
            <a:spAutoFit/>
          </a:bodyPr>
          <a:lstStyle/>
          <a:p>
            <a:pPr marL="457200">
              <a:spcBef>
                <a:spcPts val="0"/>
              </a:spcBef>
              <a:spcAft>
                <a:spcPts val="1200"/>
              </a:spcAft>
            </a:pPr>
            <a:r>
              <a:rPr lang="en-US" sz="2400" b="1">
                <a:latin typeface="Segoe UI Semibold" panose="020B0702040204020203" pitchFamily="34" charset="0"/>
                <a:cs typeface="Segoe UI Semibold" panose="020B0702040204020203" pitchFamily="34" charset="0"/>
              </a:rPr>
              <a:t>Cyber risk is hard to quantify </a:t>
            </a:r>
          </a:p>
          <a:p>
            <a:pPr marL="457200"/>
            <a:r>
              <a:rPr lang="en-US" sz="2400" b="1">
                <a:latin typeface="Segoe UI Semibold" panose="020B0702040204020203" pitchFamily="34" charset="0"/>
                <a:cs typeface="Segoe UI Semibold" panose="020B0702040204020203" pitchFamily="34" charset="0"/>
              </a:rPr>
              <a:t>We try to anyways…</a:t>
            </a:r>
          </a:p>
          <a:p>
            <a:pPr marL="746125" lvl="1" indent="-288925">
              <a:buFont typeface="Arial" panose="020B0604020202020204" pitchFamily="34" charset="0"/>
              <a:buChar char="•"/>
            </a:pPr>
            <a:r>
              <a:rPr lang="en-US" sz="1800"/>
              <a:t>$141 per breached record (variable)</a:t>
            </a:r>
            <a:endParaRPr lang="en-US" sz="1800">
              <a:solidFill>
                <a:schemeClr val="tx1"/>
              </a:solidFill>
              <a:highlight>
                <a:srgbClr val="FFFF00"/>
              </a:highlight>
            </a:endParaRPr>
          </a:p>
          <a:p>
            <a:pPr marL="746125" lvl="1" indent="-288925">
              <a:spcBef>
                <a:spcPts val="0"/>
              </a:spcBef>
              <a:spcAft>
                <a:spcPts val="1200"/>
              </a:spcAft>
              <a:buFont typeface="Arial" panose="020B0604020202020204" pitchFamily="34" charset="0"/>
              <a:buChar char="•"/>
            </a:pPr>
            <a:r>
              <a:rPr lang="en-US" sz="1800">
                <a:latin typeface="Segoe UI"/>
                <a:cs typeface="Segoe UI"/>
              </a:rPr>
              <a:t>Up to $200-310M (1</a:t>
            </a:r>
            <a:r>
              <a:rPr lang="en-US" sz="1800" baseline="30000">
                <a:latin typeface="Segoe UI"/>
                <a:cs typeface="Segoe UI"/>
              </a:rPr>
              <a:t>st</a:t>
            </a:r>
            <a:r>
              <a:rPr lang="en-US" sz="1800">
                <a:latin typeface="Segoe UI"/>
                <a:cs typeface="Segoe UI"/>
              </a:rPr>
              <a:t> Q of big incident)</a:t>
            </a:r>
            <a:endParaRPr lang="en-US" sz="1800" b="1">
              <a:latin typeface="Segoe UI"/>
              <a:cs typeface="Segoe UI"/>
            </a:endParaRPr>
          </a:p>
          <a:p>
            <a:pPr marL="457200"/>
            <a:r>
              <a:rPr lang="en-US" sz="2400" b="1">
                <a:latin typeface="Segoe UI Semibold" panose="020B0702040204020203" pitchFamily="34" charset="0"/>
                <a:cs typeface="Segoe UI Semibold" panose="020B0702040204020203" pitchFamily="34" charset="0"/>
              </a:rPr>
              <a:t>Mitigations are in early days</a:t>
            </a:r>
          </a:p>
          <a:p>
            <a:pPr marL="746125" lvl="1" indent="-288925">
              <a:buFont typeface="Arial" panose="020B0604020202020204" pitchFamily="34" charset="0"/>
              <a:buChar char="•"/>
            </a:pPr>
            <a:r>
              <a:rPr lang="en-US" sz="1800"/>
              <a:t>Technical mitigations evolving quickly</a:t>
            </a:r>
          </a:p>
          <a:p>
            <a:pPr marL="746125" lvl="1" indent="-288925">
              <a:buFont typeface="Arial" panose="020B0604020202020204" pitchFamily="34" charset="0"/>
              <a:buChar char="•"/>
            </a:pPr>
            <a:r>
              <a:rPr lang="en-US" sz="1800"/>
              <a:t>Cyber insurance is basic</a:t>
            </a:r>
          </a:p>
        </p:txBody>
      </p:sp>
      <p:sp>
        <p:nvSpPr>
          <p:cNvPr id="8" name="Text Placeholder 7">
            <a:extLst>
              <a:ext uri="{FF2B5EF4-FFF2-40B4-BE49-F238E27FC236}">
                <a16:creationId xmlns:a16="http://schemas.microsoft.com/office/drawing/2014/main" id="{21F7CD60-85EA-443C-A327-97D2BE76C899}"/>
              </a:ext>
            </a:extLst>
          </p:cNvPr>
          <p:cNvSpPr>
            <a:spLocks noGrp="1"/>
          </p:cNvSpPr>
          <p:nvPr>
            <p:ph type="body" sz="quarter" idx="12"/>
          </p:nvPr>
        </p:nvSpPr>
        <p:spPr>
          <a:xfrm>
            <a:off x="6397170" y="1459164"/>
            <a:ext cx="5375729" cy="2757678"/>
          </a:xfrm>
        </p:spPr>
        <p:txBody>
          <a:bodyPr/>
          <a:lstStyle/>
          <a:p>
            <a:pPr marL="457200" lvl="1">
              <a:spcBef>
                <a:spcPts val="1224"/>
              </a:spcBef>
              <a:buClr>
                <a:schemeClr val="tx1"/>
              </a:buClr>
            </a:pPr>
            <a:r>
              <a:rPr lang="en-US" sz="2400" b="1">
                <a:latin typeface="Segoe UI Semibold" panose="020B0702040204020203" pitchFamily="34" charset="0"/>
                <a:cs typeface="Segoe UI Semibold" panose="020B0702040204020203" pitchFamily="34" charset="0"/>
              </a:rPr>
              <a:t>Doing it wrong is expensive</a:t>
            </a:r>
          </a:p>
          <a:p>
            <a:pPr marL="746125" lvl="1" indent="-288925">
              <a:spcBef>
                <a:spcPts val="0"/>
              </a:spcBef>
              <a:spcAft>
                <a:spcPts val="1200"/>
              </a:spcAft>
              <a:buFont typeface="Arial" panose="020B0604020202020204" pitchFamily="34" charset="0"/>
              <a:buChar char="•"/>
            </a:pPr>
            <a:r>
              <a:rPr lang="en-US" sz="1800"/>
              <a:t>Cost of managing 50+ security vendors?</a:t>
            </a:r>
          </a:p>
          <a:p>
            <a:pPr marL="457200"/>
            <a:r>
              <a:rPr lang="en-US" sz="2400" b="1">
                <a:latin typeface="Segoe UI Semibold" panose="020B0702040204020203" pitchFamily="34" charset="0"/>
                <a:cs typeface="Segoe UI Semibold" panose="020B0702040204020203" pitchFamily="34" charset="0"/>
              </a:rPr>
              <a:t>And Getting Harder…</a:t>
            </a:r>
          </a:p>
          <a:p>
            <a:pPr marL="746125" lvl="1" indent="-288925">
              <a:buFont typeface="Arial" panose="020B0604020202020204" pitchFamily="34" charset="0"/>
              <a:buChar char="•"/>
            </a:pPr>
            <a:r>
              <a:rPr lang="en-US" sz="1800"/>
              <a:t>GDPR requires &lt;72 hour breach notification</a:t>
            </a:r>
          </a:p>
          <a:p>
            <a:pPr marL="746125" lvl="1" indent="-288925">
              <a:buFont typeface="Arial" panose="020B0604020202020204" pitchFamily="34" charset="0"/>
              <a:buChar char="•"/>
            </a:pPr>
            <a:r>
              <a:rPr lang="en-US" sz="1800" i="1"/>
              <a:t>Can you scope a breach accurately that fast?</a:t>
            </a:r>
          </a:p>
          <a:p>
            <a:pPr marL="746125" lvl="1" indent="-288925">
              <a:buFont typeface="Arial" panose="020B0604020202020204" pitchFamily="34" charset="0"/>
              <a:buChar char="•"/>
            </a:pPr>
            <a:endParaRPr lang="en-US"/>
          </a:p>
          <a:p>
            <a:pPr marL="712782" lvl="1" indent="-457200">
              <a:buFont typeface="Arial" panose="020B0604020202020204" pitchFamily="34" charset="0"/>
              <a:buChar char="•"/>
            </a:pPr>
            <a:endParaRPr lang="en-US"/>
          </a:p>
        </p:txBody>
      </p:sp>
      <p:grpSp>
        <p:nvGrpSpPr>
          <p:cNvPr id="16" name="Group 15">
            <a:extLst>
              <a:ext uri="{FF2B5EF4-FFF2-40B4-BE49-F238E27FC236}">
                <a16:creationId xmlns:a16="http://schemas.microsoft.com/office/drawing/2014/main" id="{7442D34C-01E9-4EBE-A647-0D3DF0705129}"/>
              </a:ext>
            </a:extLst>
          </p:cNvPr>
          <p:cNvGrpSpPr/>
          <p:nvPr/>
        </p:nvGrpSpPr>
        <p:grpSpPr>
          <a:xfrm>
            <a:off x="566963" y="1255689"/>
            <a:ext cx="636196" cy="636196"/>
            <a:chOff x="588262" y="1202419"/>
            <a:chExt cx="748979" cy="748979"/>
          </a:xfrm>
        </p:grpSpPr>
        <p:sp>
          <p:nvSpPr>
            <p:cNvPr id="13" name="Oval 12">
              <a:extLst>
                <a:ext uri="{FF2B5EF4-FFF2-40B4-BE49-F238E27FC236}">
                  <a16:creationId xmlns:a16="http://schemas.microsoft.com/office/drawing/2014/main" id="{8C8733BF-9191-48AB-BFC3-798737FB6EF0}"/>
                </a:ext>
              </a:extLst>
            </p:cNvPr>
            <p:cNvSpPr/>
            <p:nvPr/>
          </p:nvSpPr>
          <p:spPr bwMode="auto">
            <a:xfrm>
              <a:off x="588262" y="1202419"/>
              <a:ext cx="748979" cy="748979"/>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3" name="Freeform 5">
              <a:extLst>
                <a:ext uri="{FF2B5EF4-FFF2-40B4-BE49-F238E27FC236}">
                  <a16:creationId xmlns:a16="http://schemas.microsoft.com/office/drawing/2014/main" id="{26CCD8C3-13E2-41C1-976D-7CE2ADD6199E}"/>
                </a:ext>
              </a:extLst>
            </p:cNvPr>
            <p:cNvSpPr>
              <a:spLocks/>
            </p:cNvSpPr>
            <p:nvPr/>
          </p:nvSpPr>
          <p:spPr bwMode="auto">
            <a:xfrm>
              <a:off x="786552" y="1404431"/>
              <a:ext cx="352399" cy="344954"/>
            </a:xfrm>
            <a:custGeom>
              <a:avLst/>
              <a:gdLst>
                <a:gd name="T0" fmla="*/ 376 w 376"/>
                <a:gd name="T1" fmla="*/ 287 h 368"/>
                <a:gd name="T2" fmla="*/ 300 w 376"/>
                <a:gd name="T3" fmla="*/ 260 h 368"/>
                <a:gd name="T4" fmla="*/ 315 w 376"/>
                <a:gd name="T5" fmla="*/ 233 h 368"/>
                <a:gd name="T6" fmla="*/ 195 w 376"/>
                <a:gd name="T7" fmla="*/ 187 h 368"/>
                <a:gd name="T8" fmla="*/ 51 w 376"/>
                <a:gd name="T9" fmla="*/ 278 h 368"/>
                <a:gd name="T10" fmla="*/ 126 w 376"/>
                <a:gd name="T11" fmla="*/ 64 h 368"/>
                <a:gd name="T12" fmla="*/ 67 w 376"/>
                <a:gd name="T13" fmla="*/ 0 h 368"/>
                <a:gd name="T14" fmla="*/ 24 w 376"/>
                <a:gd name="T15" fmla="*/ 27 h 368"/>
                <a:gd name="T16" fmla="*/ 25 w 376"/>
                <a:gd name="T17" fmla="*/ 38 h 368"/>
                <a:gd name="T18" fmla="*/ 3 w 376"/>
                <a:gd name="T19" fmla="*/ 63 h 368"/>
                <a:gd name="T20" fmla="*/ 34 w 376"/>
                <a:gd name="T21" fmla="*/ 49 h 368"/>
                <a:gd name="T22" fmla="*/ 49 w 376"/>
                <a:gd name="T23" fmla="*/ 52 h 368"/>
                <a:gd name="T24" fmla="*/ 67 w 376"/>
                <a:gd name="T25" fmla="*/ 46 h 368"/>
                <a:gd name="T26" fmla="*/ 88 w 376"/>
                <a:gd name="T27" fmla="*/ 68 h 368"/>
                <a:gd name="T28" fmla="*/ 0 w 376"/>
                <a:gd name="T29" fmla="*/ 312 h 368"/>
                <a:gd name="T30" fmla="*/ 49 w 376"/>
                <a:gd name="T31" fmla="*/ 368 h 368"/>
                <a:gd name="T32" fmla="*/ 283 w 376"/>
                <a:gd name="T33" fmla="*/ 368 h 368"/>
                <a:gd name="T34" fmla="*/ 347 w 376"/>
                <a:gd name="T35" fmla="*/ 332 h 368"/>
                <a:gd name="T36" fmla="*/ 376 w 376"/>
                <a:gd name="T37" fmla="*/ 28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8">
                  <a:moveTo>
                    <a:pt x="376" y="287"/>
                  </a:moveTo>
                  <a:cubicBezTo>
                    <a:pt x="300" y="260"/>
                    <a:pt x="300" y="260"/>
                    <a:pt x="300" y="260"/>
                  </a:cubicBezTo>
                  <a:cubicBezTo>
                    <a:pt x="315" y="233"/>
                    <a:pt x="315" y="233"/>
                    <a:pt x="315" y="233"/>
                  </a:cubicBezTo>
                  <a:cubicBezTo>
                    <a:pt x="296" y="215"/>
                    <a:pt x="255" y="187"/>
                    <a:pt x="195" y="187"/>
                  </a:cubicBezTo>
                  <a:cubicBezTo>
                    <a:pt x="99" y="187"/>
                    <a:pt x="51" y="289"/>
                    <a:pt x="51" y="278"/>
                  </a:cubicBezTo>
                  <a:cubicBezTo>
                    <a:pt x="51" y="212"/>
                    <a:pt x="126" y="138"/>
                    <a:pt x="126" y="64"/>
                  </a:cubicBezTo>
                  <a:cubicBezTo>
                    <a:pt x="126" y="32"/>
                    <a:pt x="101" y="0"/>
                    <a:pt x="67" y="0"/>
                  </a:cubicBezTo>
                  <a:cubicBezTo>
                    <a:pt x="43" y="0"/>
                    <a:pt x="29" y="15"/>
                    <a:pt x="24" y="27"/>
                  </a:cubicBezTo>
                  <a:cubicBezTo>
                    <a:pt x="22" y="34"/>
                    <a:pt x="25" y="38"/>
                    <a:pt x="25" y="38"/>
                  </a:cubicBezTo>
                  <a:cubicBezTo>
                    <a:pt x="25" y="38"/>
                    <a:pt x="1" y="61"/>
                    <a:pt x="3" y="63"/>
                  </a:cubicBezTo>
                  <a:cubicBezTo>
                    <a:pt x="5" y="65"/>
                    <a:pt x="34" y="49"/>
                    <a:pt x="34" y="49"/>
                  </a:cubicBezTo>
                  <a:cubicBezTo>
                    <a:pt x="34" y="49"/>
                    <a:pt x="42" y="54"/>
                    <a:pt x="49" y="52"/>
                  </a:cubicBezTo>
                  <a:cubicBezTo>
                    <a:pt x="56" y="50"/>
                    <a:pt x="62" y="46"/>
                    <a:pt x="67" y="46"/>
                  </a:cubicBezTo>
                  <a:cubicBezTo>
                    <a:pt x="76" y="46"/>
                    <a:pt x="88" y="51"/>
                    <a:pt x="88" y="68"/>
                  </a:cubicBezTo>
                  <a:cubicBezTo>
                    <a:pt x="88" y="143"/>
                    <a:pt x="0" y="213"/>
                    <a:pt x="0" y="312"/>
                  </a:cubicBezTo>
                  <a:cubicBezTo>
                    <a:pt x="0" y="336"/>
                    <a:pt x="9" y="368"/>
                    <a:pt x="49" y="368"/>
                  </a:cubicBezTo>
                  <a:cubicBezTo>
                    <a:pt x="77" y="368"/>
                    <a:pt x="268" y="368"/>
                    <a:pt x="283" y="368"/>
                  </a:cubicBezTo>
                  <a:cubicBezTo>
                    <a:pt x="297" y="368"/>
                    <a:pt x="327" y="352"/>
                    <a:pt x="347" y="332"/>
                  </a:cubicBezTo>
                  <a:cubicBezTo>
                    <a:pt x="367" y="312"/>
                    <a:pt x="376" y="287"/>
                    <a:pt x="376" y="2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43B3D80E-F216-4C89-8463-89AB58665571}"/>
              </a:ext>
            </a:extLst>
          </p:cNvPr>
          <p:cNvGrpSpPr/>
          <p:nvPr/>
        </p:nvGrpSpPr>
        <p:grpSpPr>
          <a:xfrm>
            <a:off x="566963" y="1986208"/>
            <a:ext cx="636196" cy="636196"/>
            <a:chOff x="566963" y="1962144"/>
            <a:chExt cx="636196" cy="636196"/>
          </a:xfrm>
        </p:grpSpPr>
        <p:sp>
          <p:nvSpPr>
            <p:cNvPr id="31" name="Oval 30">
              <a:extLst>
                <a:ext uri="{FF2B5EF4-FFF2-40B4-BE49-F238E27FC236}">
                  <a16:creationId xmlns:a16="http://schemas.microsoft.com/office/drawing/2014/main" id="{1E25D2EA-B5D5-42F3-94F1-1438E50C069F}"/>
                </a:ext>
              </a:extLst>
            </p:cNvPr>
            <p:cNvSpPr/>
            <p:nvPr/>
          </p:nvSpPr>
          <p:spPr bwMode="auto">
            <a:xfrm>
              <a:off x="566963" y="1962144"/>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6" name="Money_3" title="Icon of a dollar sign">
              <a:extLst>
                <a:ext uri="{FF2B5EF4-FFF2-40B4-BE49-F238E27FC236}">
                  <a16:creationId xmlns:a16="http://schemas.microsoft.com/office/drawing/2014/main" id="{4EEE92F2-6FE0-403D-8B23-6D819B89F35F}"/>
                </a:ext>
              </a:extLst>
            </p:cNvPr>
            <p:cNvSpPr>
              <a:spLocks noChangeAspect="1" noEditPoints="1"/>
            </p:cNvSpPr>
            <p:nvPr/>
          </p:nvSpPr>
          <p:spPr bwMode="auto">
            <a:xfrm>
              <a:off x="784035" y="2097362"/>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90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8" name="Group 17">
            <a:extLst>
              <a:ext uri="{FF2B5EF4-FFF2-40B4-BE49-F238E27FC236}">
                <a16:creationId xmlns:a16="http://schemas.microsoft.com/office/drawing/2014/main" id="{4BAB10EB-1B14-47F6-9E9C-B85E57EDD00C}"/>
              </a:ext>
            </a:extLst>
          </p:cNvPr>
          <p:cNvGrpSpPr/>
          <p:nvPr/>
        </p:nvGrpSpPr>
        <p:grpSpPr>
          <a:xfrm>
            <a:off x="6079072" y="2303094"/>
            <a:ext cx="636196" cy="636196"/>
            <a:chOff x="6079072" y="2279030"/>
            <a:chExt cx="636196" cy="636196"/>
          </a:xfrm>
        </p:grpSpPr>
        <p:sp>
          <p:nvSpPr>
            <p:cNvPr id="39" name="Oval 38">
              <a:extLst>
                <a:ext uri="{FF2B5EF4-FFF2-40B4-BE49-F238E27FC236}">
                  <a16:creationId xmlns:a16="http://schemas.microsoft.com/office/drawing/2014/main" id="{CBC62E3A-F0E8-4D3D-AA2C-F8CC8096C988}"/>
                </a:ext>
              </a:extLst>
            </p:cNvPr>
            <p:cNvSpPr/>
            <p:nvPr/>
          </p:nvSpPr>
          <p:spPr bwMode="auto">
            <a:xfrm>
              <a:off x="6079072" y="2279030"/>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0" name="Clock_E917" title="Icon of a clock">
              <a:extLst>
                <a:ext uri="{FF2B5EF4-FFF2-40B4-BE49-F238E27FC236}">
                  <a16:creationId xmlns:a16="http://schemas.microsoft.com/office/drawing/2014/main" id="{7DC4CC15-4CDD-48BE-A1D9-879084DBCAF5}"/>
                </a:ext>
              </a:extLst>
            </p:cNvPr>
            <p:cNvSpPr>
              <a:spLocks noChangeAspect="1" noEditPoints="1"/>
            </p:cNvSpPr>
            <p:nvPr/>
          </p:nvSpPr>
          <p:spPr bwMode="auto">
            <a:xfrm>
              <a:off x="6214379" y="2414248"/>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E9E65CA4-2671-4AD0-A605-2E37D98A6400}"/>
              </a:ext>
            </a:extLst>
          </p:cNvPr>
          <p:cNvGrpSpPr/>
          <p:nvPr/>
        </p:nvGrpSpPr>
        <p:grpSpPr>
          <a:xfrm>
            <a:off x="565822" y="3263760"/>
            <a:ext cx="636196" cy="636196"/>
            <a:chOff x="565822" y="3239696"/>
            <a:chExt cx="636196" cy="636196"/>
          </a:xfrm>
        </p:grpSpPr>
        <p:sp>
          <p:nvSpPr>
            <p:cNvPr id="34" name="Oval 33">
              <a:extLst>
                <a:ext uri="{FF2B5EF4-FFF2-40B4-BE49-F238E27FC236}">
                  <a16:creationId xmlns:a16="http://schemas.microsoft.com/office/drawing/2014/main" id="{AD7EDDB1-7B0A-4B67-BA0B-8A036F1419D6}"/>
                </a:ext>
              </a:extLst>
            </p:cNvPr>
            <p:cNvSpPr/>
            <p:nvPr/>
          </p:nvSpPr>
          <p:spPr bwMode="auto">
            <a:xfrm>
              <a:off x="565822" y="3239696"/>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3" name="Freeform 12">
              <a:extLst>
                <a:ext uri="{FF2B5EF4-FFF2-40B4-BE49-F238E27FC236}">
                  <a16:creationId xmlns:a16="http://schemas.microsoft.com/office/drawing/2014/main" id="{E9E4C5C8-9018-4080-A38F-7AEFC88C0D49}"/>
                </a:ext>
              </a:extLst>
            </p:cNvPr>
            <p:cNvSpPr>
              <a:spLocks noEditPoints="1"/>
            </p:cNvSpPr>
            <p:nvPr/>
          </p:nvSpPr>
          <p:spPr bwMode="auto">
            <a:xfrm>
              <a:off x="715380" y="3377135"/>
              <a:ext cx="337080" cy="361319"/>
            </a:xfrm>
            <a:custGeom>
              <a:avLst/>
              <a:gdLst>
                <a:gd name="T0" fmla="*/ 277 w 293"/>
                <a:gd name="T1" fmla="*/ 63 h 316"/>
                <a:gd name="T2" fmla="*/ 167 w 293"/>
                <a:gd name="T3" fmla="*/ 0 h 316"/>
                <a:gd name="T4" fmla="*/ 138 w 293"/>
                <a:gd name="T5" fmla="*/ 105 h 316"/>
                <a:gd name="T6" fmla="*/ 0 w 293"/>
                <a:gd name="T7" fmla="*/ 127 h 316"/>
                <a:gd name="T8" fmla="*/ 30 w 293"/>
                <a:gd name="T9" fmla="*/ 182 h 316"/>
                <a:gd name="T10" fmla="*/ 94 w 293"/>
                <a:gd name="T11" fmla="*/ 252 h 316"/>
                <a:gd name="T12" fmla="*/ 27 w 293"/>
                <a:gd name="T13" fmla="*/ 278 h 316"/>
                <a:gd name="T14" fmla="*/ 103 w 293"/>
                <a:gd name="T15" fmla="*/ 278 h 316"/>
                <a:gd name="T16" fmla="*/ 126 w 293"/>
                <a:gd name="T17" fmla="*/ 245 h 316"/>
                <a:gd name="T18" fmla="*/ 146 w 293"/>
                <a:gd name="T19" fmla="*/ 277 h 316"/>
                <a:gd name="T20" fmla="*/ 223 w 293"/>
                <a:gd name="T21" fmla="*/ 277 h 316"/>
                <a:gd name="T22" fmla="*/ 156 w 293"/>
                <a:gd name="T23" fmla="*/ 251 h 316"/>
                <a:gd name="T24" fmla="*/ 222 w 293"/>
                <a:gd name="T25" fmla="*/ 182 h 316"/>
                <a:gd name="T26" fmla="*/ 251 w 293"/>
                <a:gd name="T27" fmla="*/ 129 h 316"/>
                <a:gd name="T28" fmla="*/ 251 w 293"/>
                <a:gd name="T29" fmla="*/ 104 h 316"/>
                <a:gd name="T30" fmla="*/ 277 w 293"/>
                <a:gd name="T31" fmla="*/ 74 h 316"/>
                <a:gd name="T32" fmla="*/ 293 w 293"/>
                <a:gd name="T33" fmla="*/ 68 h 316"/>
                <a:gd name="T34" fmla="*/ 92 w 293"/>
                <a:gd name="T35" fmla="*/ 278 h 316"/>
                <a:gd name="T36" fmla="*/ 39 w 293"/>
                <a:gd name="T37" fmla="*/ 278 h 316"/>
                <a:gd name="T38" fmla="*/ 84 w 293"/>
                <a:gd name="T39" fmla="*/ 259 h 316"/>
                <a:gd name="T40" fmla="*/ 61 w 293"/>
                <a:gd name="T41" fmla="*/ 281 h 316"/>
                <a:gd name="T42" fmla="*/ 70 w 293"/>
                <a:gd name="T43" fmla="*/ 283 h 316"/>
                <a:gd name="T44" fmla="*/ 92 w 293"/>
                <a:gd name="T45" fmla="*/ 278 h 316"/>
                <a:gd name="T46" fmla="*/ 211 w 293"/>
                <a:gd name="T47" fmla="*/ 278 h 316"/>
                <a:gd name="T48" fmla="*/ 159 w 293"/>
                <a:gd name="T49" fmla="*/ 278 h 316"/>
                <a:gd name="T50" fmla="*/ 182 w 293"/>
                <a:gd name="T51" fmla="*/ 283 h 316"/>
                <a:gd name="T52" fmla="*/ 190 w 293"/>
                <a:gd name="T53" fmla="*/ 281 h 316"/>
                <a:gd name="T54" fmla="*/ 167 w 293"/>
                <a:gd name="T55" fmla="*/ 258 h 316"/>
                <a:gd name="T56" fmla="*/ 68 w 293"/>
                <a:gd name="T57" fmla="*/ 192 h 316"/>
                <a:gd name="T58" fmla="*/ 126 w 293"/>
                <a:gd name="T59" fmla="*/ 231 h 316"/>
                <a:gd name="T60" fmla="*/ 239 w 293"/>
                <a:gd name="T61" fmla="*/ 130 h 316"/>
                <a:gd name="T62" fmla="*/ 66 w 293"/>
                <a:gd name="T63" fmla="*/ 180 h 316"/>
                <a:gd name="T64" fmla="*/ 12 w 293"/>
                <a:gd name="T65" fmla="*/ 117 h 316"/>
                <a:gd name="T66" fmla="*/ 239 w 293"/>
                <a:gd name="T67" fmla="*/ 130 h 316"/>
                <a:gd name="T68" fmla="*/ 150 w 293"/>
                <a:gd name="T69" fmla="*/ 12 h 316"/>
                <a:gd name="T70" fmla="*/ 239 w 293"/>
                <a:gd name="T71" fmla="*/ 85 h 316"/>
                <a:gd name="T72" fmla="*/ 239 w 293"/>
                <a:gd name="T73" fmla="*/ 10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316">
                  <a:moveTo>
                    <a:pt x="288" y="63"/>
                  </a:moveTo>
                  <a:cubicBezTo>
                    <a:pt x="277" y="63"/>
                    <a:pt x="277" y="63"/>
                    <a:pt x="277" y="63"/>
                  </a:cubicBezTo>
                  <a:cubicBezTo>
                    <a:pt x="267" y="63"/>
                    <a:pt x="257" y="68"/>
                    <a:pt x="251" y="74"/>
                  </a:cubicBezTo>
                  <a:cubicBezTo>
                    <a:pt x="245" y="33"/>
                    <a:pt x="210" y="0"/>
                    <a:pt x="167" y="0"/>
                  </a:cubicBezTo>
                  <a:cubicBezTo>
                    <a:pt x="138" y="0"/>
                    <a:pt x="138" y="0"/>
                    <a:pt x="138" y="0"/>
                  </a:cubicBezTo>
                  <a:cubicBezTo>
                    <a:pt x="138" y="105"/>
                    <a:pt x="138" y="105"/>
                    <a:pt x="138" y="105"/>
                  </a:cubicBezTo>
                  <a:cubicBezTo>
                    <a:pt x="0" y="105"/>
                    <a:pt x="0" y="105"/>
                    <a:pt x="0" y="105"/>
                  </a:cubicBezTo>
                  <a:cubicBezTo>
                    <a:pt x="0" y="127"/>
                    <a:pt x="0" y="127"/>
                    <a:pt x="0" y="127"/>
                  </a:cubicBezTo>
                  <a:cubicBezTo>
                    <a:pt x="0" y="150"/>
                    <a:pt x="12" y="170"/>
                    <a:pt x="29" y="182"/>
                  </a:cubicBezTo>
                  <a:cubicBezTo>
                    <a:pt x="29" y="182"/>
                    <a:pt x="29" y="182"/>
                    <a:pt x="30" y="182"/>
                  </a:cubicBezTo>
                  <a:cubicBezTo>
                    <a:pt x="115" y="238"/>
                    <a:pt x="115" y="238"/>
                    <a:pt x="115" y="238"/>
                  </a:cubicBezTo>
                  <a:cubicBezTo>
                    <a:pt x="94" y="252"/>
                    <a:pt x="94" y="252"/>
                    <a:pt x="94" y="252"/>
                  </a:cubicBezTo>
                  <a:cubicBezTo>
                    <a:pt x="87" y="244"/>
                    <a:pt x="77" y="239"/>
                    <a:pt x="65" y="239"/>
                  </a:cubicBezTo>
                  <a:cubicBezTo>
                    <a:pt x="44" y="239"/>
                    <a:pt x="27" y="256"/>
                    <a:pt x="27" y="278"/>
                  </a:cubicBezTo>
                  <a:cubicBezTo>
                    <a:pt x="27" y="299"/>
                    <a:pt x="44" y="316"/>
                    <a:pt x="65" y="316"/>
                  </a:cubicBezTo>
                  <a:cubicBezTo>
                    <a:pt x="86" y="316"/>
                    <a:pt x="103" y="299"/>
                    <a:pt x="103" y="278"/>
                  </a:cubicBezTo>
                  <a:cubicBezTo>
                    <a:pt x="103" y="272"/>
                    <a:pt x="102" y="267"/>
                    <a:pt x="100" y="262"/>
                  </a:cubicBezTo>
                  <a:cubicBezTo>
                    <a:pt x="126" y="245"/>
                    <a:pt x="126" y="245"/>
                    <a:pt x="126" y="245"/>
                  </a:cubicBezTo>
                  <a:cubicBezTo>
                    <a:pt x="150" y="261"/>
                    <a:pt x="150" y="261"/>
                    <a:pt x="150" y="261"/>
                  </a:cubicBezTo>
                  <a:cubicBezTo>
                    <a:pt x="147" y="266"/>
                    <a:pt x="146" y="272"/>
                    <a:pt x="146" y="277"/>
                  </a:cubicBezTo>
                  <a:cubicBezTo>
                    <a:pt x="146" y="298"/>
                    <a:pt x="163" y="316"/>
                    <a:pt x="185" y="316"/>
                  </a:cubicBezTo>
                  <a:cubicBezTo>
                    <a:pt x="206" y="316"/>
                    <a:pt x="223" y="298"/>
                    <a:pt x="223" y="277"/>
                  </a:cubicBezTo>
                  <a:cubicBezTo>
                    <a:pt x="223" y="256"/>
                    <a:pt x="206" y="239"/>
                    <a:pt x="185" y="239"/>
                  </a:cubicBezTo>
                  <a:cubicBezTo>
                    <a:pt x="173" y="239"/>
                    <a:pt x="163" y="244"/>
                    <a:pt x="156" y="251"/>
                  </a:cubicBezTo>
                  <a:cubicBezTo>
                    <a:pt x="137" y="238"/>
                    <a:pt x="137" y="238"/>
                    <a:pt x="137" y="238"/>
                  </a:cubicBezTo>
                  <a:cubicBezTo>
                    <a:pt x="222" y="182"/>
                    <a:pt x="222" y="182"/>
                    <a:pt x="222" y="182"/>
                  </a:cubicBezTo>
                  <a:cubicBezTo>
                    <a:pt x="222" y="182"/>
                    <a:pt x="222" y="182"/>
                    <a:pt x="222" y="182"/>
                  </a:cubicBezTo>
                  <a:cubicBezTo>
                    <a:pt x="239" y="170"/>
                    <a:pt x="251" y="151"/>
                    <a:pt x="251" y="129"/>
                  </a:cubicBezTo>
                  <a:cubicBezTo>
                    <a:pt x="251" y="110"/>
                    <a:pt x="251" y="110"/>
                    <a:pt x="251" y="110"/>
                  </a:cubicBezTo>
                  <a:cubicBezTo>
                    <a:pt x="251" y="104"/>
                    <a:pt x="251" y="104"/>
                    <a:pt x="251" y="104"/>
                  </a:cubicBezTo>
                  <a:cubicBezTo>
                    <a:pt x="251" y="100"/>
                    <a:pt x="251" y="100"/>
                    <a:pt x="251" y="100"/>
                  </a:cubicBezTo>
                  <a:cubicBezTo>
                    <a:pt x="251" y="86"/>
                    <a:pt x="263" y="74"/>
                    <a:pt x="277" y="74"/>
                  </a:cubicBezTo>
                  <a:cubicBezTo>
                    <a:pt x="287" y="74"/>
                    <a:pt x="287" y="74"/>
                    <a:pt x="287" y="74"/>
                  </a:cubicBezTo>
                  <a:cubicBezTo>
                    <a:pt x="291" y="74"/>
                    <a:pt x="293" y="72"/>
                    <a:pt x="293" y="68"/>
                  </a:cubicBezTo>
                  <a:cubicBezTo>
                    <a:pt x="293" y="65"/>
                    <a:pt x="291" y="63"/>
                    <a:pt x="288" y="63"/>
                  </a:cubicBezTo>
                  <a:close/>
                  <a:moveTo>
                    <a:pt x="92" y="278"/>
                  </a:moveTo>
                  <a:cubicBezTo>
                    <a:pt x="92" y="292"/>
                    <a:pt x="80" y="304"/>
                    <a:pt x="65" y="304"/>
                  </a:cubicBezTo>
                  <a:cubicBezTo>
                    <a:pt x="51" y="304"/>
                    <a:pt x="39" y="292"/>
                    <a:pt x="39" y="278"/>
                  </a:cubicBezTo>
                  <a:cubicBezTo>
                    <a:pt x="39" y="263"/>
                    <a:pt x="51" y="251"/>
                    <a:pt x="65" y="251"/>
                  </a:cubicBezTo>
                  <a:cubicBezTo>
                    <a:pt x="73" y="251"/>
                    <a:pt x="79" y="254"/>
                    <a:pt x="84" y="259"/>
                  </a:cubicBezTo>
                  <a:cubicBezTo>
                    <a:pt x="63" y="273"/>
                    <a:pt x="63" y="273"/>
                    <a:pt x="63" y="273"/>
                  </a:cubicBezTo>
                  <a:cubicBezTo>
                    <a:pt x="60" y="275"/>
                    <a:pt x="59" y="278"/>
                    <a:pt x="61" y="281"/>
                  </a:cubicBezTo>
                  <a:cubicBezTo>
                    <a:pt x="63" y="283"/>
                    <a:pt x="65" y="284"/>
                    <a:pt x="67" y="284"/>
                  </a:cubicBezTo>
                  <a:cubicBezTo>
                    <a:pt x="68" y="284"/>
                    <a:pt x="69" y="284"/>
                    <a:pt x="70" y="283"/>
                  </a:cubicBezTo>
                  <a:cubicBezTo>
                    <a:pt x="91" y="270"/>
                    <a:pt x="91" y="270"/>
                    <a:pt x="91" y="270"/>
                  </a:cubicBezTo>
                  <a:cubicBezTo>
                    <a:pt x="91" y="272"/>
                    <a:pt x="92" y="274"/>
                    <a:pt x="92" y="278"/>
                  </a:cubicBezTo>
                  <a:close/>
                  <a:moveTo>
                    <a:pt x="185" y="251"/>
                  </a:moveTo>
                  <a:cubicBezTo>
                    <a:pt x="200" y="251"/>
                    <a:pt x="211" y="263"/>
                    <a:pt x="211" y="278"/>
                  </a:cubicBezTo>
                  <a:cubicBezTo>
                    <a:pt x="211" y="292"/>
                    <a:pt x="199" y="304"/>
                    <a:pt x="185" y="304"/>
                  </a:cubicBezTo>
                  <a:cubicBezTo>
                    <a:pt x="170" y="304"/>
                    <a:pt x="159" y="292"/>
                    <a:pt x="159" y="278"/>
                  </a:cubicBezTo>
                  <a:cubicBezTo>
                    <a:pt x="159" y="274"/>
                    <a:pt x="159" y="271"/>
                    <a:pt x="160" y="268"/>
                  </a:cubicBezTo>
                  <a:cubicBezTo>
                    <a:pt x="182" y="283"/>
                    <a:pt x="182" y="283"/>
                    <a:pt x="182" y="283"/>
                  </a:cubicBezTo>
                  <a:cubicBezTo>
                    <a:pt x="183" y="284"/>
                    <a:pt x="184" y="284"/>
                    <a:pt x="185" y="284"/>
                  </a:cubicBezTo>
                  <a:cubicBezTo>
                    <a:pt x="187" y="284"/>
                    <a:pt x="189" y="283"/>
                    <a:pt x="190" y="281"/>
                  </a:cubicBezTo>
                  <a:cubicBezTo>
                    <a:pt x="192" y="278"/>
                    <a:pt x="191" y="275"/>
                    <a:pt x="188" y="273"/>
                  </a:cubicBezTo>
                  <a:cubicBezTo>
                    <a:pt x="167" y="258"/>
                    <a:pt x="167" y="258"/>
                    <a:pt x="167" y="258"/>
                  </a:cubicBezTo>
                  <a:cubicBezTo>
                    <a:pt x="171" y="254"/>
                    <a:pt x="178" y="251"/>
                    <a:pt x="185" y="251"/>
                  </a:cubicBezTo>
                  <a:close/>
                  <a:moveTo>
                    <a:pt x="68" y="192"/>
                  </a:moveTo>
                  <a:cubicBezTo>
                    <a:pt x="185" y="192"/>
                    <a:pt x="185" y="192"/>
                    <a:pt x="185" y="192"/>
                  </a:cubicBezTo>
                  <a:cubicBezTo>
                    <a:pt x="126" y="231"/>
                    <a:pt x="126" y="231"/>
                    <a:pt x="126" y="231"/>
                  </a:cubicBezTo>
                  <a:lnTo>
                    <a:pt x="68" y="192"/>
                  </a:lnTo>
                  <a:close/>
                  <a:moveTo>
                    <a:pt x="239" y="130"/>
                  </a:moveTo>
                  <a:cubicBezTo>
                    <a:pt x="239" y="158"/>
                    <a:pt x="217" y="180"/>
                    <a:pt x="189" y="180"/>
                  </a:cubicBezTo>
                  <a:cubicBezTo>
                    <a:pt x="66" y="180"/>
                    <a:pt x="66" y="180"/>
                    <a:pt x="66" y="180"/>
                  </a:cubicBezTo>
                  <a:cubicBezTo>
                    <a:pt x="37" y="180"/>
                    <a:pt x="12" y="156"/>
                    <a:pt x="12" y="126"/>
                  </a:cubicBezTo>
                  <a:cubicBezTo>
                    <a:pt x="12" y="117"/>
                    <a:pt x="12" y="117"/>
                    <a:pt x="12" y="117"/>
                  </a:cubicBezTo>
                  <a:cubicBezTo>
                    <a:pt x="239" y="117"/>
                    <a:pt x="239" y="117"/>
                    <a:pt x="239" y="117"/>
                  </a:cubicBezTo>
                  <a:lnTo>
                    <a:pt x="239" y="130"/>
                  </a:lnTo>
                  <a:close/>
                  <a:moveTo>
                    <a:pt x="150" y="105"/>
                  </a:moveTo>
                  <a:cubicBezTo>
                    <a:pt x="150" y="12"/>
                    <a:pt x="150" y="12"/>
                    <a:pt x="150" y="12"/>
                  </a:cubicBezTo>
                  <a:cubicBezTo>
                    <a:pt x="167" y="12"/>
                    <a:pt x="167" y="12"/>
                    <a:pt x="167" y="12"/>
                  </a:cubicBezTo>
                  <a:cubicBezTo>
                    <a:pt x="207" y="12"/>
                    <a:pt x="239" y="44"/>
                    <a:pt x="239" y="85"/>
                  </a:cubicBezTo>
                  <a:cubicBezTo>
                    <a:pt x="239" y="101"/>
                    <a:pt x="239" y="101"/>
                    <a:pt x="239" y="101"/>
                  </a:cubicBezTo>
                  <a:cubicBezTo>
                    <a:pt x="239" y="105"/>
                    <a:pt x="239" y="105"/>
                    <a:pt x="239" y="105"/>
                  </a:cubicBezTo>
                  <a:cubicBezTo>
                    <a:pt x="150" y="105"/>
                    <a:pt x="150" y="105"/>
                    <a:pt x="15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56">
            <a:extLst>
              <a:ext uri="{FF2B5EF4-FFF2-40B4-BE49-F238E27FC236}">
                <a16:creationId xmlns:a16="http://schemas.microsoft.com/office/drawing/2014/main" id="{8E080A04-92F8-46CB-9A6A-EEE15FD62EBF}"/>
              </a:ext>
            </a:extLst>
          </p:cNvPr>
          <p:cNvGrpSpPr/>
          <p:nvPr/>
        </p:nvGrpSpPr>
        <p:grpSpPr>
          <a:xfrm>
            <a:off x="0" y="4728411"/>
            <a:ext cx="12192000" cy="2129589"/>
            <a:chOff x="0" y="4728411"/>
            <a:chExt cx="12192000" cy="2129589"/>
          </a:xfrm>
        </p:grpSpPr>
        <p:sp>
          <p:nvSpPr>
            <p:cNvPr id="28" name="Rectangle 27">
              <a:extLst>
                <a:ext uri="{FF2B5EF4-FFF2-40B4-BE49-F238E27FC236}">
                  <a16:creationId xmlns:a16="http://schemas.microsoft.com/office/drawing/2014/main" id="{A32ED623-4A14-4174-9E85-CEC94398E43D}"/>
                </a:ext>
              </a:extLst>
            </p:cNvPr>
            <p:cNvSpPr/>
            <p:nvPr/>
          </p:nvSpPr>
          <p:spPr bwMode="auto">
            <a:xfrm>
              <a:off x="0" y="4728411"/>
              <a:ext cx="12192000" cy="21295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A69481F-724B-4BA5-8975-E5DAF4B4F68F}"/>
                </a:ext>
              </a:extLst>
            </p:cNvPr>
            <p:cNvSpPr/>
            <p:nvPr/>
          </p:nvSpPr>
          <p:spPr>
            <a:xfrm>
              <a:off x="1800225" y="4920873"/>
              <a:ext cx="8591550" cy="1631216"/>
            </a:xfrm>
            <a:prstGeom prst="rect">
              <a:avLst/>
            </a:prstGeom>
          </p:spPr>
          <p:txBody>
            <a:bodyPr wrap="square">
              <a:spAutoFit/>
            </a:bodyPr>
            <a:lstStyle/>
            <a:p>
              <a:pPr marL="0" marR="0" lvl="0" indent="0" algn="l" defTabSz="932719" rtl="0" eaLnBrk="1" fontAlgn="auto" latinLnBrk="0" hangingPunct="1">
                <a:lnSpc>
                  <a:spcPct val="100000"/>
                </a:lnSpc>
                <a:spcBef>
                  <a:spcPts val="1224"/>
                </a:spcBef>
                <a:spcAft>
                  <a:spcPts val="0"/>
                </a:spcAft>
                <a:buClr>
                  <a:srgbClr val="1A1A1A"/>
                </a:buClr>
                <a:buSzPct val="90000"/>
                <a:buFontTx/>
                <a:buNone/>
                <a:tabLst/>
                <a:defRPr/>
              </a:pPr>
              <a:r>
                <a:rPr lang="en-US" sz="2400" b="1">
                  <a:gradFill>
                    <a:gsLst>
                      <a:gs pos="83000">
                        <a:schemeClr val="bg1"/>
                      </a:gs>
                      <a:gs pos="100000">
                        <a:schemeClr val="bg1"/>
                      </a:gs>
                    </a:gsLst>
                    <a:lin ang="5400000" scaled="0"/>
                  </a:gradFill>
                  <a:latin typeface="Segoe UI Semibold" panose="020B0702040204020203" pitchFamily="34" charset="0"/>
                  <a:cs typeface="Segoe UI Semibold" panose="020B0702040204020203" pitchFamily="34" charset="0"/>
                </a:rPr>
                <a:t>There is hope!</a:t>
              </a:r>
            </a:p>
            <a:p>
              <a:pPr marL="0" marR="0" lvl="1" algn="l" defTabSz="932719" rtl="0" eaLnBrk="1" fontAlgn="auto" latinLnBrk="0" hangingPunct="1">
                <a:lnSpc>
                  <a:spcPct val="100000"/>
                </a:lnSpc>
                <a:spcBef>
                  <a:spcPct val="20000"/>
                </a:spcBef>
                <a:spcAft>
                  <a:spcPts val="0"/>
                </a:spcAft>
                <a:buClrTx/>
                <a:buSzPct val="90000"/>
                <a:tabLst/>
                <a:defRPr/>
              </a:pPr>
              <a:r>
                <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a:ea typeface="+mn-ea"/>
                  <a:cs typeface="+mn-cs"/>
                </a:rPr>
                <a:t>Focus on resiliency (vs. being impervious)</a:t>
              </a:r>
            </a:p>
            <a:p>
              <a:pPr marL="1169982" marR="0" lvl="2"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a:ea typeface="+mn-ea"/>
                  <a:cs typeface="+mn-cs"/>
                </a:rPr>
                <a:t>Prioritize using cost of attack</a:t>
              </a:r>
            </a:p>
            <a:p>
              <a:pPr marL="1169982" marR="0" lvl="2"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a:ea typeface="+mn-ea"/>
                  <a:cs typeface="+mn-cs"/>
                </a:rPr>
                <a:t>Leverage the cloud for agility</a:t>
              </a:r>
            </a:p>
          </p:txBody>
        </p:sp>
        <p:sp>
          <p:nvSpPr>
            <p:cNvPr id="10" name="Rectangle 9">
              <a:extLst>
                <a:ext uri="{FF2B5EF4-FFF2-40B4-BE49-F238E27FC236}">
                  <a16:creationId xmlns:a16="http://schemas.microsoft.com/office/drawing/2014/main" id="{60C9541F-52BF-44AD-BC01-EF0A18DAAAE7}"/>
                </a:ext>
              </a:extLst>
            </p:cNvPr>
            <p:cNvSpPr/>
            <p:nvPr/>
          </p:nvSpPr>
          <p:spPr>
            <a:xfrm>
              <a:off x="8483948" y="5248441"/>
              <a:ext cx="3122835" cy="1089529"/>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ctr" anchorCtr="0" forceAA="0" compatLnSpc="1">
              <a:prstTxWarp prst="textNoShape">
                <a:avLst/>
              </a:prstTxWarp>
              <a:noAutofit/>
            </a:bodyPr>
            <a:lstStyle/>
            <a:p>
              <a:pPr defTabSz="932472" fontAlgn="base">
                <a:lnSpc>
                  <a:spcPct val="90000"/>
                </a:lnSpc>
                <a:spcBef>
                  <a:spcPct val="0"/>
                </a:spcBef>
                <a:spcAft>
                  <a:spcPts val="400"/>
                </a:spcAft>
              </a:pPr>
              <a:r>
                <a:rPr lang="en-US" b="1">
                  <a:gradFill>
                    <a:gsLst>
                      <a:gs pos="1250">
                        <a:schemeClr val="tx1"/>
                      </a:gs>
                      <a:gs pos="100000">
                        <a:schemeClr val="tx1"/>
                      </a:gs>
                    </a:gsLst>
                    <a:lin ang="5400000" scaled="0"/>
                  </a:gradFill>
                </a:rPr>
                <a:t>Example: </a:t>
              </a:r>
              <a:r>
                <a:rPr lang="en-US" err="1">
                  <a:gradFill>
                    <a:gsLst>
                      <a:gs pos="1250">
                        <a:schemeClr val="tx1"/>
                      </a:gs>
                      <a:gs pos="100000">
                        <a:schemeClr val="tx1"/>
                      </a:gs>
                    </a:gsLst>
                    <a:lin ang="5400000" scaled="0"/>
                  </a:gradFill>
                </a:rPr>
                <a:t>Dofoil</a:t>
              </a:r>
              <a:r>
                <a:rPr lang="en-US">
                  <a:gradFill>
                    <a:gsLst>
                      <a:gs pos="1250">
                        <a:schemeClr val="tx1"/>
                      </a:gs>
                      <a:gs pos="100000">
                        <a:schemeClr val="tx1"/>
                      </a:gs>
                    </a:gsLst>
                    <a:lin ang="5400000" scaled="0"/>
                  </a:gradFill>
                </a:rPr>
                <a:t> outbreak was foiled in milliseconds</a:t>
              </a:r>
            </a:p>
          </p:txBody>
        </p:sp>
        <p:sp>
          <p:nvSpPr>
            <p:cNvPr id="56" name="PartlyCloudyDay_E9C0" title="Icon of a cloud in front of the sun">
              <a:extLst>
                <a:ext uri="{FF2B5EF4-FFF2-40B4-BE49-F238E27FC236}">
                  <a16:creationId xmlns:a16="http://schemas.microsoft.com/office/drawing/2014/main" id="{51BBB599-BFC7-4F86-8709-CDC8164E547A}"/>
                </a:ext>
              </a:extLst>
            </p:cNvPr>
            <p:cNvSpPr>
              <a:spLocks noChangeAspect="1" noEditPoints="1"/>
            </p:cNvSpPr>
            <p:nvPr/>
          </p:nvSpPr>
          <p:spPr bwMode="auto">
            <a:xfrm>
              <a:off x="588263" y="5308294"/>
              <a:ext cx="1063261" cy="926593"/>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5" name="Group 14">
            <a:extLst>
              <a:ext uri="{FF2B5EF4-FFF2-40B4-BE49-F238E27FC236}">
                <a16:creationId xmlns:a16="http://schemas.microsoft.com/office/drawing/2014/main" id="{3B5A5515-67C6-49BA-8308-F39131E889FC}"/>
              </a:ext>
            </a:extLst>
          </p:cNvPr>
          <p:cNvGrpSpPr/>
          <p:nvPr/>
        </p:nvGrpSpPr>
        <p:grpSpPr>
          <a:xfrm>
            <a:off x="6079072" y="1295881"/>
            <a:ext cx="636196" cy="636196"/>
            <a:chOff x="6079072" y="1255689"/>
            <a:chExt cx="636196" cy="636196"/>
          </a:xfrm>
        </p:grpSpPr>
        <p:sp>
          <p:nvSpPr>
            <p:cNvPr id="38" name="Oval 37">
              <a:extLst>
                <a:ext uri="{FF2B5EF4-FFF2-40B4-BE49-F238E27FC236}">
                  <a16:creationId xmlns:a16="http://schemas.microsoft.com/office/drawing/2014/main" id="{1DB4C7B7-C2EC-48F1-B8A4-F14452C4FF1C}"/>
                </a:ext>
              </a:extLst>
            </p:cNvPr>
            <p:cNvSpPr/>
            <p:nvPr/>
          </p:nvSpPr>
          <p:spPr bwMode="auto">
            <a:xfrm>
              <a:off x="6079072" y="1255689"/>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7" name="Group 4">
              <a:extLst>
                <a:ext uri="{FF2B5EF4-FFF2-40B4-BE49-F238E27FC236}">
                  <a16:creationId xmlns:a16="http://schemas.microsoft.com/office/drawing/2014/main" id="{7C802B7D-10E8-494A-888A-F571842BCBEB}"/>
                </a:ext>
              </a:extLst>
            </p:cNvPr>
            <p:cNvGrpSpPr>
              <a:grpSpLocks noChangeAspect="1"/>
            </p:cNvGrpSpPr>
            <p:nvPr/>
          </p:nvGrpSpPr>
          <p:grpSpPr bwMode="auto">
            <a:xfrm>
              <a:off x="6205189" y="1336638"/>
              <a:ext cx="374771" cy="391615"/>
              <a:chOff x="3660" y="1976"/>
              <a:chExt cx="356" cy="372"/>
            </a:xfrm>
          </p:grpSpPr>
          <p:sp>
            <p:nvSpPr>
              <p:cNvPr id="11" name="Freeform 5">
                <a:extLst>
                  <a:ext uri="{FF2B5EF4-FFF2-40B4-BE49-F238E27FC236}">
                    <a16:creationId xmlns:a16="http://schemas.microsoft.com/office/drawing/2014/main" id="{B12DA23B-CB5E-43AD-9AF7-030EEB7066BC}"/>
                  </a:ext>
                </a:extLst>
              </p:cNvPr>
              <p:cNvSpPr>
                <a:spLocks noEditPoints="1"/>
              </p:cNvSpPr>
              <p:nvPr/>
            </p:nvSpPr>
            <p:spPr bwMode="auto">
              <a:xfrm>
                <a:off x="3779" y="2199"/>
                <a:ext cx="119" cy="118"/>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42 w 78"/>
                  <a:gd name="T11" fmla="*/ 60 h 78"/>
                  <a:gd name="T12" fmla="*/ 41 w 78"/>
                  <a:gd name="T13" fmla="*/ 60 h 78"/>
                  <a:gd name="T14" fmla="*/ 41 w 78"/>
                  <a:gd name="T15" fmla="*/ 66 h 78"/>
                  <a:gd name="T16" fmla="*/ 36 w 78"/>
                  <a:gd name="T17" fmla="*/ 66 h 78"/>
                  <a:gd name="T18" fmla="*/ 36 w 78"/>
                  <a:gd name="T19" fmla="*/ 60 h 78"/>
                  <a:gd name="T20" fmla="*/ 24 w 78"/>
                  <a:gd name="T21" fmla="*/ 54 h 78"/>
                  <a:gd name="T22" fmla="*/ 29 w 78"/>
                  <a:gd name="T23" fmla="*/ 48 h 78"/>
                  <a:gd name="T24" fmla="*/ 43 w 78"/>
                  <a:gd name="T25" fmla="*/ 51 h 78"/>
                  <a:gd name="T26" fmla="*/ 45 w 78"/>
                  <a:gd name="T27" fmla="*/ 45 h 78"/>
                  <a:gd name="T28" fmla="*/ 41 w 78"/>
                  <a:gd name="T29" fmla="*/ 43 h 78"/>
                  <a:gd name="T30" fmla="*/ 30 w 78"/>
                  <a:gd name="T31" fmla="*/ 39 h 78"/>
                  <a:gd name="T32" fmla="*/ 25 w 78"/>
                  <a:gd name="T33" fmla="*/ 33 h 78"/>
                  <a:gd name="T34" fmla="*/ 26 w 78"/>
                  <a:gd name="T35" fmla="*/ 24 h 78"/>
                  <a:gd name="T36" fmla="*/ 35 w 78"/>
                  <a:gd name="T37" fmla="*/ 18 h 78"/>
                  <a:gd name="T38" fmla="*/ 36 w 78"/>
                  <a:gd name="T39" fmla="*/ 18 h 78"/>
                  <a:gd name="T40" fmla="*/ 36 w 78"/>
                  <a:gd name="T41" fmla="*/ 18 h 78"/>
                  <a:gd name="T42" fmla="*/ 36 w 78"/>
                  <a:gd name="T43" fmla="*/ 12 h 78"/>
                  <a:gd name="T44" fmla="*/ 41 w 78"/>
                  <a:gd name="T45" fmla="*/ 12 h 78"/>
                  <a:gd name="T46" fmla="*/ 41 w 78"/>
                  <a:gd name="T47" fmla="*/ 18 h 78"/>
                  <a:gd name="T48" fmla="*/ 52 w 78"/>
                  <a:gd name="T49" fmla="*/ 23 h 78"/>
                  <a:gd name="T50" fmla="*/ 47 w 78"/>
                  <a:gd name="T51" fmla="*/ 28 h 78"/>
                  <a:gd name="T52" fmla="*/ 38 w 78"/>
                  <a:gd name="T53" fmla="*/ 26 h 78"/>
                  <a:gd name="T54" fmla="*/ 35 w 78"/>
                  <a:gd name="T55" fmla="*/ 26 h 78"/>
                  <a:gd name="T56" fmla="*/ 35 w 78"/>
                  <a:gd name="T57" fmla="*/ 31 h 78"/>
                  <a:gd name="T58" fmla="*/ 41 w 78"/>
                  <a:gd name="T59" fmla="*/ 33 h 78"/>
                  <a:gd name="T60" fmla="*/ 49 w 78"/>
                  <a:gd name="T61" fmla="*/ 36 h 78"/>
                  <a:gd name="T62" fmla="*/ 54 w 78"/>
                  <a:gd name="T63" fmla="*/ 45 h 78"/>
                  <a:gd name="T64" fmla="*/ 42 w 78"/>
                  <a:gd name="T65"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78">
                    <a:moveTo>
                      <a:pt x="39" y="0"/>
                    </a:moveTo>
                    <a:cubicBezTo>
                      <a:pt x="18" y="0"/>
                      <a:pt x="0" y="17"/>
                      <a:pt x="0" y="39"/>
                    </a:cubicBezTo>
                    <a:cubicBezTo>
                      <a:pt x="0" y="60"/>
                      <a:pt x="18" y="78"/>
                      <a:pt x="39" y="78"/>
                    </a:cubicBezTo>
                    <a:cubicBezTo>
                      <a:pt x="60" y="78"/>
                      <a:pt x="78" y="60"/>
                      <a:pt x="78" y="39"/>
                    </a:cubicBezTo>
                    <a:cubicBezTo>
                      <a:pt x="78" y="17"/>
                      <a:pt x="60" y="0"/>
                      <a:pt x="39" y="0"/>
                    </a:cubicBezTo>
                    <a:close/>
                    <a:moveTo>
                      <a:pt x="42" y="60"/>
                    </a:moveTo>
                    <a:cubicBezTo>
                      <a:pt x="42" y="60"/>
                      <a:pt x="41" y="60"/>
                      <a:pt x="41" y="60"/>
                    </a:cubicBezTo>
                    <a:cubicBezTo>
                      <a:pt x="41" y="62"/>
                      <a:pt x="41" y="64"/>
                      <a:pt x="41" y="66"/>
                    </a:cubicBezTo>
                    <a:cubicBezTo>
                      <a:pt x="39" y="66"/>
                      <a:pt x="38" y="66"/>
                      <a:pt x="36" y="66"/>
                    </a:cubicBezTo>
                    <a:cubicBezTo>
                      <a:pt x="36" y="64"/>
                      <a:pt x="36" y="62"/>
                      <a:pt x="36" y="60"/>
                    </a:cubicBezTo>
                    <a:cubicBezTo>
                      <a:pt x="31" y="59"/>
                      <a:pt x="27" y="58"/>
                      <a:pt x="24" y="54"/>
                    </a:cubicBezTo>
                    <a:cubicBezTo>
                      <a:pt x="26" y="52"/>
                      <a:pt x="27" y="50"/>
                      <a:pt x="29" y="48"/>
                    </a:cubicBezTo>
                    <a:cubicBezTo>
                      <a:pt x="33" y="52"/>
                      <a:pt x="38" y="53"/>
                      <a:pt x="43" y="51"/>
                    </a:cubicBezTo>
                    <a:cubicBezTo>
                      <a:pt x="46" y="51"/>
                      <a:pt x="47" y="47"/>
                      <a:pt x="45" y="45"/>
                    </a:cubicBezTo>
                    <a:cubicBezTo>
                      <a:pt x="44" y="44"/>
                      <a:pt x="42" y="43"/>
                      <a:pt x="41" y="43"/>
                    </a:cubicBezTo>
                    <a:cubicBezTo>
                      <a:pt x="37" y="42"/>
                      <a:pt x="33" y="41"/>
                      <a:pt x="30" y="39"/>
                    </a:cubicBezTo>
                    <a:cubicBezTo>
                      <a:pt x="28" y="37"/>
                      <a:pt x="26" y="36"/>
                      <a:pt x="25" y="33"/>
                    </a:cubicBezTo>
                    <a:cubicBezTo>
                      <a:pt x="25" y="30"/>
                      <a:pt x="25" y="27"/>
                      <a:pt x="26" y="24"/>
                    </a:cubicBezTo>
                    <a:cubicBezTo>
                      <a:pt x="28" y="21"/>
                      <a:pt x="31" y="19"/>
                      <a:pt x="35" y="18"/>
                    </a:cubicBezTo>
                    <a:cubicBezTo>
                      <a:pt x="35" y="18"/>
                      <a:pt x="35" y="18"/>
                      <a:pt x="36" y="18"/>
                    </a:cubicBezTo>
                    <a:cubicBezTo>
                      <a:pt x="36" y="18"/>
                      <a:pt x="36" y="18"/>
                      <a:pt x="36" y="18"/>
                    </a:cubicBezTo>
                    <a:cubicBezTo>
                      <a:pt x="36" y="16"/>
                      <a:pt x="36" y="14"/>
                      <a:pt x="36" y="12"/>
                    </a:cubicBezTo>
                    <a:cubicBezTo>
                      <a:pt x="38" y="12"/>
                      <a:pt x="39" y="12"/>
                      <a:pt x="41" y="12"/>
                    </a:cubicBezTo>
                    <a:cubicBezTo>
                      <a:pt x="41" y="14"/>
                      <a:pt x="41" y="16"/>
                      <a:pt x="41" y="18"/>
                    </a:cubicBezTo>
                    <a:cubicBezTo>
                      <a:pt x="45" y="19"/>
                      <a:pt x="49" y="19"/>
                      <a:pt x="52" y="23"/>
                    </a:cubicBezTo>
                    <a:cubicBezTo>
                      <a:pt x="50" y="25"/>
                      <a:pt x="49" y="26"/>
                      <a:pt x="47" y="28"/>
                    </a:cubicBezTo>
                    <a:cubicBezTo>
                      <a:pt x="44" y="25"/>
                      <a:pt x="41" y="25"/>
                      <a:pt x="38" y="26"/>
                    </a:cubicBezTo>
                    <a:cubicBezTo>
                      <a:pt x="37" y="26"/>
                      <a:pt x="36" y="26"/>
                      <a:pt x="35" y="26"/>
                    </a:cubicBezTo>
                    <a:cubicBezTo>
                      <a:pt x="33" y="28"/>
                      <a:pt x="33" y="30"/>
                      <a:pt x="35" y="31"/>
                    </a:cubicBezTo>
                    <a:cubicBezTo>
                      <a:pt x="37" y="32"/>
                      <a:pt x="39" y="32"/>
                      <a:pt x="41" y="33"/>
                    </a:cubicBezTo>
                    <a:cubicBezTo>
                      <a:pt x="43" y="34"/>
                      <a:pt x="46" y="35"/>
                      <a:pt x="49" y="36"/>
                    </a:cubicBezTo>
                    <a:cubicBezTo>
                      <a:pt x="52" y="38"/>
                      <a:pt x="54" y="41"/>
                      <a:pt x="54" y="45"/>
                    </a:cubicBezTo>
                    <a:cubicBezTo>
                      <a:pt x="55" y="52"/>
                      <a:pt x="49" y="59"/>
                      <a:pt x="42" y="6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08272EB2-A7F6-440A-85AC-7CB2D5EA8247}"/>
                  </a:ext>
                </a:extLst>
              </p:cNvPr>
              <p:cNvSpPr>
                <a:spLocks noEditPoints="1"/>
              </p:cNvSpPr>
              <p:nvPr/>
            </p:nvSpPr>
            <p:spPr bwMode="auto">
              <a:xfrm>
                <a:off x="3660" y="2169"/>
                <a:ext cx="356" cy="179"/>
              </a:xfrm>
              <a:custGeom>
                <a:avLst/>
                <a:gdLst>
                  <a:gd name="T0" fmla="*/ 224 w 234"/>
                  <a:gd name="T1" fmla="*/ 0 h 118"/>
                  <a:gd name="T2" fmla="*/ 10 w 234"/>
                  <a:gd name="T3" fmla="*/ 0 h 118"/>
                  <a:gd name="T4" fmla="*/ 0 w 234"/>
                  <a:gd name="T5" fmla="*/ 10 h 118"/>
                  <a:gd name="T6" fmla="*/ 0 w 234"/>
                  <a:gd name="T7" fmla="*/ 108 h 118"/>
                  <a:gd name="T8" fmla="*/ 10 w 234"/>
                  <a:gd name="T9" fmla="*/ 118 h 118"/>
                  <a:gd name="T10" fmla="*/ 224 w 234"/>
                  <a:gd name="T11" fmla="*/ 118 h 118"/>
                  <a:gd name="T12" fmla="*/ 234 w 234"/>
                  <a:gd name="T13" fmla="*/ 108 h 118"/>
                  <a:gd name="T14" fmla="*/ 234 w 234"/>
                  <a:gd name="T15" fmla="*/ 10 h 118"/>
                  <a:gd name="T16" fmla="*/ 224 w 234"/>
                  <a:gd name="T17" fmla="*/ 0 h 118"/>
                  <a:gd name="T18" fmla="*/ 208 w 234"/>
                  <a:gd name="T19" fmla="*/ 82 h 118"/>
                  <a:gd name="T20" fmla="*/ 185 w 234"/>
                  <a:gd name="T21" fmla="*/ 106 h 118"/>
                  <a:gd name="T22" fmla="*/ 49 w 234"/>
                  <a:gd name="T23" fmla="*/ 106 h 118"/>
                  <a:gd name="T24" fmla="*/ 26 w 234"/>
                  <a:gd name="T25" fmla="*/ 82 h 118"/>
                  <a:gd name="T26" fmla="*/ 26 w 234"/>
                  <a:gd name="T27" fmla="*/ 35 h 118"/>
                  <a:gd name="T28" fmla="*/ 49 w 234"/>
                  <a:gd name="T29" fmla="*/ 12 h 118"/>
                  <a:gd name="T30" fmla="*/ 185 w 234"/>
                  <a:gd name="T31" fmla="*/ 12 h 118"/>
                  <a:gd name="T32" fmla="*/ 208 w 234"/>
                  <a:gd name="T33" fmla="*/ 35 h 118"/>
                  <a:gd name="T34" fmla="*/ 208 w 234"/>
                  <a:gd name="T35" fmla="*/ 8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118">
                    <a:moveTo>
                      <a:pt x="224" y="0"/>
                    </a:moveTo>
                    <a:cubicBezTo>
                      <a:pt x="10" y="0"/>
                      <a:pt x="10" y="0"/>
                      <a:pt x="10" y="0"/>
                    </a:cubicBezTo>
                    <a:cubicBezTo>
                      <a:pt x="4" y="0"/>
                      <a:pt x="0" y="4"/>
                      <a:pt x="0" y="10"/>
                    </a:cubicBezTo>
                    <a:cubicBezTo>
                      <a:pt x="0" y="108"/>
                      <a:pt x="0" y="108"/>
                      <a:pt x="0" y="108"/>
                    </a:cubicBezTo>
                    <a:cubicBezTo>
                      <a:pt x="0" y="113"/>
                      <a:pt x="4" y="118"/>
                      <a:pt x="10" y="118"/>
                    </a:cubicBezTo>
                    <a:cubicBezTo>
                      <a:pt x="224" y="118"/>
                      <a:pt x="224" y="118"/>
                      <a:pt x="224" y="118"/>
                    </a:cubicBezTo>
                    <a:cubicBezTo>
                      <a:pt x="230" y="118"/>
                      <a:pt x="234" y="113"/>
                      <a:pt x="234" y="108"/>
                    </a:cubicBezTo>
                    <a:cubicBezTo>
                      <a:pt x="234" y="10"/>
                      <a:pt x="234" y="10"/>
                      <a:pt x="234" y="10"/>
                    </a:cubicBezTo>
                    <a:cubicBezTo>
                      <a:pt x="234" y="4"/>
                      <a:pt x="230" y="0"/>
                      <a:pt x="224" y="0"/>
                    </a:cubicBezTo>
                    <a:close/>
                    <a:moveTo>
                      <a:pt x="208" y="82"/>
                    </a:moveTo>
                    <a:cubicBezTo>
                      <a:pt x="195" y="84"/>
                      <a:pt x="187" y="92"/>
                      <a:pt x="185" y="106"/>
                    </a:cubicBezTo>
                    <a:cubicBezTo>
                      <a:pt x="49" y="106"/>
                      <a:pt x="49" y="106"/>
                      <a:pt x="49" y="106"/>
                    </a:cubicBezTo>
                    <a:cubicBezTo>
                      <a:pt x="48" y="93"/>
                      <a:pt x="38" y="84"/>
                      <a:pt x="26" y="82"/>
                    </a:cubicBezTo>
                    <a:cubicBezTo>
                      <a:pt x="26" y="35"/>
                      <a:pt x="26" y="35"/>
                      <a:pt x="26" y="35"/>
                    </a:cubicBezTo>
                    <a:cubicBezTo>
                      <a:pt x="38" y="34"/>
                      <a:pt x="47" y="27"/>
                      <a:pt x="49" y="12"/>
                    </a:cubicBezTo>
                    <a:cubicBezTo>
                      <a:pt x="185" y="12"/>
                      <a:pt x="185" y="12"/>
                      <a:pt x="185" y="12"/>
                    </a:cubicBezTo>
                    <a:cubicBezTo>
                      <a:pt x="188" y="28"/>
                      <a:pt x="194" y="33"/>
                      <a:pt x="208" y="35"/>
                    </a:cubicBezTo>
                    <a:cubicBezTo>
                      <a:pt x="208" y="82"/>
                      <a:pt x="208" y="82"/>
                      <a:pt x="208" y="82"/>
                    </a:cubicBezTo>
                    <a:close/>
                  </a:path>
                </a:pathLst>
              </a:custGeom>
              <a:solidFill>
                <a:srgbClr val="000000"/>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4164F09-B714-4B6E-8300-B434A0C0F46A}"/>
                  </a:ext>
                </a:extLst>
              </p:cNvPr>
              <p:cNvSpPr>
                <a:spLocks/>
              </p:cNvSpPr>
              <p:nvPr/>
            </p:nvSpPr>
            <p:spPr bwMode="auto">
              <a:xfrm>
                <a:off x="3761" y="1976"/>
                <a:ext cx="153" cy="180"/>
              </a:xfrm>
              <a:custGeom>
                <a:avLst/>
                <a:gdLst>
                  <a:gd name="T0" fmla="*/ 99 w 101"/>
                  <a:gd name="T1" fmla="*/ 119 h 119"/>
                  <a:gd name="T2" fmla="*/ 62 w 101"/>
                  <a:gd name="T3" fmla="*/ 119 h 119"/>
                  <a:gd name="T4" fmla="*/ 61 w 101"/>
                  <a:gd name="T5" fmla="*/ 117 h 119"/>
                  <a:gd name="T6" fmla="*/ 64 w 101"/>
                  <a:gd name="T7" fmla="*/ 107 h 119"/>
                  <a:gd name="T8" fmla="*/ 63 w 101"/>
                  <a:gd name="T9" fmla="*/ 95 h 119"/>
                  <a:gd name="T10" fmla="*/ 60 w 101"/>
                  <a:gd name="T11" fmla="*/ 91 h 119"/>
                  <a:gd name="T12" fmla="*/ 45 w 101"/>
                  <a:gd name="T13" fmla="*/ 110 h 119"/>
                  <a:gd name="T14" fmla="*/ 32 w 101"/>
                  <a:gd name="T15" fmla="*/ 117 h 119"/>
                  <a:gd name="T16" fmla="*/ 30 w 101"/>
                  <a:gd name="T17" fmla="*/ 118 h 119"/>
                  <a:gd name="T18" fmla="*/ 28 w 101"/>
                  <a:gd name="T19" fmla="*/ 119 h 119"/>
                  <a:gd name="T20" fmla="*/ 3 w 101"/>
                  <a:gd name="T21" fmla="*/ 119 h 119"/>
                  <a:gd name="T22" fmla="*/ 1 w 101"/>
                  <a:gd name="T23" fmla="*/ 116 h 119"/>
                  <a:gd name="T24" fmla="*/ 1 w 101"/>
                  <a:gd name="T25" fmla="*/ 111 h 119"/>
                  <a:gd name="T26" fmla="*/ 9 w 101"/>
                  <a:gd name="T27" fmla="*/ 90 h 119"/>
                  <a:gd name="T28" fmla="*/ 15 w 101"/>
                  <a:gd name="T29" fmla="*/ 70 h 119"/>
                  <a:gd name="T30" fmla="*/ 13 w 101"/>
                  <a:gd name="T31" fmla="*/ 57 h 119"/>
                  <a:gd name="T32" fmla="*/ 16 w 101"/>
                  <a:gd name="T33" fmla="*/ 59 h 119"/>
                  <a:gd name="T34" fmla="*/ 26 w 101"/>
                  <a:gd name="T35" fmla="*/ 74 h 119"/>
                  <a:gd name="T36" fmla="*/ 28 w 101"/>
                  <a:gd name="T37" fmla="*/ 95 h 119"/>
                  <a:gd name="T38" fmla="*/ 28 w 101"/>
                  <a:gd name="T39" fmla="*/ 97 h 119"/>
                  <a:gd name="T40" fmla="*/ 30 w 101"/>
                  <a:gd name="T41" fmla="*/ 94 h 119"/>
                  <a:gd name="T42" fmla="*/ 32 w 101"/>
                  <a:gd name="T43" fmla="*/ 83 h 119"/>
                  <a:gd name="T44" fmla="*/ 30 w 101"/>
                  <a:gd name="T45" fmla="*/ 61 h 119"/>
                  <a:gd name="T46" fmla="*/ 34 w 101"/>
                  <a:gd name="T47" fmla="*/ 20 h 119"/>
                  <a:gd name="T48" fmla="*/ 53 w 101"/>
                  <a:gd name="T49" fmla="*/ 0 h 119"/>
                  <a:gd name="T50" fmla="*/ 54 w 101"/>
                  <a:gd name="T51" fmla="*/ 0 h 119"/>
                  <a:gd name="T52" fmla="*/ 51 w 101"/>
                  <a:gd name="T53" fmla="*/ 43 h 119"/>
                  <a:gd name="T54" fmla="*/ 71 w 101"/>
                  <a:gd name="T55" fmla="*/ 76 h 119"/>
                  <a:gd name="T56" fmla="*/ 79 w 101"/>
                  <a:gd name="T57" fmla="*/ 53 h 119"/>
                  <a:gd name="T58" fmla="*/ 91 w 101"/>
                  <a:gd name="T59" fmla="*/ 42 h 119"/>
                  <a:gd name="T60" fmla="*/ 88 w 101"/>
                  <a:gd name="T61" fmla="*/ 60 h 119"/>
                  <a:gd name="T62" fmla="*/ 94 w 101"/>
                  <a:gd name="T63" fmla="*/ 84 h 119"/>
                  <a:gd name="T64" fmla="*/ 101 w 101"/>
                  <a:gd name="T65" fmla="*/ 116 h 119"/>
                  <a:gd name="T66" fmla="*/ 99 w 101"/>
                  <a:gd name="T6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19">
                    <a:moveTo>
                      <a:pt x="99" y="119"/>
                    </a:moveTo>
                    <a:cubicBezTo>
                      <a:pt x="62" y="119"/>
                      <a:pt x="62" y="119"/>
                      <a:pt x="62" y="119"/>
                    </a:cubicBezTo>
                    <a:cubicBezTo>
                      <a:pt x="61" y="119"/>
                      <a:pt x="60" y="118"/>
                      <a:pt x="61" y="117"/>
                    </a:cubicBezTo>
                    <a:cubicBezTo>
                      <a:pt x="62" y="113"/>
                      <a:pt x="63" y="110"/>
                      <a:pt x="64" y="107"/>
                    </a:cubicBezTo>
                    <a:cubicBezTo>
                      <a:pt x="65" y="103"/>
                      <a:pt x="65" y="99"/>
                      <a:pt x="63" y="95"/>
                    </a:cubicBezTo>
                    <a:cubicBezTo>
                      <a:pt x="62" y="93"/>
                      <a:pt x="61" y="92"/>
                      <a:pt x="60" y="91"/>
                    </a:cubicBezTo>
                    <a:cubicBezTo>
                      <a:pt x="59" y="101"/>
                      <a:pt x="52" y="106"/>
                      <a:pt x="45" y="110"/>
                    </a:cubicBezTo>
                    <a:cubicBezTo>
                      <a:pt x="41" y="113"/>
                      <a:pt x="37" y="115"/>
                      <a:pt x="32" y="117"/>
                    </a:cubicBezTo>
                    <a:cubicBezTo>
                      <a:pt x="31" y="118"/>
                      <a:pt x="31" y="118"/>
                      <a:pt x="30" y="118"/>
                    </a:cubicBezTo>
                    <a:cubicBezTo>
                      <a:pt x="29" y="119"/>
                      <a:pt x="29" y="119"/>
                      <a:pt x="28" y="119"/>
                    </a:cubicBezTo>
                    <a:cubicBezTo>
                      <a:pt x="3" y="119"/>
                      <a:pt x="3" y="119"/>
                      <a:pt x="3" y="119"/>
                    </a:cubicBezTo>
                    <a:cubicBezTo>
                      <a:pt x="1" y="119"/>
                      <a:pt x="0" y="118"/>
                      <a:pt x="1" y="116"/>
                    </a:cubicBezTo>
                    <a:cubicBezTo>
                      <a:pt x="1" y="115"/>
                      <a:pt x="1" y="113"/>
                      <a:pt x="1" y="111"/>
                    </a:cubicBezTo>
                    <a:cubicBezTo>
                      <a:pt x="3" y="104"/>
                      <a:pt x="6" y="97"/>
                      <a:pt x="9" y="90"/>
                    </a:cubicBezTo>
                    <a:cubicBezTo>
                      <a:pt x="12" y="84"/>
                      <a:pt x="15" y="78"/>
                      <a:pt x="15" y="70"/>
                    </a:cubicBezTo>
                    <a:cubicBezTo>
                      <a:pt x="15" y="66"/>
                      <a:pt x="15" y="61"/>
                      <a:pt x="13" y="57"/>
                    </a:cubicBezTo>
                    <a:cubicBezTo>
                      <a:pt x="14" y="58"/>
                      <a:pt x="15" y="58"/>
                      <a:pt x="16" y="59"/>
                    </a:cubicBezTo>
                    <a:cubicBezTo>
                      <a:pt x="22" y="62"/>
                      <a:pt x="25" y="68"/>
                      <a:pt x="26" y="74"/>
                    </a:cubicBezTo>
                    <a:cubicBezTo>
                      <a:pt x="28" y="81"/>
                      <a:pt x="28" y="88"/>
                      <a:pt x="28" y="95"/>
                    </a:cubicBezTo>
                    <a:cubicBezTo>
                      <a:pt x="28" y="96"/>
                      <a:pt x="28" y="96"/>
                      <a:pt x="28" y="97"/>
                    </a:cubicBezTo>
                    <a:cubicBezTo>
                      <a:pt x="29" y="96"/>
                      <a:pt x="29" y="95"/>
                      <a:pt x="30" y="94"/>
                    </a:cubicBezTo>
                    <a:cubicBezTo>
                      <a:pt x="32" y="91"/>
                      <a:pt x="32" y="87"/>
                      <a:pt x="32" y="83"/>
                    </a:cubicBezTo>
                    <a:cubicBezTo>
                      <a:pt x="33" y="75"/>
                      <a:pt x="31" y="68"/>
                      <a:pt x="30" y="61"/>
                    </a:cubicBezTo>
                    <a:cubicBezTo>
                      <a:pt x="28" y="47"/>
                      <a:pt x="28" y="33"/>
                      <a:pt x="34" y="20"/>
                    </a:cubicBezTo>
                    <a:cubicBezTo>
                      <a:pt x="38" y="12"/>
                      <a:pt x="45" y="5"/>
                      <a:pt x="53" y="0"/>
                    </a:cubicBezTo>
                    <a:cubicBezTo>
                      <a:pt x="53" y="0"/>
                      <a:pt x="54" y="0"/>
                      <a:pt x="54" y="0"/>
                    </a:cubicBezTo>
                    <a:cubicBezTo>
                      <a:pt x="48" y="14"/>
                      <a:pt x="47" y="28"/>
                      <a:pt x="51" y="43"/>
                    </a:cubicBezTo>
                    <a:cubicBezTo>
                      <a:pt x="55" y="56"/>
                      <a:pt x="62" y="66"/>
                      <a:pt x="71" y="76"/>
                    </a:cubicBezTo>
                    <a:cubicBezTo>
                      <a:pt x="71" y="67"/>
                      <a:pt x="73" y="59"/>
                      <a:pt x="79" y="53"/>
                    </a:cubicBezTo>
                    <a:cubicBezTo>
                      <a:pt x="82" y="49"/>
                      <a:pt x="86" y="45"/>
                      <a:pt x="91" y="42"/>
                    </a:cubicBezTo>
                    <a:cubicBezTo>
                      <a:pt x="89" y="48"/>
                      <a:pt x="88" y="54"/>
                      <a:pt x="88" y="60"/>
                    </a:cubicBezTo>
                    <a:cubicBezTo>
                      <a:pt x="88" y="68"/>
                      <a:pt x="90" y="77"/>
                      <a:pt x="94" y="84"/>
                    </a:cubicBezTo>
                    <a:cubicBezTo>
                      <a:pt x="98" y="95"/>
                      <a:pt x="101" y="105"/>
                      <a:pt x="101" y="116"/>
                    </a:cubicBezTo>
                    <a:cubicBezTo>
                      <a:pt x="101" y="118"/>
                      <a:pt x="100" y="119"/>
                      <a:pt x="99" y="119"/>
                    </a:cubicBezTo>
                    <a:close/>
                  </a:path>
                </a:pathLst>
              </a:cu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8556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53"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fade">
                                      <p:cBhvr>
                                        <p:cTn id="40" dur="500"/>
                                        <p:tgtEl>
                                          <p:spTgt spid="5">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0" end="0"/>
                                            </p:txEl>
                                          </p:spTgt>
                                        </p:tgtEl>
                                        <p:attrNameLst>
                                          <p:attrName>style.visibility</p:attrName>
                                        </p:attrNameLst>
                                      </p:cBhvr>
                                      <p:to>
                                        <p:strVal val="visible"/>
                                      </p:to>
                                    </p:set>
                                    <p:animEffect transition="in" filter="fade">
                                      <p:cBhvr>
                                        <p:cTn id="48" dur="500"/>
                                        <p:tgtEl>
                                          <p:spTgt spid="8">
                                            <p:txEl>
                                              <p:pRg st="0" end="0"/>
                                            </p:txEl>
                                          </p:spTgt>
                                        </p:tgtEl>
                                      </p:cBhvr>
                                    </p:animEffect>
                                  </p:childTnLst>
                                </p:cTn>
                              </p:par>
                              <p:par>
                                <p:cTn id="49" presetID="53" presetClass="entr" presetSubtype="16"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8">
                                            <p:txEl>
                                              <p:pRg st="1" end="1"/>
                                            </p:txEl>
                                          </p:spTgt>
                                        </p:tgtEl>
                                        <p:attrNameLst>
                                          <p:attrName>style.visibility</p:attrName>
                                        </p:attrNameLst>
                                      </p:cBhvr>
                                      <p:to>
                                        <p:strVal val="visible"/>
                                      </p:to>
                                    </p:set>
                                    <p:animEffect transition="in" filter="fade">
                                      <p:cBhvr>
                                        <p:cTn id="56" dur="500"/>
                                        <p:tgtEl>
                                          <p:spTgt spid="8">
                                            <p:txEl>
                                              <p:pRg st="1" end="1"/>
                                            </p:txEl>
                                          </p:spTgt>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animEffect transition="in" filter="fade">
                                      <p:cBhvr>
                                        <p:cTn id="60" dur="500"/>
                                        <p:tgtEl>
                                          <p:spTgt spid="8">
                                            <p:txEl>
                                              <p:pRg st="2" end="2"/>
                                            </p:txEl>
                                          </p:spTgt>
                                        </p:tgtEl>
                                      </p:cBhvr>
                                    </p:animEffect>
                                  </p:childTnLst>
                                </p:cTn>
                              </p:par>
                              <p:par>
                                <p:cTn id="61" presetID="53" presetClass="entr" presetSubtype="16"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par>
                                <p:cTn id="66" presetID="10" presetClass="entr" presetSubtype="0" fill="hold" nodeType="withEffect">
                                  <p:stCondLst>
                                    <p:cond delay="0"/>
                                  </p:stCondLst>
                                  <p:childTnLst>
                                    <p:set>
                                      <p:cBhvr>
                                        <p:cTn id="67" dur="1" fill="hold">
                                          <p:stCondLst>
                                            <p:cond delay="0"/>
                                          </p:stCondLst>
                                        </p:cTn>
                                        <p:tgtEl>
                                          <p:spTgt spid="8">
                                            <p:txEl>
                                              <p:pRg st="3" end="3"/>
                                            </p:txEl>
                                          </p:spTgt>
                                        </p:tgtEl>
                                        <p:attrNameLst>
                                          <p:attrName>style.visibility</p:attrName>
                                        </p:attrNameLst>
                                      </p:cBhvr>
                                      <p:to>
                                        <p:strVal val="visible"/>
                                      </p:to>
                                    </p:set>
                                    <p:animEffect transition="in" filter="fade">
                                      <p:cBhvr>
                                        <p:cTn id="68" dur="500"/>
                                        <p:tgtEl>
                                          <p:spTgt spid="8">
                                            <p:txEl>
                                              <p:pRg st="3" end="3"/>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8">
                                            <p:txEl>
                                              <p:pRg st="4" end="4"/>
                                            </p:txEl>
                                          </p:spTgt>
                                        </p:tgtEl>
                                        <p:attrNameLst>
                                          <p:attrName>style.visibility</p:attrName>
                                        </p:attrNameLst>
                                      </p:cBhvr>
                                      <p:to>
                                        <p:strVal val="visible"/>
                                      </p:to>
                                    </p:set>
                                    <p:animEffect transition="in" filter="fade">
                                      <p:cBhvr>
                                        <p:cTn id="71" dur="500"/>
                                        <p:tgtEl>
                                          <p:spTgt spid="8">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decel="100000"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 calcmode="lin" valueType="num">
                                      <p:cBhvr additive="base">
                                        <p:cTn id="76" dur="750" fill="hold"/>
                                        <p:tgtEl>
                                          <p:spTgt spid="57"/>
                                        </p:tgtEl>
                                        <p:attrNameLst>
                                          <p:attrName>ppt_x</p:attrName>
                                        </p:attrNameLst>
                                      </p:cBhvr>
                                      <p:tavLst>
                                        <p:tav tm="0">
                                          <p:val>
                                            <p:strVal val="#ppt_x"/>
                                          </p:val>
                                        </p:tav>
                                        <p:tav tm="100000">
                                          <p:val>
                                            <p:strVal val="#ppt_x"/>
                                          </p:val>
                                        </p:tav>
                                      </p:tavLst>
                                    </p:anim>
                                    <p:anim calcmode="lin" valueType="num">
                                      <p:cBhvr additive="base">
                                        <p:cTn id="77" dur="75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Microsoft CISO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4754332" y="1956297"/>
            <a:ext cx="2732691" cy="2833673"/>
          </a:xfrm>
          <a:prstGeom prst="pie">
            <a:avLst>
              <a:gd name="adj1" fmla="val 860281"/>
              <a:gd name="adj2" fmla="val 7407212"/>
            </a:avLst>
          </a:pr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Partial Circle 72">
            <a:extLst>
              <a:ext uri="{FF2B5EF4-FFF2-40B4-BE49-F238E27FC236}">
                <a16:creationId xmlns:a16="http://schemas.microsoft.com/office/drawing/2014/main" id="{C018250C-AFA6-4694-8C92-28B802EF9C32}"/>
              </a:ext>
            </a:extLst>
          </p:cNvPr>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4784051" y="1979156"/>
            <a:ext cx="2756890" cy="2833673"/>
          </a:xfrm>
          <a:prstGeom prst="pie">
            <a:avLst>
              <a:gd name="adj1" fmla="val 232043"/>
              <a:gd name="adj2" fmla="val 1939114"/>
            </a:avLst>
          </a:prstGeom>
          <a:solidFill>
            <a:srgbClr val="00205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Partial Circle 74">
            <a:extLst>
              <a:ext uri="{FF2B5EF4-FFF2-40B4-BE49-F238E27FC236}">
                <a16:creationId xmlns:a16="http://schemas.microsoft.com/office/drawing/2014/main" id="{5A1FC13A-C4F3-43E7-AFB1-39820D980D1D}"/>
              </a:ext>
            </a:extLst>
          </p:cNvPr>
          <p:cNvSpPr/>
          <p:nvPr/>
        </p:nvSpPr>
        <p:spPr bwMode="auto">
          <a:xfrm rot="12579446">
            <a:off x="4713626" y="1895846"/>
            <a:ext cx="2743376" cy="2874405"/>
          </a:xfrm>
          <a:prstGeom prst="pie">
            <a:avLst>
              <a:gd name="adj1" fmla="val 19640575"/>
              <a:gd name="adj2" fmla="val 2679863"/>
            </a:avLst>
          </a:prstGeom>
          <a:solidFill>
            <a:srgbClr val="00188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Partial Circle 75">
            <a:extLst>
              <a:ext uri="{FF2B5EF4-FFF2-40B4-BE49-F238E27FC236}">
                <a16:creationId xmlns:a16="http://schemas.microsoft.com/office/drawing/2014/main" id="{433A40A1-DF58-4346-BF37-437C50F328CE}"/>
              </a:ext>
            </a:extLst>
          </p:cNvPr>
          <p:cNvSpPr/>
          <p:nvPr/>
        </p:nvSpPr>
        <p:spPr bwMode="auto">
          <a:xfrm rot="12425024">
            <a:off x="4721220" y="1870332"/>
            <a:ext cx="2712774" cy="2921095"/>
          </a:xfrm>
          <a:prstGeom prst="pie">
            <a:avLst>
              <a:gd name="adj1" fmla="val 18766243"/>
              <a:gd name="adj2" fmla="val 19811294"/>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4614227" y="1935353"/>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5994446" y="3268454"/>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6ACEF61F-B08A-40BB-821E-AEFA8BD0B718}"/>
              </a:ext>
            </a:extLst>
          </p:cNvPr>
          <p:cNvGrpSpPr/>
          <p:nvPr/>
        </p:nvGrpSpPr>
        <p:grpSpPr>
          <a:xfrm>
            <a:off x="821690" y="2078801"/>
            <a:ext cx="3678879" cy="1352462"/>
            <a:chOff x="-4875350" y="1942167"/>
            <a:chExt cx="10749467" cy="1352462"/>
          </a:xfrm>
        </p:grpSpPr>
        <p:cxnSp>
          <p:nvCxnSpPr>
            <p:cNvPr id="94" name="Straight Connector 93">
              <a:extLst>
                <a:ext uri="{FF2B5EF4-FFF2-40B4-BE49-F238E27FC236}">
                  <a16:creationId xmlns:a16="http://schemas.microsoft.com/office/drawing/2014/main" id="{7589AA14-54AC-4B59-8E49-4FA8FEE7D4B5}"/>
                </a:ext>
              </a:extLst>
            </p:cNvPr>
            <p:cNvCxnSpPr>
              <a:cxnSpLocks/>
            </p:cNvCxnSpPr>
            <p:nvPr/>
          </p:nvCxnSpPr>
          <p:spPr>
            <a:xfrm>
              <a:off x="4042633" y="2080856"/>
              <a:ext cx="1831484" cy="1213773"/>
            </a:xfrm>
            <a:prstGeom prst="bentConnector3">
              <a:avLst>
                <a:gd name="adj1" fmla="val 50000"/>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5" name="TextBox 94">
              <a:extLst>
                <a:ext uri="{FF2B5EF4-FFF2-40B4-BE49-F238E27FC236}">
                  <a16:creationId xmlns:a16="http://schemas.microsoft.com/office/drawing/2014/main" id="{B15FB2C5-C94C-4350-926F-0646E5C0B2D2}"/>
                </a:ext>
              </a:extLst>
            </p:cNvPr>
            <p:cNvSpPr txBox="1"/>
            <p:nvPr/>
          </p:nvSpPr>
          <p:spPr>
            <a:xfrm>
              <a:off x="-4875350" y="1942167"/>
              <a:ext cx="8793023"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rPr>
                <a:t>Kickoff and introduction</a:t>
              </a:r>
            </a:p>
          </p:txBody>
        </p:sp>
      </p:grpSp>
      <p:grpSp>
        <p:nvGrpSpPr>
          <p:cNvPr id="96" name="Group 95">
            <a:extLst>
              <a:ext uri="{FF2B5EF4-FFF2-40B4-BE49-F238E27FC236}">
                <a16:creationId xmlns:a16="http://schemas.microsoft.com/office/drawing/2014/main" id="{243B6025-D298-4CB4-BB32-2AEC15974D45}"/>
              </a:ext>
            </a:extLst>
          </p:cNvPr>
          <p:cNvGrpSpPr/>
          <p:nvPr/>
        </p:nvGrpSpPr>
        <p:grpSpPr>
          <a:xfrm>
            <a:off x="5349596" y="1144486"/>
            <a:ext cx="1646542" cy="649001"/>
            <a:chOff x="5349596" y="1225973"/>
            <a:chExt cx="1646542" cy="649001"/>
          </a:xfrm>
        </p:grpSpPr>
        <p:cxnSp>
          <p:nvCxnSpPr>
            <p:cNvPr id="97" name="Straight Connector 96">
              <a:extLst>
                <a:ext uri="{FF2B5EF4-FFF2-40B4-BE49-F238E27FC236}">
                  <a16:creationId xmlns:a16="http://schemas.microsoft.com/office/drawing/2014/main" id="{19CC42D4-BDF6-4EBF-8EC6-426E72D4A885}"/>
                </a:ext>
              </a:extLst>
            </p:cNvPr>
            <p:cNvCxnSpPr>
              <a:cxnSpLocks/>
            </p:cNvCxnSpPr>
            <p:nvPr/>
          </p:nvCxnSpPr>
          <p:spPr>
            <a:xfrm>
              <a:off x="6096000" y="1597520"/>
              <a:ext cx="0" cy="277454"/>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8" name="TextBox 97">
              <a:extLst>
                <a:ext uri="{FF2B5EF4-FFF2-40B4-BE49-F238E27FC236}">
                  <a16:creationId xmlns:a16="http://schemas.microsoft.com/office/drawing/2014/main" id="{4B36942B-7354-4E22-9251-88CB3BAE0AEE}"/>
                </a:ext>
              </a:extLst>
            </p:cNvPr>
            <p:cNvSpPr txBox="1"/>
            <p:nvPr/>
          </p:nvSpPr>
          <p:spPr>
            <a:xfrm>
              <a:off x="5349596" y="1225973"/>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ctr"/>
              <a:r>
                <a:rPr lang="en-US">
                  <a:solidFill>
                    <a:srgbClr val="0078D4"/>
                  </a:solidFill>
                </a:rPr>
                <a:t>Lunch</a:t>
              </a:r>
            </a:p>
          </p:txBody>
        </p:sp>
      </p:grpSp>
      <p:grpSp>
        <p:nvGrpSpPr>
          <p:cNvPr id="99" name="Group 98">
            <a:extLst>
              <a:ext uri="{FF2B5EF4-FFF2-40B4-BE49-F238E27FC236}">
                <a16:creationId xmlns:a16="http://schemas.microsoft.com/office/drawing/2014/main" id="{269F2778-BD30-4678-939B-3872E9985181}"/>
              </a:ext>
            </a:extLst>
          </p:cNvPr>
          <p:cNvGrpSpPr/>
          <p:nvPr/>
        </p:nvGrpSpPr>
        <p:grpSpPr>
          <a:xfrm>
            <a:off x="3118700" y="1284049"/>
            <a:ext cx="1859700" cy="1006607"/>
            <a:chOff x="3537831" y="1426719"/>
            <a:chExt cx="2120137" cy="1006607"/>
          </a:xfrm>
        </p:grpSpPr>
        <p:cxnSp>
          <p:nvCxnSpPr>
            <p:cNvPr id="100" name="Straight Connector 99">
              <a:extLst>
                <a:ext uri="{FF2B5EF4-FFF2-40B4-BE49-F238E27FC236}">
                  <a16:creationId xmlns:a16="http://schemas.microsoft.com/office/drawing/2014/main" id="{D0A007A3-22EC-40DF-952A-9C1B1F6450CF}"/>
                </a:ext>
              </a:extLst>
            </p:cNvPr>
            <p:cNvCxnSpPr>
              <a:cxnSpLocks/>
              <a:stCxn id="101" idx="3"/>
            </p:cNvCxnSpPr>
            <p:nvPr/>
          </p:nvCxnSpPr>
          <p:spPr>
            <a:xfrm>
              <a:off x="5184373" y="1565219"/>
              <a:ext cx="473595" cy="868107"/>
            </a:xfrm>
            <a:prstGeom prst="bentConnector2">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101" name="TextBox 100">
              <a:extLst>
                <a:ext uri="{FF2B5EF4-FFF2-40B4-BE49-F238E27FC236}">
                  <a16:creationId xmlns:a16="http://schemas.microsoft.com/office/drawing/2014/main" id="{001D6F76-A579-4603-8218-9EDFD406049A}"/>
                </a:ext>
              </a:extLst>
            </p:cNvPr>
            <p:cNvSpPr txBox="1"/>
            <p:nvPr/>
          </p:nvSpPr>
          <p:spPr>
            <a:xfrm>
              <a:off x="3537831" y="1426719"/>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Your strategy</a:t>
              </a:r>
            </a:p>
          </p:txBody>
        </p:sp>
      </p:grpSp>
      <p:grpSp>
        <p:nvGrpSpPr>
          <p:cNvPr id="102" name="Group 101">
            <a:extLst>
              <a:ext uri="{FF2B5EF4-FFF2-40B4-BE49-F238E27FC236}">
                <a16:creationId xmlns:a16="http://schemas.microsoft.com/office/drawing/2014/main" id="{08859818-1074-4970-A5C3-18CA6B1CFC0F}"/>
              </a:ext>
            </a:extLst>
          </p:cNvPr>
          <p:cNvGrpSpPr/>
          <p:nvPr/>
        </p:nvGrpSpPr>
        <p:grpSpPr>
          <a:xfrm>
            <a:off x="7438285" y="2281123"/>
            <a:ext cx="4401290" cy="276999"/>
            <a:chOff x="7438285" y="2281123"/>
            <a:chExt cx="4401290" cy="276999"/>
          </a:xfrm>
        </p:grpSpPr>
        <p:sp>
          <p:nvSpPr>
            <p:cNvPr id="103" name="TextBox 102">
              <a:extLst>
                <a:ext uri="{FF2B5EF4-FFF2-40B4-BE49-F238E27FC236}">
                  <a16:creationId xmlns:a16="http://schemas.microsoft.com/office/drawing/2014/main" id="{5454160A-A19C-4CFA-82F3-A097B5AB5ACD}"/>
                </a:ext>
              </a:extLst>
            </p:cNvPr>
            <p:cNvSpPr txBox="1"/>
            <p:nvPr/>
          </p:nvSpPr>
          <p:spPr>
            <a:xfrm>
              <a:off x="8385161" y="2281123"/>
              <a:ext cx="345441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Identity and access management</a:t>
              </a: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5" name="Group 104">
            <a:extLst>
              <a:ext uri="{FF2B5EF4-FFF2-40B4-BE49-F238E27FC236}">
                <a16:creationId xmlns:a16="http://schemas.microsoft.com/office/drawing/2014/main" id="{BA77FDB0-8C81-4AB3-A475-A8AD7E2B3F85}"/>
              </a:ext>
            </a:extLst>
          </p:cNvPr>
          <p:cNvGrpSpPr/>
          <p:nvPr/>
        </p:nvGrpSpPr>
        <p:grpSpPr>
          <a:xfrm>
            <a:off x="7724934" y="2905190"/>
            <a:ext cx="3236436" cy="276999"/>
            <a:chOff x="7724934" y="2905190"/>
            <a:chExt cx="3236436" cy="276999"/>
          </a:xfrm>
        </p:grpSpPr>
        <p:sp>
          <p:nvSpPr>
            <p:cNvPr id="106" name="TextBox 105">
              <a:extLst>
                <a:ext uri="{FF2B5EF4-FFF2-40B4-BE49-F238E27FC236}">
                  <a16:creationId xmlns:a16="http://schemas.microsoft.com/office/drawing/2014/main" id="{10C8D661-01FE-47B4-A118-02249DE56D03}"/>
                </a:ext>
              </a:extLst>
            </p:cNvPr>
            <p:cNvSpPr txBox="1"/>
            <p:nvPr/>
          </p:nvSpPr>
          <p:spPr>
            <a:xfrm>
              <a:off x="8866295" y="2905190"/>
              <a:ext cx="209507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a:t>Threat protection</a:t>
              </a:r>
            </a:p>
          </p:txBody>
        </p:sp>
        <p:cxnSp>
          <p:nvCxnSpPr>
            <p:cNvPr id="107" name="Straight Connector 106">
              <a:extLst>
                <a:ext uri="{FF2B5EF4-FFF2-40B4-BE49-F238E27FC236}">
                  <a16:creationId xmlns:a16="http://schemas.microsoft.com/office/drawing/2014/main" id="{C66B2FD0-AA07-47AA-9A24-85A73E6F920B}"/>
                </a:ext>
              </a:extLst>
            </p:cNvPr>
            <p:cNvCxnSpPr>
              <a:cxnSpLocks/>
            </p:cNvCxnSpPr>
            <p:nvPr/>
          </p:nvCxnSpPr>
          <p:spPr>
            <a:xfrm>
              <a:off x="7724934" y="3043689"/>
              <a:ext cx="1062227" cy="0"/>
            </a:xfrm>
            <a:prstGeom prst="line">
              <a:avLst/>
            </a:prstGeom>
            <a:solidFill>
              <a:srgbClr val="FFFFFF"/>
            </a:solidFill>
            <a:ln w="57150" cap="rnd" cmpd="sng" algn="ctr">
              <a:solidFill>
                <a:srgbClr val="A6A6A6"/>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7709023" y="3842031"/>
            <a:ext cx="4974621" cy="276999"/>
            <a:chOff x="7724934" y="3680196"/>
            <a:chExt cx="4974621" cy="276999"/>
          </a:xfrm>
        </p:grpSpPr>
        <p:sp>
          <p:nvSpPr>
            <p:cNvPr id="109" name="TextBox 108">
              <a:extLst>
                <a:ext uri="{FF2B5EF4-FFF2-40B4-BE49-F238E27FC236}">
                  <a16:creationId xmlns:a16="http://schemas.microsoft.com/office/drawing/2014/main" id="{F1D9D9C7-9C97-45E7-9C92-8EB5E8A8CBC6}"/>
                </a:ext>
              </a:extLst>
            </p:cNvPr>
            <p:cNvSpPr txBox="1"/>
            <p:nvPr/>
          </p:nvSpPr>
          <p:spPr>
            <a:xfrm>
              <a:off x="8385161" y="36801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Information protection</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7327736" y="4356396"/>
            <a:ext cx="4964933" cy="276999"/>
            <a:chOff x="7348756" y="4356396"/>
            <a:chExt cx="4964933"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Joint planning</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4" name="Group 113">
            <a:extLst>
              <a:ext uri="{FF2B5EF4-FFF2-40B4-BE49-F238E27FC236}">
                <a16:creationId xmlns:a16="http://schemas.microsoft.com/office/drawing/2014/main" id="{3E9317F7-B40B-4966-8E31-C6ED67D07F19}"/>
              </a:ext>
            </a:extLst>
          </p:cNvPr>
          <p:cNvGrpSpPr/>
          <p:nvPr/>
        </p:nvGrpSpPr>
        <p:grpSpPr>
          <a:xfrm>
            <a:off x="6973935" y="1312651"/>
            <a:ext cx="3719462" cy="813501"/>
            <a:chOff x="6973935" y="1312651"/>
            <a:chExt cx="3719462" cy="813501"/>
          </a:xfrm>
        </p:grpSpPr>
        <p:sp>
          <p:nvSpPr>
            <p:cNvPr id="115" name="TextBox 114">
              <a:extLst>
                <a:ext uri="{FF2B5EF4-FFF2-40B4-BE49-F238E27FC236}">
                  <a16:creationId xmlns:a16="http://schemas.microsoft.com/office/drawing/2014/main" id="{9D7448E1-3976-4DE6-9CE5-6D05A310E2F8}"/>
                </a:ext>
              </a:extLst>
            </p:cNvPr>
            <p:cNvSpPr txBox="1"/>
            <p:nvPr/>
          </p:nvSpPr>
          <p:spPr>
            <a:xfrm>
              <a:off x="7834710" y="1312651"/>
              <a:ext cx="2858687" cy="553998"/>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Security management </a:t>
              </a:r>
              <a:br>
                <a:rPr lang="en-US">
                  <a:solidFill>
                    <a:srgbClr val="0078D4"/>
                  </a:solidFill>
                </a:rPr>
              </a:br>
              <a:r>
                <a:rPr lang="en-US">
                  <a:solidFill>
                    <a:srgbClr val="0078D4"/>
                  </a:solidFill>
                </a:rPr>
                <a:t>learnings and principles</a:t>
              </a:r>
            </a:p>
          </p:txBody>
        </p:sp>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6973935" y="1567066"/>
              <a:ext cx="809527" cy="559086"/>
            </a:xfrm>
            <a:prstGeom prst="bentConnector3">
              <a:avLst>
                <a:gd name="adj1" fmla="val 44490"/>
              </a:avLst>
            </a:prstGeom>
            <a:solidFill>
              <a:srgbClr val="FFFFFF"/>
            </a:solidFill>
            <a:ln w="57150" cap="rnd" cmpd="sng" algn="ctr">
              <a:solidFill>
                <a:schemeClr val="bg1">
                  <a:lumMod val="65000"/>
                </a:schemeClr>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 name="Group 3">
            <a:extLst>
              <a:ext uri="{FF2B5EF4-FFF2-40B4-BE49-F238E27FC236}">
                <a16:creationId xmlns:a16="http://schemas.microsoft.com/office/drawing/2014/main" id="{08292948-328C-4E79-9F49-93455566E639}"/>
              </a:ext>
            </a:extLst>
          </p:cNvPr>
          <p:cNvGrpSpPr/>
          <p:nvPr/>
        </p:nvGrpSpPr>
        <p:grpSpPr>
          <a:xfrm>
            <a:off x="8813991" y="3223661"/>
            <a:ext cx="2777140" cy="497750"/>
            <a:chOff x="8813991" y="3223661"/>
            <a:chExt cx="2777140" cy="497750"/>
          </a:xfrm>
        </p:grpSpPr>
        <p:sp>
          <p:nvSpPr>
            <p:cNvPr id="52" name="TextBox 51">
              <a:extLst>
                <a:ext uri="{FF2B5EF4-FFF2-40B4-BE49-F238E27FC236}">
                  <a16:creationId xmlns:a16="http://schemas.microsoft.com/office/drawing/2014/main" id="{BA736240-74BE-495E-A9E2-5E527F2694BC}"/>
                </a:ext>
              </a:extLst>
            </p:cNvPr>
            <p:cNvSpPr txBox="1"/>
            <p:nvPr/>
          </p:nvSpPr>
          <p:spPr>
            <a:xfrm>
              <a:off x="8813991" y="3223661"/>
              <a:ext cx="2011255" cy="246221"/>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sz="1600" b="0">
                  <a:solidFill>
                    <a:srgbClr val="0078D4"/>
                  </a:solidFill>
                </a:rPr>
                <a:t>(A) Identify-Protect</a:t>
              </a:r>
            </a:p>
          </p:txBody>
        </p:sp>
        <p:sp>
          <p:nvSpPr>
            <p:cNvPr id="3" name="Rectangle 2">
              <a:extLst>
                <a:ext uri="{FF2B5EF4-FFF2-40B4-BE49-F238E27FC236}">
                  <a16:creationId xmlns:a16="http://schemas.microsoft.com/office/drawing/2014/main" id="{0B34B789-C631-44D2-A962-5FA4B98199C1}"/>
                </a:ext>
              </a:extLst>
            </p:cNvPr>
            <p:cNvSpPr/>
            <p:nvPr/>
          </p:nvSpPr>
          <p:spPr>
            <a:xfrm>
              <a:off x="8836851" y="3475190"/>
              <a:ext cx="2754280" cy="246221"/>
            </a:xfrm>
            <a:prstGeom prst="rect">
              <a:avLst/>
            </a:prstGeom>
            <a:noFill/>
          </p:spPr>
          <p:txBody>
            <a:bodyPr wrap="square" lIns="0" tIns="0" rIns="0" bIns="0" rtlCol="0">
              <a:spAutoFit/>
            </a:bodyPr>
            <a:lstStyle/>
            <a:p>
              <a:r>
                <a:rPr lang="en-US" sz="1600" kern="0">
                  <a:solidFill>
                    <a:srgbClr val="0078D4"/>
                  </a:solidFill>
                </a:rPr>
                <a:t>(B) Detect-Respond-Recover</a:t>
              </a:r>
            </a:p>
          </p:txBody>
        </p:sp>
      </p:grpSp>
    </p:spTree>
    <p:extLst>
      <p:ext uri="{BB962C8B-B14F-4D97-AF65-F5344CB8AC3E}">
        <p14:creationId xmlns:p14="http://schemas.microsoft.com/office/powerpoint/2010/main" val="42924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4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400"/>
                                        <p:tgtEl>
                                          <p:spTgt spid="93"/>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400"/>
                                        <p:tgtEl>
                                          <p:spTgt spid="75"/>
                                        </p:tgtEl>
                                      </p:cBhvr>
                                    </p:animEffect>
                                  </p:childTnLst>
                                </p:cTn>
                              </p:par>
                              <p:par>
                                <p:cTn id="15" presetID="22" presetClass="entr" presetSubtype="2"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right)">
                                      <p:cBhvr>
                                        <p:cTn id="17" dur="400"/>
                                        <p:tgtEl>
                                          <p:spTgt spid="99"/>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400"/>
                                        <p:tgtEl>
                                          <p:spTgt spid="73"/>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400"/>
                                        <p:tgtEl>
                                          <p:spTgt spid="96"/>
                                        </p:tgtEl>
                                      </p:cBhvr>
                                    </p:animEffect>
                                  </p:childTnLst>
                                </p:cTn>
                              </p:par>
                            </p:childTnLst>
                          </p:cTn>
                        </p:par>
                        <p:par>
                          <p:cTn id="25" fill="hold">
                            <p:stCondLst>
                              <p:cond delay="1200"/>
                            </p:stCondLst>
                            <p:childTnLst>
                              <p:par>
                                <p:cTn id="26" presetID="10" presetClass="entr" presetSubtype="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400"/>
                                        <p:tgtEl>
                                          <p:spTgt spid="72"/>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400"/>
                                        <p:tgtEl>
                                          <p:spTgt spid="11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400"/>
                                        <p:tgtEl>
                                          <p:spTgt spid="102"/>
                                        </p:tgtEl>
                                      </p:cBhvr>
                                    </p:animEffect>
                                  </p:childTnLst>
                                </p:cTn>
                              </p:par>
                            </p:childTnLst>
                          </p:cTn>
                        </p:par>
                        <p:par>
                          <p:cTn id="37" fill="hold">
                            <p:stCondLst>
                              <p:cond delay="2400"/>
                            </p:stCondLst>
                            <p:childTnLst>
                              <p:par>
                                <p:cTn id="38" presetID="22" presetClass="entr" presetSubtype="8" fill="hold"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left)">
                                      <p:cBhvr>
                                        <p:cTn id="40" dur="400"/>
                                        <p:tgtEl>
                                          <p:spTgt spid="105"/>
                                        </p:tgtEl>
                                      </p:cBhvr>
                                    </p:animEffect>
                                  </p:childTnLst>
                                </p:cTn>
                              </p:par>
                              <p:par>
                                <p:cTn id="41" presetID="22" presetClass="entr" presetSubtype="1" fill="hold" nodeType="withEffect">
                                  <p:stCondLst>
                                    <p:cond delay="25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par>
                          <p:cTn id="44" fill="hold">
                            <p:stCondLst>
                              <p:cond delay="3150"/>
                            </p:stCondLst>
                            <p:childTnLst>
                              <p:par>
                                <p:cTn id="45" presetID="22" presetClass="entr" presetSubtype="8" fill="hold" nodeType="after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left)">
                                      <p:cBhvr>
                                        <p:cTn id="47" dur="400"/>
                                        <p:tgtEl>
                                          <p:spTgt spid="108"/>
                                        </p:tgtEl>
                                      </p:cBhvr>
                                    </p:animEffect>
                                  </p:childTnLst>
                                </p:cTn>
                              </p:par>
                            </p:childTnLst>
                          </p:cTn>
                        </p:par>
                        <p:par>
                          <p:cTn id="48" fill="hold">
                            <p:stCondLst>
                              <p:cond delay="3550"/>
                            </p:stCondLst>
                            <p:childTnLst>
                              <p:par>
                                <p:cTn id="49" presetID="10" presetClass="entr" presetSubtype="0"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400"/>
                                        <p:tgtEl>
                                          <p:spTgt spid="74"/>
                                        </p:tgtEl>
                                      </p:cBhvr>
                                    </p:animEffect>
                                  </p:childTnLst>
                                </p:cTn>
                              </p:par>
                            </p:childTnLst>
                          </p:cTn>
                        </p:par>
                        <p:par>
                          <p:cTn id="52" fill="hold">
                            <p:stCondLst>
                              <p:cond delay="3950"/>
                            </p:stCondLst>
                            <p:childTnLst>
                              <p:par>
                                <p:cTn id="53" presetID="22" presetClass="entr" presetSubtype="8" fill="hold" nodeType="after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wipe(left)">
                                      <p:cBhvr>
                                        <p:cTn id="55" dur="4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D27F26-F673-499B-9F8A-7A21C7A9C6C8}"/>
              </a:ext>
            </a:extLst>
          </p:cNvPr>
          <p:cNvSpPr/>
          <p:nvPr/>
        </p:nvSpPr>
        <p:spPr bwMode="auto">
          <a:xfrm>
            <a:off x="0" y="1512826"/>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588263" y="291061"/>
            <a:ext cx="11018520" cy="553999"/>
          </a:xfrm>
        </p:spPr>
        <p:txBody>
          <a:bodyPr/>
          <a:lstStyle/>
          <a:p>
            <a:pPr algn="ctr"/>
            <a:r>
              <a:rPr lang="en-US"/>
              <a:t>Cyber Resiliency</a:t>
            </a:r>
          </a:p>
        </p:txBody>
      </p:sp>
      <p:sp>
        <p:nvSpPr>
          <p:cNvPr id="4" name="Text Placeholder 3"/>
          <p:cNvSpPr>
            <a:spLocks noGrp="1"/>
          </p:cNvSpPr>
          <p:nvPr>
            <p:ph type="body" sz="quarter" idx="4294967295"/>
          </p:nvPr>
        </p:nvSpPr>
        <p:spPr>
          <a:xfrm>
            <a:off x="613700" y="1035861"/>
            <a:ext cx="10993083" cy="369332"/>
          </a:xfrm>
        </p:spPr>
        <p:txBody>
          <a:bodyPr/>
          <a:lstStyle/>
          <a:p>
            <a:pPr marL="0" indent="0">
              <a:spcAft>
                <a:spcPts val="1200"/>
              </a:spcAft>
              <a:buNone/>
            </a:pPr>
            <a:r>
              <a:rPr lang="en-US" sz="2400">
                <a:solidFill>
                  <a:schemeClr val="tx1"/>
                </a:solidFill>
                <a:latin typeface="Segoe UI Bold" panose="020B0802040204020203" pitchFamily="34" charset="0"/>
                <a:cs typeface="Segoe UI Bold" panose="020B0802040204020203" pitchFamily="34" charset="0"/>
              </a:rPr>
              <a:t>Aligned</a:t>
            </a:r>
            <a:r>
              <a:rPr lang="en-US" sz="2400">
                <a:solidFill>
                  <a:schemeClr val="tx1"/>
                </a:solidFill>
                <a:latin typeface="Segoe UI Semibold" panose="020B0702040204020203" pitchFamily="34" charset="0"/>
                <a:cs typeface="Segoe UI Semibold" panose="020B0702040204020203" pitchFamily="34" charset="0"/>
              </a:rPr>
              <a:t> - </a:t>
            </a:r>
            <a:r>
              <a:rPr lang="en-US" sz="1800">
                <a:solidFill>
                  <a:schemeClr val="tx1"/>
                </a:solidFill>
                <a:latin typeface="+mn-lt"/>
                <a:cs typeface="+mn-cs"/>
              </a:rPr>
              <a:t>Align and Integrate cybersecurity with business strategy, processes, and initiatives</a:t>
            </a:r>
          </a:p>
        </p:txBody>
      </p:sp>
      <p:sp>
        <p:nvSpPr>
          <p:cNvPr id="2" name="Rectangle 1">
            <a:extLst>
              <a:ext uri="{FF2B5EF4-FFF2-40B4-BE49-F238E27FC236}">
                <a16:creationId xmlns:a16="http://schemas.microsoft.com/office/drawing/2014/main" id="{54E1B665-4304-48F4-BE19-DC12E08F233E}"/>
              </a:ext>
            </a:extLst>
          </p:cNvPr>
          <p:cNvSpPr/>
          <p:nvPr/>
        </p:nvSpPr>
        <p:spPr>
          <a:xfrm>
            <a:off x="521396" y="3377013"/>
            <a:ext cx="3453333" cy="2135969"/>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Mindset</a:t>
            </a:r>
          </a:p>
          <a:p>
            <a:pPr marL="0" marR="0" lvl="0" indent="-228605" algn="l" defTabSz="932719" rtl="0" eaLnBrk="1" fontAlgn="auto" latinLnBrk="0" hangingPunct="1">
              <a:lnSpc>
                <a:spcPct val="100000"/>
              </a:lnSpc>
              <a:spcBef>
                <a:spcPct val="20000"/>
              </a:spcBef>
              <a:spcAft>
                <a:spcPts val="120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Adopt a mindset that </a:t>
            </a:r>
            <a:r>
              <a:rPr kumimoji="0" lang="en-US" sz="16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assumes compromise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and focuses on:</a:t>
            </a:r>
          </a:p>
          <a:p>
            <a:pPr marL="57145" marR="0" lvl="0" indent="-2857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Raising attacker costs</a:t>
            </a:r>
          </a:p>
          <a:p>
            <a:pPr marL="57145" marR="0" lvl="0" indent="-2857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Rapid response/recovery</a:t>
            </a:r>
          </a:p>
          <a:p>
            <a:pPr marL="57145" marR="0" lvl="0" indent="-285750" algn="l" defTabSz="932719" rtl="0" eaLnBrk="1" fontAlgn="auto" latinLnBrk="0" hangingPunct="1">
              <a:lnSpc>
                <a:spcPct val="100000"/>
              </a:lnSpc>
              <a:spcBef>
                <a:spcPct val="20000"/>
              </a:spcBef>
              <a:spcAft>
                <a:spcPts val="1200"/>
              </a:spcAft>
              <a:buClrTx/>
              <a:buSzPct val="90000"/>
              <a:buFont typeface="Arial" panose="020B0604020202020204" pitchFamily="34" charset="0"/>
              <a:buChar char="•"/>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006C21CE-2DC2-4CEB-9BDC-B3EE924853B3}"/>
              </a:ext>
            </a:extLst>
          </p:cNvPr>
          <p:cNvSpPr/>
          <p:nvPr/>
        </p:nvSpPr>
        <p:spPr>
          <a:xfrm>
            <a:off x="4660997" y="3377013"/>
            <a:ext cx="2926080" cy="2086725"/>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a:t>
            </a:r>
          </a:p>
          <a:p>
            <a:pPr marL="0" marR="0" lvl="0" indent="-228605" algn="l" defTabSz="932719" rtl="0" eaLnBrk="1" fontAlgn="auto" latinLnBrk="0" hangingPunct="1">
              <a:lnSpc>
                <a:spcPct val="100000"/>
              </a:lnSpc>
              <a:spcBef>
                <a:spcPct val="20000"/>
              </a:spcBef>
              <a:spcAft>
                <a:spcPts val="120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Use cloud technologies to </a:t>
            </a:r>
          </a:p>
          <a:p>
            <a:pPr marL="57145" marR="0" lvl="0" indent="-2857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Tap into community resources and knowledge</a:t>
            </a:r>
          </a:p>
          <a:p>
            <a:pPr marL="57145" marR="0" lvl="0" indent="-2857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Accelerate innovation (security and productivity)</a:t>
            </a:r>
          </a:p>
        </p:txBody>
      </p:sp>
      <p:sp>
        <p:nvSpPr>
          <p:cNvPr id="12" name="Rectangle 11">
            <a:extLst>
              <a:ext uri="{FF2B5EF4-FFF2-40B4-BE49-F238E27FC236}">
                <a16:creationId xmlns:a16="http://schemas.microsoft.com/office/drawing/2014/main" id="{68E246B7-6D46-4073-B092-F84DCB85F64C}"/>
              </a:ext>
            </a:extLst>
          </p:cNvPr>
          <p:cNvSpPr/>
          <p:nvPr/>
        </p:nvSpPr>
        <p:spPr>
          <a:xfrm>
            <a:off x="8512874" y="3377013"/>
            <a:ext cx="2993326" cy="1594283"/>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Hygiene</a:t>
            </a:r>
          </a:p>
          <a:p>
            <a:pPr marL="0" marR="0" lvl="0" indent="-228605" algn="l" defTabSz="932719" rtl="0" eaLnBrk="1" fontAlgn="auto" latinLnBrk="0" hangingPunct="1">
              <a:lnSpc>
                <a:spcPct val="100000"/>
              </a:lnSpc>
              <a:spcBef>
                <a:spcPct val="20000"/>
              </a:spcBef>
              <a:spcAft>
                <a:spcPts val="1200"/>
              </a:spcAft>
              <a:buClrTx/>
              <a:buSzPct val="90000"/>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Lower overall risk by</a:t>
            </a:r>
          </a:p>
          <a:p>
            <a:pPr marL="114295" marR="0" lvl="0" indent="-342900" algn="l" defTabSz="932719" rtl="0" eaLnBrk="1" fontAlgn="auto" latinLnBrk="0" hangingPunct="1">
              <a:lnSpc>
                <a:spcPct val="100000"/>
              </a:lnSpc>
              <a:spcBef>
                <a:spcPct val="20000"/>
              </a:spcBef>
              <a:spcAft>
                <a:spcPts val="0"/>
              </a:spcAft>
              <a:buClrTx/>
              <a:buSzPct val="90000"/>
              <a:buFont typeface="+mj-lt"/>
              <a:buAutoNum type="arabicPeriod"/>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Identify well-known risks </a:t>
            </a:r>
          </a:p>
          <a:p>
            <a:pPr marL="114295" marR="0" lvl="0" indent="-342900" algn="l" defTabSz="932719" rtl="0" eaLnBrk="1" fontAlgn="auto" latinLnBrk="0" hangingPunct="1">
              <a:lnSpc>
                <a:spcPct val="100000"/>
              </a:lnSpc>
              <a:spcBef>
                <a:spcPct val="20000"/>
              </a:spcBef>
              <a:spcAft>
                <a:spcPts val="0"/>
              </a:spcAft>
              <a:buClrTx/>
              <a:buSzPct val="90000"/>
              <a:buFont typeface="+mj-lt"/>
              <a:buAutoNum type="arabicPeriod"/>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Steadily burn down list</a:t>
            </a:r>
          </a:p>
        </p:txBody>
      </p:sp>
      <p:sp>
        <p:nvSpPr>
          <p:cNvPr id="30" name="brain_3" title="Icon of a brain">
            <a:extLst>
              <a:ext uri="{FF2B5EF4-FFF2-40B4-BE49-F238E27FC236}">
                <a16:creationId xmlns:a16="http://schemas.microsoft.com/office/drawing/2014/main" id="{792FEED5-6D9D-46E5-B006-122E4D2179B1}"/>
              </a:ext>
            </a:extLst>
          </p:cNvPr>
          <p:cNvSpPr>
            <a:spLocks noChangeAspect="1" noEditPoints="1"/>
          </p:cNvSpPr>
          <p:nvPr/>
        </p:nvSpPr>
        <p:spPr bwMode="auto">
          <a:xfrm>
            <a:off x="809639" y="2233464"/>
            <a:ext cx="663705" cy="71366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cloud">
            <a:extLst>
              <a:ext uri="{FF2B5EF4-FFF2-40B4-BE49-F238E27FC236}">
                <a16:creationId xmlns:a16="http://schemas.microsoft.com/office/drawing/2014/main" id="{F2989FB6-C9B0-4EA2-A798-8BFD59624C00}"/>
              </a:ext>
            </a:extLst>
          </p:cNvPr>
          <p:cNvSpPr>
            <a:spLocks noChangeAspect="1"/>
          </p:cNvSpPr>
          <p:nvPr/>
        </p:nvSpPr>
        <p:spPr bwMode="auto">
          <a:xfrm>
            <a:off x="4737278" y="2233464"/>
            <a:ext cx="1181026" cy="75242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Left Brace 7">
            <a:extLst>
              <a:ext uri="{FF2B5EF4-FFF2-40B4-BE49-F238E27FC236}">
                <a16:creationId xmlns:a16="http://schemas.microsoft.com/office/drawing/2014/main" id="{6E5B3A6A-4D63-45CD-932F-EBC133C1393D}"/>
              </a:ext>
            </a:extLst>
          </p:cNvPr>
          <p:cNvSpPr/>
          <p:nvPr/>
        </p:nvSpPr>
        <p:spPr>
          <a:xfrm rot="5400000">
            <a:off x="5717118" y="-3655716"/>
            <a:ext cx="581981" cy="11197352"/>
          </a:xfrm>
          <a:prstGeom prst="leftBrace">
            <a:avLst>
              <a:gd name="adj1" fmla="val 36584"/>
              <a:gd name="adj2" fmla="val 92991"/>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E9887684-9714-4DEA-9207-C50656549392}"/>
              </a:ext>
            </a:extLst>
          </p:cNvPr>
          <p:cNvGrpSpPr/>
          <p:nvPr/>
        </p:nvGrpSpPr>
        <p:grpSpPr>
          <a:xfrm>
            <a:off x="0" y="5623453"/>
            <a:ext cx="12192000" cy="1050398"/>
            <a:chOff x="0" y="5807603"/>
            <a:chExt cx="12192000" cy="1050398"/>
          </a:xfrm>
        </p:grpSpPr>
        <p:sp>
          <p:nvSpPr>
            <p:cNvPr id="16" name="Rectangle 15">
              <a:extLst>
                <a:ext uri="{FF2B5EF4-FFF2-40B4-BE49-F238E27FC236}">
                  <a16:creationId xmlns:a16="http://schemas.microsoft.com/office/drawing/2014/main" id="{2C3C8940-D4D0-4B7D-8259-674A59262116}"/>
                </a:ext>
              </a:extLst>
            </p:cNvPr>
            <p:cNvSpPr/>
            <p:nvPr/>
          </p:nvSpPr>
          <p:spPr bwMode="auto">
            <a:xfrm>
              <a:off x="0" y="5807603"/>
              <a:ext cx="12192000" cy="1050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9E0299C-78DF-4E21-985C-9ED6F39B3074}"/>
                </a:ext>
              </a:extLst>
            </p:cNvPr>
            <p:cNvSpPr/>
            <p:nvPr/>
          </p:nvSpPr>
          <p:spPr>
            <a:xfrm>
              <a:off x="4015945" y="5868531"/>
              <a:ext cx="3647857" cy="492443"/>
            </a:xfrm>
            <a:prstGeom prst="rect">
              <a:avLst/>
            </a:prstGeom>
          </p:spPr>
          <p:txBody>
            <a:bodyPr wrap="none">
              <a:spAutoFit/>
            </a:body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2600" b="1" i="1" u="none" strike="noStrike" kern="1200" cap="none" spc="-51" normalizeH="0" baseline="0" noProof="0">
                  <a:ln w="3175">
                    <a:noFill/>
                  </a:ln>
                  <a:gradFill>
                    <a:gsLst>
                      <a:gs pos="1250">
                        <a:schemeClr val="bg1"/>
                      </a:gs>
                      <a:gs pos="100000">
                        <a:schemeClr val="bg1"/>
                      </a:gs>
                    </a:gsLst>
                    <a:lin ang="5400000" scaled="0"/>
                  </a:gradFill>
                  <a:effectLst/>
                  <a:uLnTx/>
                  <a:uFillTx/>
                  <a:latin typeface="Segoe UI Semibold"/>
                  <a:ea typeface="+mn-ea"/>
                  <a:cs typeface="Segoe UI" pitchFamily="34" charset="0"/>
                </a:rPr>
                <a:t>Key Measures of Success</a:t>
              </a:r>
            </a:p>
          </p:txBody>
        </p:sp>
        <p:sp>
          <p:nvSpPr>
            <p:cNvPr id="7" name="Rectangle 6">
              <a:extLst>
                <a:ext uri="{FF2B5EF4-FFF2-40B4-BE49-F238E27FC236}">
                  <a16:creationId xmlns:a16="http://schemas.microsoft.com/office/drawing/2014/main" id="{B249EB61-06D1-4362-A897-25D09741A597}"/>
                </a:ext>
              </a:extLst>
            </p:cNvPr>
            <p:cNvSpPr/>
            <p:nvPr/>
          </p:nvSpPr>
          <p:spPr>
            <a:xfrm>
              <a:off x="1966086" y="6360974"/>
              <a:ext cx="15448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Cost of Attack</a:t>
              </a:r>
            </a:p>
          </p:txBody>
        </p:sp>
        <p:sp>
          <p:nvSpPr>
            <p:cNvPr id="18" name="Rectangle 17">
              <a:extLst>
                <a:ext uri="{FF2B5EF4-FFF2-40B4-BE49-F238E27FC236}">
                  <a16:creationId xmlns:a16="http://schemas.microsoft.com/office/drawing/2014/main" id="{5AEC8C75-85C0-4187-AF48-67C6ABF864AF}"/>
                </a:ext>
              </a:extLst>
            </p:cNvPr>
            <p:cNvSpPr/>
            <p:nvPr/>
          </p:nvSpPr>
          <p:spPr>
            <a:xfrm>
              <a:off x="7587077" y="6355141"/>
              <a:ext cx="3656514" cy="338554"/>
            </a:xfrm>
            <a:prstGeom prst="rect">
              <a:avLst/>
            </a:prstGeom>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Mean Time To Remediation  (MTTR)</a:t>
              </a:r>
            </a:p>
          </p:txBody>
        </p:sp>
        <p:pic>
          <p:nvPicPr>
            <p:cNvPr id="19" name="Graphic 18" descr="Ruler">
              <a:extLst>
                <a:ext uri="{FF2B5EF4-FFF2-40B4-BE49-F238E27FC236}">
                  <a16:creationId xmlns:a16="http://schemas.microsoft.com/office/drawing/2014/main" id="{6801B0AD-0932-4D93-B5F9-7CFD69F143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21190" y="5868531"/>
              <a:ext cx="446870" cy="446870"/>
            </a:xfrm>
            <a:prstGeom prst="rect">
              <a:avLst/>
            </a:prstGeom>
          </p:spPr>
        </p:pic>
      </p:grpSp>
      <p:sp>
        <p:nvSpPr>
          <p:cNvPr id="23" name="Freeform 5">
            <a:extLst>
              <a:ext uri="{FF2B5EF4-FFF2-40B4-BE49-F238E27FC236}">
                <a16:creationId xmlns:a16="http://schemas.microsoft.com/office/drawing/2014/main" id="{331F0DF1-D37C-4972-8C2C-C2EEEEF5642E}"/>
              </a:ext>
            </a:extLst>
          </p:cNvPr>
          <p:cNvSpPr>
            <a:spLocks noEditPoints="1"/>
          </p:cNvSpPr>
          <p:nvPr/>
        </p:nvSpPr>
        <p:spPr bwMode="auto">
          <a:xfrm>
            <a:off x="8639046" y="2237666"/>
            <a:ext cx="776288" cy="774700"/>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902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fade">
                                      <p:cBhvr>
                                        <p:cTn id="25" dur="500"/>
                                        <p:tgtEl>
                                          <p:spTgt spid="2">
                                            <p:txEl>
                                              <p:pRg st="0" end="0"/>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fade">
                                      <p:cBhvr>
                                        <p:cTn id="47" dur="500"/>
                                        <p:tgtEl>
                                          <p:spTgt spid="2">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
                                            <p:txEl>
                                              <p:pRg st="2" end="2"/>
                                            </p:txEl>
                                          </p:spTgt>
                                        </p:tgtEl>
                                        <p:attrNameLst>
                                          <p:attrName>style.visibility</p:attrName>
                                        </p:attrNameLst>
                                      </p:cBhvr>
                                      <p:to>
                                        <p:strVal val="visible"/>
                                      </p:to>
                                    </p:set>
                                    <p:animEffect transition="in" filter="fade">
                                      <p:cBhvr>
                                        <p:cTn id="50" dur="500"/>
                                        <p:tgtEl>
                                          <p:spTgt spid="2">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
                                            <p:txEl>
                                              <p:pRg st="3" end="3"/>
                                            </p:txEl>
                                          </p:spTgt>
                                        </p:tgtEl>
                                        <p:attrNameLst>
                                          <p:attrName>style.visibility</p:attrName>
                                        </p:attrNameLst>
                                      </p:cBhvr>
                                      <p:to>
                                        <p:strVal val="visible"/>
                                      </p:to>
                                    </p:set>
                                    <p:animEffect transition="in" filter="fade">
                                      <p:cBhvr>
                                        <p:cTn id="53" dur="500"/>
                                        <p:tgtEl>
                                          <p:spTgt spid="2">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1" end="1"/>
                                            </p:txEl>
                                          </p:spTgt>
                                        </p:tgtEl>
                                        <p:attrNameLst>
                                          <p:attrName>style.visibility</p:attrName>
                                        </p:attrNameLst>
                                      </p:cBhvr>
                                      <p:to>
                                        <p:strVal val="visible"/>
                                      </p:to>
                                    </p:set>
                                    <p:animEffect transition="in" filter="fade">
                                      <p:cBhvr>
                                        <p:cTn id="58" dur="500"/>
                                        <p:tgtEl>
                                          <p:spTgt spid="6">
                                            <p:txEl>
                                              <p:pRg st="1" end="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2" end="2"/>
                                            </p:txEl>
                                          </p:spTgt>
                                        </p:tgtEl>
                                        <p:attrNameLst>
                                          <p:attrName>style.visibility</p:attrName>
                                        </p:attrNameLst>
                                      </p:cBhvr>
                                      <p:to>
                                        <p:strVal val="visible"/>
                                      </p:to>
                                    </p:set>
                                    <p:animEffect transition="in" filter="fade">
                                      <p:cBhvr>
                                        <p:cTn id="61" dur="500"/>
                                        <p:tgtEl>
                                          <p:spTgt spid="6">
                                            <p:txEl>
                                              <p:pRg st="2" end="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3" end="3"/>
                                            </p:txEl>
                                          </p:spTgt>
                                        </p:tgtEl>
                                        <p:attrNameLst>
                                          <p:attrName>style.visibility</p:attrName>
                                        </p:attrNameLst>
                                      </p:cBhvr>
                                      <p:to>
                                        <p:strVal val="visible"/>
                                      </p:to>
                                    </p:set>
                                    <p:animEffect transition="in" filter="fade">
                                      <p:cBhvr>
                                        <p:cTn id="64" dur="500"/>
                                        <p:tgtEl>
                                          <p:spTgt spid="6">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2">
                                            <p:txEl>
                                              <p:pRg st="1" end="1"/>
                                            </p:txEl>
                                          </p:spTgt>
                                        </p:tgtEl>
                                        <p:attrNameLst>
                                          <p:attrName>style.visibility</p:attrName>
                                        </p:attrNameLst>
                                      </p:cBhvr>
                                      <p:to>
                                        <p:strVal val="visible"/>
                                      </p:to>
                                    </p:set>
                                    <p:animEffect transition="in" filter="fade">
                                      <p:cBhvr>
                                        <p:cTn id="69" dur="500"/>
                                        <p:tgtEl>
                                          <p:spTgt spid="12">
                                            <p:txEl>
                                              <p:pRg st="1" end="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2">
                                            <p:txEl>
                                              <p:pRg st="2" end="2"/>
                                            </p:txEl>
                                          </p:spTgt>
                                        </p:tgtEl>
                                        <p:attrNameLst>
                                          <p:attrName>style.visibility</p:attrName>
                                        </p:attrNameLst>
                                      </p:cBhvr>
                                      <p:to>
                                        <p:strVal val="visible"/>
                                      </p:to>
                                    </p:set>
                                    <p:animEffect transition="in" filter="fade">
                                      <p:cBhvr>
                                        <p:cTn id="72" dur="500"/>
                                        <p:tgtEl>
                                          <p:spTgt spid="12">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2">
                                            <p:txEl>
                                              <p:pRg st="3" end="3"/>
                                            </p:txEl>
                                          </p:spTgt>
                                        </p:tgtEl>
                                        <p:attrNameLst>
                                          <p:attrName>style.visibility</p:attrName>
                                        </p:attrNameLst>
                                      </p:cBhvr>
                                      <p:to>
                                        <p:strVal val="visible"/>
                                      </p:to>
                                    </p:set>
                                    <p:animEffect transition="in" filter="fade">
                                      <p:cBhvr>
                                        <p:cTn id="75" dur="500"/>
                                        <p:tgtEl>
                                          <p:spTgt spid="12">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13" grpId="0" animBg="1"/>
      <p:bldP spid="8"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923330"/>
          </a:xfrm>
        </p:spPr>
        <p:txBody>
          <a:bodyPr/>
          <a:lstStyle/>
          <a:p>
            <a:r>
              <a:rPr lang="en-US"/>
              <a:t>Three Major Forces in Digital Transformation</a:t>
            </a:r>
            <a:br>
              <a:rPr lang="en-US"/>
            </a:br>
            <a:r>
              <a:rPr lang="en-US" sz="2400" i="1"/>
              <a:t>Adoption Speed impacts Benefit/Risk curve</a:t>
            </a:r>
          </a:p>
        </p:txBody>
      </p:sp>
      <p:sp>
        <p:nvSpPr>
          <p:cNvPr id="7" name="Arrow: Up 6">
            <a:extLst>
              <a:ext uri="{FF2B5EF4-FFF2-40B4-BE49-F238E27FC236}">
                <a16:creationId xmlns:a16="http://schemas.microsoft.com/office/drawing/2014/main" id="{49C87EB5-444B-41B4-B6CF-10DE2F598D9B}"/>
              </a:ext>
            </a:extLst>
          </p:cNvPr>
          <p:cNvSpPr/>
          <p:nvPr/>
        </p:nvSpPr>
        <p:spPr bwMode="auto">
          <a:xfrm>
            <a:off x="2731527" y="2559123"/>
            <a:ext cx="1371600" cy="2621280"/>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Arrow: Up 32">
            <a:extLst>
              <a:ext uri="{FF2B5EF4-FFF2-40B4-BE49-F238E27FC236}">
                <a16:creationId xmlns:a16="http://schemas.microsoft.com/office/drawing/2014/main" id="{A4F48AF4-5275-445F-B543-AB279441A075}"/>
              </a:ext>
            </a:extLst>
          </p:cNvPr>
          <p:cNvSpPr/>
          <p:nvPr/>
        </p:nvSpPr>
        <p:spPr bwMode="auto">
          <a:xfrm rot="10800000">
            <a:off x="4939293" y="2052518"/>
            <a:ext cx="1371600" cy="2100382"/>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Arrow: Up 33">
            <a:extLst>
              <a:ext uri="{FF2B5EF4-FFF2-40B4-BE49-F238E27FC236}">
                <a16:creationId xmlns:a16="http://schemas.microsoft.com/office/drawing/2014/main" id="{D6DCDC5D-9174-41CA-800E-27F38434B046}"/>
              </a:ext>
            </a:extLst>
          </p:cNvPr>
          <p:cNvSpPr/>
          <p:nvPr/>
        </p:nvSpPr>
        <p:spPr bwMode="auto">
          <a:xfrm>
            <a:off x="9053413" y="2894874"/>
            <a:ext cx="1371600" cy="2285529"/>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0C292C1A-56F5-46CF-A780-167EB9D12F1D}"/>
              </a:ext>
            </a:extLst>
          </p:cNvPr>
          <p:cNvSpPr txBox="1"/>
          <p:nvPr/>
        </p:nvSpPr>
        <p:spPr>
          <a:xfrm>
            <a:off x="1985264" y="5395790"/>
            <a:ext cx="237760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REALIZE VALUE FROM NEW TECHNOLOGY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4C3E8CCB-BD6D-4198-806B-302FA4EE245C}"/>
              </a:ext>
            </a:extLst>
          </p:cNvPr>
          <p:cNvSpPr txBox="1"/>
          <p:nvPr/>
        </p:nvSpPr>
        <p:spPr>
          <a:xfrm>
            <a:off x="4740127" y="5409427"/>
            <a:ext cx="1615095"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INCREASED RISK FROM NEW THREATS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E7DC7C88-F95B-420E-9D7F-17BD8BE1B377}"/>
              </a:ext>
            </a:extLst>
          </p:cNvPr>
          <p:cNvSpPr txBox="1"/>
          <p:nvPr/>
        </p:nvSpPr>
        <p:spPr>
          <a:xfrm>
            <a:off x="8652978" y="5395790"/>
            <a:ext cx="2057785" cy="492443"/>
          </a:xfrm>
          <a:prstGeom prst="rect">
            <a:avLst/>
          </a:prstGeom>
          <a:solidFill>
            <a:srgbClr val="EAEAE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NEW CONTROLS AND APPROACHES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8" name="Arrow: Left 7">
            <a:extLst>
              <a:ext uri="{FF2B5EF4-FFF2-40B4-BE49-F238E27FC236}">
                <a16:creationId xmlns:a16="http://schemas.microsoft.com/office/drawing/2014/main" id="{22FF8B5B-D69F-4DD2-9492-19BAB937318A}"/>
              </a:ext>
            </a:extLst>
          </p:cNvPr>
          <p:cNvSpPr/>
          <p:nvPr/>
        </p:nvSpPr>
        <p:spPr bwMode="auto">
          <a:xfrm>
            <a:off x="7147058" y="3963126"/>
            <a:ext cx="3563705" cy="1335750"/>
          </a:xfrm>
          <a:prstGeom prst="leftArrow">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DECREASE ORGANIZATIONAL RISK</a:t>
            </a:r>
          </a:p>
        </p:txBody>
      </p:sp>
      <p:sp>
        <p:nvSpPr>
          <p:cNvPr id="12" name="Freeform: Shape 11">
            <a:extLst>
              <a:ext uri="{FF2B5EF4-FFF2-40B4-BE49-F238E27FC236}">
                <a16:creationId xmlns:a16="http://schemas.microsoft.com/office/drawing/2014/main" id="{C97B3FB3-55C1-482D-9540-489B04A3D2EB}"/>
              </a:ext>
            </a:extLst>
          </p:cNvPr>
          <p:cNvSpPr/>
          <p:nvPr/>
        </p:nvSpPr>
        <p:spPr bwMode="auto">
          <a:xfrm>
            <a:off x="1701800" y="2015861"/>
            <a:ext cx="9858571" cy="3546740"/>
          </a:xfrm>
          <a:custGeom>
            <a:avLst/>
            <a:gdLst>
              <a:gd name="connsiteX0" fmla="*/ 0 w 9389327"/>
              <a:gd name="connsiteY0" fmla="*/ 2475870 h 2542734"/>
              <a:gd name="connsiteX1" fmla="*/ 1226634 w 9389327"/>
              <a:gd name="connsiteY1" fmla="*/ 299 h 2542734"/>
              <a:gd name="connsiteX2" fmla="*/ 2821259 w 9389327"/>
              <a:gd name="connsiteY2" fmla="*/ 2308602 h 2542734"/>
              <a:gd name="connsiteX3" fmla="*/ 9389327 w 9389327"/>
              <a:gd name="connsiteY3" fmla="*/ 2464719 h 2542734"/>
              <a:gd name="connsiteX0" fmla="*/ 0 w 9734101"/>
              <a:gd name="connsiteY0" fmla="*/ 2596361 h 2596361"/>
              <a:gd name="connsiteX1" fmla="*/ 1571408 w 9734101"/>
              <a:gd name="connsiteY1" fmla="*/ 868 h 2596361"/>
              <a:gd name="connsiteX2" fmla="*/ 3166033 w 9734101"/>
              <a:gd name="connsiteY2" fmla="*/ 2309171 h 2596361"/>
              <a:gd name="connsiteX3" fmla="*/ 9734101 w 9734101"/>
              <a:gd name="connsiteY3" fmla="*/ 2465288 h 2596361"/>
              <a:gd name="connsiteX0" fmla="*/ 0 w 9734101"/>
              <a:gd name="connsiteY0" fmla="*/ 2595881 h 2595881"/>
              <a:gd name="connsiteX1" fmla="*/ 1571408 w 9734101"/>
              <a:gd name="connsiteY1" fmla="*/ 388 h 2595881"/>
              <a:gd name="connsiteX2" fmla="*/ 3166033 w 9734101"/>
              <a:gd name="connsiteY2" fmla="*/ 2308691 h 2595881"/>
              <a:gd name="connsiteX3" fmla="*/ 9734101 w 9734101"/>
              <a:gd name="connsiteY3" fmla="*/ 2464808 h 2595881"/>
              <a:gd name="connsiteX0" fmla="*/ 0 w 9734101"/>
              <a:gd name="connsiteY0" fmla="*/ 2596459 h 2596459"/>
              <a:gd name="connsiteX1" fmla="*/ 1571408 w 9734101"/>
              <a:gd name="connsiteY1" fmla="*/ 966 h 2596459"/>
              <a:gd name="connsiteX2" fmla="*/ 4725010 w 9734101"/>
              <a:gd name="connsiteY2" fmla="*/ 2294278 h 2596459"/>
              <a:gd name="connsiteX3" fmla="*/ 9734101 w 9734101"/>
              <a:gd name="connsiteY3" fmla="*/ 2465386 h 2596459"/>
              <a:gd name="connsiteX0" fmla="*/ 0 w 9734101"/>
              <a:gd name="connsiteY0" fmla="*/ 2431640 h 2431640"/>
              <a:gd name="connsiteX1" fmla="*/ 1466477 w 9734101"/>
              <a:gd name="connsiteY1" fmla="*/ 1039 h 2431640"/>
              <a:gd name="connsiteX2" fmla="*/ 4725010 w 9734101"/>
              <a:gd name="connsiteY2" fmla="*/ 2129459 h 2431640"/>
              <a:gd name="connsiteX3" fmla="*/ 9734101 w 9734101"/>
              <a:gd name="connsiteY3" fmla="*/ 2300567 h 2431640"/>
              <a:gd name="connsiteX0" fmla="*/ 0 w 9734101"/>
              <a:gd name="connsiteY0" fmla="*/ 2430614 h 2430614"/>
              <a:gd name="connsiteX1" fmla="*/ 1466477 w 9734101"/>
              <a:gd name="connsiteY1" fmla="*/ 13 h 2430614"/>
              <a:gd name="connsiteX2" fmla="*/ 4725010 w 9734101"/>
              <a:gd name="connsiteY2" fmla="*/ 2128433 h 2430614"/>
              <a:gd name="connsiteX3" fmla="*/ 9734101 w 9734101"/>
              <a:gd name="connsiteY3" fmla="*/ 2299541 h 2430614"/>
              <a:gd name="connsiteX0" fmla="*/ 0 w 9719111"/>
              <a:gd name="connsiteY0" fmla="*/ 2430614 h 2430614"/>
              <a:gd name="connsiteX1" fmla="*/ 1466477 w 9719111"/>
              <a:gd name="connsiteY1" fmla="*/ 13 h 2430614"/>
              <a:gd name="connsiteX2" fmla="*/ 4725010 w 9719111"/>
              <a:gd name="connsiteY2" fmla="*/ 2128433 h 2430614"/>
              <a:gd name="connsiteX3" fmla="*/ 9719111 w 9719111"/>
              <a:gd name="connsiteY3" fmla="*/ 2374492 h 243061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40673 h 2340673"/>
              <a:gd name="connsiteX1" fmla="*/ 1196654 w 9719111"/>
              <a:gd name="connsiteY1" fmla="*/ 13 h 2340673"/>
              <a:gd name="connsiteX2" fmla="*/ 4725010 w 9719111"/>
              <a:gd name="connsiteY2" fmla="*/ 2038492 h 2340673"/>
              <a:gd name="connsiteX3" fmla="*/ 9719111 w 9719111"/>
              <a:gd name="connsiteY3" fmla="*/ 2284551 h 2340673"/>
              <a:gd name="connsiteX0" fmla="*/ 0 w 9719111"/>
              <a:gd name="connsiteY0" fmla="*/ 2340720 h 2340720"/>
              <a:gd name="connsiteX1" fmla="*/ 1196654 w 9719111"/>
              <a:gd name="connsiteY1" fmla="*/ 60 h 2340720"/>
              <a:gd name="connsiteX2" fmla="*/ 4725010 w 9719111"/>
              <a:gd name="connsiteY2" fmla="*/ 2038539 h 2340720"/>
              <a:gd name="connsiteX3" fmla="*/ 9719111 w 9719111"/>
              <a:gd name="connsiteY3" fmla="*/ 2284598 h 2340720"/>
              <a:gd name="connsiteX0" fmla="*/ 0 w 9719111"/>
              <a:gd name="connsiteY0" fmla="*/ 2310742 h 2310742"/>
              <a:gd name="connsiteX1" fmla="*/ 1526438 w 9719111"/>
              <a:gd name="connsiteY1" fmla="*/ 63 h 2310742"/>
              <a:gd name="connsiteX2" fmla="*/ 4725010 w 9719111"/>
              <a:gd name="connsiteY2" fmla="*/ 2008561 h 2310742"/>
              <a:gd name="connsiteX3" fmla="*/ 9719111 w 9719111"/>
              <a:gd name="connsiteY3" fmla="*/ 2254620 h 2310742"/>
              <a:gd name="connsiteX0" fmla="*/ 0 w 9719111"/>
              <a:gd name="connsiteY0" fmla="*/ 2312559 h 2312559"/>
              <a:gd name="connsiteX1" fmla="*/ 1526438 w 9719111"/>
              <a:gd name="connsiteY1" fmla="*/ 1880 h 2312559"/>
              <a:gd name="connsiteX2" fmla="*/ 4725010 w 9719111"/>
              <a:gd name="connsiteY2" fmla="*/ 2010378 h 2312559"/>
              <a:gd name="connsiteX3" fmla="*/ 9719111 w 9719111"/>
              <a:gd name="connsiteY3" fmla="*/ 2256437 h 2312559"/>
              <a:gd name="connsiteX0" fmla="*/ 0 w 9719111"/>
              <a:gd name="connsiteY0" fmla="*/ 2347438 h 2347438"/>
              <a:gd name="connsiteX1" fmla="*/ 1526438 w 9719111"/>
              <a:gd name="connsiteY1" fmla="*/ 36759 h 2347438"/>
              <a:gd name="connsiteX2" fmla="*/ 4725010 w 9719111"/>
              <a:gd name="connsiteY2" fmla="*/ 2045257 h 2347438"/>
              <a:gd name="connsiteX3" fmla="*/ 9719111 w 9719111"/>
              <a:gd name="connsiteY3" fmla="*/ 2291316 h 2347438"/>
              <a:gd name="connsiteX0" fmla="*/ 0 w 9719111"/>
              <a:gd name="connsiteY0" fmla="*/ 2354290 h 2354290"/>
              <a:gd name="connsiteX1" fmla="*/ 1526438 w 9719111"/>
              <a:gd name="connsiteY1" fmla="*/ 43611 h 2354290"/>
              <a:gd name="connsiteX2" fmla="*/ 4725010 w 9719111"/>
              <a:gd name="connsiteY2" fmla="*/ 2052109 h 2354290"/>
              <a:gd name="connsiteX3" fmla="*/ 9719111 w 9719111"/>
              <a:gd name="connsiteY3" fmla="*/ 2298168 h 2354290"/>
              <a:gd name="connsiteX0" fmla="*/ 0 w 9706411"/>
              <a:gd name="connsiteY0" fmla="*/ 2354290 h 2354290"/>
              <a:gd name="connsiteX1" fmla="*/ 1526438 w 9706411"/>
              <a:gd name="connsiteY1" fmla="*/ 43611 h 2354290"/>
              <a:gd name="connsiteX2" fmla="*/ 4725010 w 9706411"/>
              <a:gd name="connsiteY2" fmla="*/ 2052109 h 2354290"/>
              <a:gd name="connsiteX3" fmla="*/ 9706411 w 9706411"/>
              <a:gd name="connsiteY3" fmla="*/ 2336268 h 2354290"/>
              <a:gd name="connsiteX0" fmla="*/ 0 w 9706411"/>
              <a:gd name="connsiteY0" fmla="*/ 2354290 h 2370430"/>
              <a:gd name="connsiteX1" fmla="*/ 1526438 w 9706411"/>
              <a:gd name="connsiteY1" fmla="*/ 43611 h 2370430"/>
              <a:gd name="connsiteX2" fmla="*/ 4725010 w 9706411"/>
              <a:gd name="connsiteY2" fmla="*/ 2052109 h 2370430"/>
              <a:gd name="connsiteX3" fmla="*/ 9706411 w 9706411"/>
              <a:gd name="connsiteY3" fmla="*/ 2366748 h 2370430"/>
              <a:gd name="connsiteX0" fmla="*/ 0 w 9706411"/>
              <a:gd name="connsiteY0" fmla="*/ 2354290 h 2366748"/>
              <a:gd name="connsiteX1" fmla="*/ 1526438 w 9706411"/>
              <a:gd name="connsiteY1" fmla="*/ 43611 h 2366748"/>
              <a:gd name="connsiteX2" fmla="*/ 4725010 w 9706411"/>
              <a:gd name="connsiteY2" fmla="*/ 2052109 h 2366748"/>
              <a:gd name="connsiteX3" fmla="*/ 9706411 w 9706411"/>
              <a:gd name="connsiteY3" fmla="*/ 2366748 h 2366748"/>
              <a:gd name="connsiteX0" fmla="*/ 0 w 9675931"/>
              <a:gd name="connsiteY0" fmla="*/ 526985 h 3267403"/>
              <a:gd name="connsiteX1" fmla="*/ 1495958 w 9675931"/>
              <a:gd name="connsiteY1" fmla="*/ 944266 h 3267403"/>
              <a:gd name="connsiteX2" fmla="*/ 4694530 w 9675931"/>
              <a:gd name="connsiteY2" fmla="*/ 2952764 h 3267403"/>
              <a:gd name="connsiteX3" fmla="*/ 9675931 w 9675931"/>
              <a:gd name="connsiteY3" fmla="*/ 3267403 h 3267403"/>
              <a:gd name="connsiteX0" fmla="*/ 0 w 9675931"/>
              <a:gd name="connsiteY0" fmla="*/ 5564 h 2745982"/>
              <a:gd name="connsiteX1" fmla="*/ 1495958 w 9675931"/>
              <a:gd name="connsiteY1" fmla="*/ 422845 h 2745982"/>
              <a:gd name="connsiteX2" fmla="*/ 4694530 w 9675931"/>
              <a:gd name="connsiteY2" fmla="*/ 2431343 h 2745982"/>
              <a:gd name="connsiteX3" fmla="*/ 9675931 w 9675931"/>
              <a:gd name="connsiteY3" fmla="*/ 2745982 h 2745982"/>
              <a:gd name="connsiteX0" fmla="*/ 0 w 9675931"/>
              <a:gd name="connsiteY0" fmla="*/ 2697 h 2743115"/>
              <a:gd name="connsiteX1" fmla="*/ 1495958 w 9675931"/>
              <a:gd name="connsiteY1" fmla="*/ 419978 h 2743115"/>
              <a:gd name="connsiteX2" fmla="*/ 4694530 w 9675931"/>
              <a:gd name="connsiteY2" fmla="*/ 2428476 h 2743115"/>
              <a:gd name="connsiteX3" fmla="*/ 9675931 w 9675931"/>
              <a:gd name="connsiteY3" fmla="*/ 2743115 h 2743115"/>
              <a:gd name="connsiteX0" fmla="*/ 0 w 9675931"/>
              <a:gd name="connsiteY0" fmla="*/ 1774 h 2742192"/>
              <a:gd name="connsiteX1" fmla="*/ 1495958 w 9675931"/>
              <a:gd name="connsiteY1" fmla="*/ 419055 h 2742192"/>
              <a:gd name="connsiteX2" fmla="*/ 4694530 w 9675931"/>
              <a:gd name="connsiteY2" fmla="*/ 2427553 h 2742192"/>
              <a:gd name="connsiteX3" fmla="*/ 9675931 w 9675931"/>
              <a:gd name="connsiteY3" fmla="*/ 2742192 h 2742192"/>
              <a:gd name="connsiteX0" fmla="*/ 0 w 9675931"/>
              <a:gd name="connsiteY0" fmla="*/ 1198 h 2741616"/>
              <a:gd name="connsiteX1" fmla="*/ 1623280 w 9675931"/>
              <a:gd name="connsiteY1" fmla="*/ 534225 h 2741616"/>
              <a:gd name="connsiteX2" fmla="*/ 4694530 w 9675931"/>
              <a:gd name="connsiteY2" fmla="*/ 2426977 h 2741616"/>
              <a:gd name="connsiteX3" fmla="*/ 9675931 w 9675931"/>
              <a:gd name="connsiteY3" fmla="*/ 2741616 h 2741616"/>
              <a:gd name="connsiteX0" fmla="*/ 0 w 9675931"/>
              <a:gd name="connsiteY0" fmla="*/ 2154 h 2742572"/>
              <a:gd name="connsiteX1" fmla="*/ 1623280 w 9675931"/>
              <a:gd name="connsiteY1" fmla="*/ 535181 h 2742572"/>
              <a:gd name="connsiteX2" fmla="*/ 4694530 w 9675931"/>
              <a:gd name="connsiteY2" fmla="*/ 2427933 h 2742572"/>
              <a:gd name="connsiteX3" fmla="*/ 9675931 w 9675931"/>
              <a:gd name="connsiteY3" fmla="*/ 2742572 h 2742572"/>
              <a:gd name="connsiteX0" fmla="*/ 0 w 9675931"/>
              <a:gd name="connsiteY0" fmla="*/ 413 h 2740831"/>
              <a:gd name="connsiteX1" fmla="*/ 1646430 w 9675931"/>
              <a:gd name="connsiteY1" fmla="*/ 1366818 h 2740831"/>
              <a:gd name="connsiteX2" fmla="*/ 4694530 w 9675931"/>
              <a:gd name="connsiteY2" fmla="*/ 2426192 h 2740831"/>
              <a:gd name="connsiteX3" fmla="*/ 9675931 w 9675931"/>
              <a:gd name="connsiteY3" fmla="*/ 2740831 h 2740831"/>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426 h 2740844"/>
              <a:gd name="connsiteX1" fmla="*/ 1646430 w 9675931"/>
              <a:gd name="connsiteY1" fmla="*/ 1366831 h 2740844"/>
              <a:gd name="connsiteX2" fmla="*/ 4671380 w 9675931"/>
              <a:gd name="connsiteY2" fmla="*/ 2507228 h 2740844"/>
              <a:gd name="connsiteX3" fmla="*/ 9675931 w 9675931"/>
              <a:gd name="connsiteY3" fmla="*/ 2740844 h 2740844"/>
              <a:gd name="connsiteX0" fmla="*/ 0 w 9675931"/>
              <a:gd name="connsiteY0" fmla="*/ 451 h 2740869"/>
              <a:gd name="connsiteX1" fmla="*/ 1646430 w 9675931"/>
              <a:gd name="connsiteY1" fmla="*/ 1366856 h 2740869"/>
              <a:gd name="connsiteX2" fmla="*/ 4671380 w 9675931"/>
              <a:gd name="connsiteY2" fmla="*/ 2507253 h 2740869"/>
              <a:gd name="connsiteX3" fmla="*/ 9675931 w 9675931"/>
              <a:gd name="connsiteY3" fmla="*/ 2740869 h 2740869"/>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97 h 2740915"/>
              <a:gd name="connsiteX1" fmla="*/ 1646430 w 9675931"/>
              <a:gd name="connsiteY1" fmla="*/ 1366902 h 2740915"/>
              <a:gd name="connsiteX2" fmla="*/ 4069497 w 9675931"/>
              <a:gd name="connsiteY2" fmla="*/ 2542023 h 2740915"/>
              <a:gd name="connsiteX3" fmla="*/ 9675931 w 9675931"/>
              <a:gd name="connsiteY3" fmla="*/ 2740915 h 2740915"/>
              <a:gd name="connsiteX0" fmla="*/ 0 w 9386371"/>
              <a:gd name="connsiteY0" fmla="*/ 1423712 h 1423712"/>
              <a:gd name="connsiteX1" fmla="*/ 1356870 w 9386371"/>
              <a:gd name="connsiteY1" fmla="*/ 1197 h 1423712"/>
              <a:gd name="connsiteX2" fmla="*/ 3779937 w 9386371"/>
              <a:gd name="connsiteY2" fmla="*/ 1176318 h 1423712"/>
              <a:gd name="connsiteX3" fmla="*/ 9386371 w 9386371"/>
              <a:gd name="connsiteY3" fmla="*/ 1375210 h 1423712"/>
              <a:gd name="connsiteX0" fmla="*/ 0 w 9386371"/>
              <a:gd name="connsiteY0" fmla="*/ 2901296 h 2901296"/>
              <a:gd name="connsiteX1" fmla="*/ 1143510 w 9386371"/>
              <a:gd name="connsiteY1" fmla="*/ 501 h 2901296"/>
              <a:gd name="connsiteX2" fmla="*/ 3779937 w 9386371"/>
              <a:gd name="connsiteY2" fmla="*/ 2653902 h 2901296"/>
              <a:gd name="connsiteX3" fmla="*/ 9386371 w 9386371"/>
              <a:gd name="connsiteY3" fmla="*/ 2852794 h 2901296"/>
              <a:gd name="connsiteX0" fmla="*/ 0 w 9584491"/>
              <a:gd name="connsiteY0" fmla="*/ 2186514 h 2854292"/>
              <a:gd name="connsiteX1" fmla="*/ 1341630 w 9584491"/>
              <a:gd name="connsiteY1" fmla="*/ 1999 h 2854292"/>
              <a:gd name="connsiteX2" fmla="*/ 3978057 w 9584491"/>
              <a:gd name="connsiteY2" fmla="*/ 2655400 h 2854292"/>
              <a:gd name="connsiteX3" fmla="*/ 9584491 w 9584491"/>
              <a:gd name="connsiteY3" fmla="*/ 2854292 h 2854292"/>
              <a:gd name="connsiteX0" fmla="*/ 0 w 9584491"/>
              <a:gd name="connsiteY0" fmla="*/ 2185931 h 2853709"/>
              <a:gd name="connsiteX1" fmla="*/ 1341630 w 9584491"/>
              <a:gd name="connsiteY1" fmla="*/ 1416 h 2853709"/>
              <a:gd name="connsiteX2" fmla="*/ 3246537 w 9584491"/>
              <a:gd name="connsiteY2" fmla="*/ 2578617 h 2853709"/>
              <a:gd name="connsiteX3" fmla="*/ 9584491 w 9584491"/>
              <a:gd name="connsiteY3" fmla="*/ 2853709 h 2853709"/>
              <a:gd name="connsiteX0" fmla="*/ 0 w 9584491"/>
              <a:gd name="connsiteY0" fmla="*/ 2185931 h 2853709"/>
              <a:gd name="connsiteX1" fmla="*/ 1341630 w 9584491"/>
              <a:gd name="connsiteY1" fmla="*/ 1416 h 2853709"/>
              <a:gd name="connsiteX2" fmla="*/ 3246537 w 9584491"/>
              <a:gd name="connsiteY2" fmla="*/ 2578617 h 2853709"/>
              <a:gd name="connsiteX3" fmla="*/ 6583331 w 9584491"/>
              <a:gd name="connsiteY3" fmla="*/ 2775725 h 2853709"/>
              <a:gd name="connsiteX4" fmla="*/ 9584491 w 9584491"/>
              <a:gd name="connsiteY4" fmla="*/ 2853709 h 2853709"/>
              <a:gd name="connsiteX0" fmla="*/ 0 w 9584491"/>
              <a:gd name="connsiteY0" fmla="*/ 2185931 h 2853709"/>
              <a:gd name="connsiteX1" fmla="*/ 1341630 w 9584491"/>
              <a:gd name="connsiteY1" fmla="*/ 1416 h 2853709"/>
              <a:gd name="connsiteX2" fmla="*/ 3246537 w 9584491"/>
              <a:gd name="connsiteY2" fmla="*/ 2578617 h 2853709"/>
              <a:gd name="connsiteX3" fmla="*/ 4769771 w 9584491"/>
              <a:gd name="connsiteY3" fmla="*/ 809765 h 2853709"/>
              <a:gd name="connsiteX4" fmla="*/ 9584491 w 9584491"/>
              <a:gd name="connsiteY4" fmla="*/ 2853709 h 2853709"/>
              <a:gd name="connsiteX0" fmla="*/ 0 w 8913931"/>
              <a:gd name="connsiteY0" fmla="*/ 2185931 h 2640617"/>
              <a:gd name="connsiteX1" fmla="*/ 1341630 w 8913931"/>
              <a:gd name="connsiteY1" fmla="*/ 1416 h 2640617"/>
              <a:gd name="connsiteX2" fmla="*/ 3246537 w 8913931"/>
              <a:gd name="connsiteY2" fmla="*/ 2578617 h 2640617"/>
              <a:gd name="connsiteX3" fmla="*/ 4769771 w 8913931"/>
              <a:gd name="connsiteY3" fmla="*/ 809765 h 2640617"/>
              <a:gd name="connsiteX4" fmla="*/ 8913931 w 8913931"/>
              <a:gd name="connsiteY4" fmla="*/ 491509 h 2640617"/>
              <a:gd name="connsiteX0" fmla="*/ 0 w 8913931"/>
              <a:gd name="connsiteY0" fmla="*/ 2185931 h 2653923"/>
              <a:gd name="connsiteX1" fmla="*/ 1341630 w 8913931"/>
              <a:gd name="connsiteY1" fmla="*/ 1416 h 2653923"/>
              <a:gd name="connsiteX2" fmla="*/ 3246537 w 8913931"/>
              <a:gd name="connsiteY2" fmla="*/ 2578617 h 2653923"/>
              <a:gd name="connsiteX3" fmla="*/ 4693571 w 8913931"/>
              <a:gd name="connsiteY3" fmla="*/ 1266965 h 2653923"/>
              <a:gd name="connsiteX4" fmla="*/ 8913931 w 8913931"/>
              <a:gd name="connsiteY4" fmla="*/ 491509 h 2653923"/>
              <a:gd name="connsiteX0" fmla="*/ 0 w 8913931"/>
              <a:gd name="connsiteY0" fmla="*/ 2184990 h 2491774"/>
              <a:gd name="connsiteX1" fmla="*/ 1341630 w 8913931"/>
              <a:gd name="connsiteY1" fmla="*/ 475 h 2491774"/>
              <a:gd name="connsiteX2" fmla="*/ 2438817 w 8913931"/>
              <a:gd name="connsiteY2" fmla="*/ 2410036 h 2491774"/>
              <a:gd name="connsiteX3" fmla="*/ 4693571 w 8913931"/>
              <a:gd name="connsiteY3" fmla="*/ 1266024 h 2491774"/>
              <a:gd name="connsiteX4" fmla="*/ 8913931 w 8913931"/>
              <a:gd name="connsiteY4" fmla="*/ 490568 h 2491774"/>
              <a:gd name="connsiteX0" fmla="*/ 0 w 8913931"/>
              <a:gd name="connsiteY0" fmla="*/ 2108807 h 2415591"/>
              <a:gd name="connsiteX1" fmla="*/ 1113030 w 8913931"/>
              <a:gd name="connsiteY1" fmla="*/ 492 h 2415591"/>
              <a:gd name="connsiteX2" fmla="*/ 2438817 w 8913931"/>
              <a:gd name="connsiteY2" fmla="*/ 2333853 h 2415591"/>
              <a:gd name="connsiteX3" fmla="*/ 4693571 w 8913931"/>
              <a:gd name="connsiteY3" fmla="*/ 1189841 h 2415591"/>
              <a:gd name="connsiteX4" fmla="*/ 8913931 w 8913931"/>
              <a:gd name="connsiteY4" fmla="*/ 414385 h 2415591"/>
              <a:gd name="connsiteX0" fmla="*/ 0 w 8913931"/>
              <a:gd name="connsiteY0" fmla="*/ 2109211 h 2415995"/>
              <a:gd name="connsiteX1" fmla="*/ 1113030 w 8913931"/>
              <a:gd name="connsiteY1" fmla="*/ 896 h 2415995"/>
              <a:gd name="connsiteX2" fmla="*/ 2438817 w 8913931"/>
              <a:gd name="connsiteY2" fmla="*/ 2334257 h 2415995"/>
              <a:gd name="connsiteX3" fmla="*/ 4693571 w 8913931"/>
              <a:gd name="connsiteY3" fmla="*/ 1190245 h 2415995"/>
              <a:gd name="connsiteX4" fmla="*/ 8913931 w 8913931"/>
              <a:gd name="connsiteY4" fmla="*/ 414789 h 2415995"/>
              <a:gd name="connsiteX0" fmla="*/ 0 w 8913931"/>
              <a:gd name="connsiteY0" fmla="*/ 2108318 h 2211708"/>
              <a:gd name="connsiteX1" fmla="*/ 1113030 w 8913931"/>
              <a:gd name="connsiteY1" fmla="*/ 3 h 2211708"/>
              <a:gd name="connsiteX2" fmla="*/ 2271177 w 8913931"/>
              <a:gd name="connsiteY2" fmla="*/ 2120004 h 2211708"/>
              <a:gd name="connsiteX3" fmla="*/ 4693571 w 8913931"/>
              <a:gd name="connsiteY3" fmla="*/ 1189352 h 2211708"/>
              <a:gd name="connsiteX4" fmla="*/ 8913931 w 8913931"/>
              <a:gd name="connsiteY4" fmla="*/ 413896 h 2211708"/>
              <a:gd name="connsiteX0" fmla="*/ 0 w 8913931"/>
              <a:gd name="connsiteY0" fmla="*/ 2108318 h 2218576"/>
              <a:gd name="connsiteX1" fmla="*/ 1113030 w 8913931"/>
              <a:gd name="connsiteY1" fmla="*/ 3 h 2218576"/>
              <a:gd name="connsiteX2" fmla="*/ 2271177 w 8913931"/>
              <a:gd name="connsiteY2" fmla="*/ 2120004 h 2218576"/>
              <a:gd name="connsiteX3" fmla="*/ 4160171 w 8913931"/>
              <a:gd name="connsiteY3" fmla="*/ 1311272 h 2218576"/>
              <a:gd name="connsiteX4" fmla="*/ 8913931 w 8913931"/>
              <a:gd name="connsiteY4" fmla="*/ 413896 h 2218576"/>
              <a:gd name="connsiteX0" fmla="*/ 0 w 8913931"/>
              <a:gd name="connsiteY0" fmla="*/ 2108318 h 2218576"/>
              <a:gd name="connsiteX1" fmla="*/ 1113030 w 8913931"/>
              <a:gd name="connsiteY1" fmla="*/ 3 h 2218576"/>
              <a:gd name="connsiteX2" fmla="*/ 2271177 w 8913931"/>
              <a:gd name="connsiteY2" fmla="*/ 2120004 h 2218576"/>
              <a:gd name="connsiteX3" fmla="*/ 4160171 w 8913931"/>
              <a:gd name="connsiteY3" fmla="*/ 1311272 h 2218576"/>
              <a:gd name="connsiteX4" fmla="*/ 8913931 w 8913931"/>
              <a:gd name="connsiteY4" fmla="*/ 413896 h 2218576"/>
              <a:gd name="connsiteX0" fmla="*/ 0 w 8913931"/>
              <a:gd name="connsiteY0" fmla="*/ 2108318 h 2238143"/>
              <a:gd name="connsiteX1" fmla="*/ 1113030 w 8913931"/>
              <a:gd name="connsiteY1" fmla="*/ 3 h 2238143"/>
              <a:gd name="connsiteX2" fmla="*/ 2271177 w 8913931"/>
              <a:gd name="connsiteY2" fmla="*/ 2120004 h 2238143"/>
              <a:gd name="connsiteX3" fmla="*/ 4160171 w 8913931"/>
              <a:gd name="connsiteY3" fmla="*/ 1311272 h 2238143"/>
              <a:gd name="connsiteX4" fmla="*/ 8913931 w 8913931"/>
              <a:gd name="connsiteY4" fmla="*/ 413896 h 2238143"/>
              <a:gd name="connsiteX0" fmla="*/ 0 w 8913931"/>
              <a:gd name="connsiteY0" fmla="*/ 2108318 h 2275027"/>
              <a:gd name="connsiteX1" fmla="*/ 1113030 w 8913931"/>
              <a:gd name="connsiteY1" fmla="*/ 3 h 2275027"/>
              <a:gd name="connsiteX2" fmla="*/ 2271177 w 8913931"/>
              <a:gd name="connsiteY2" fmla="*/ 2120004 h 2275027"/>
              <a:gd name="connsiteX3" fmla="*/ 4160171 w 8913931"/>
              <a:gd name="connsiteY3" fmla="*/ 1311272 h 2275027"/>
              <a:gd name="connsiteX4" fmla="*/ 8913931 w 8913931"/>
              <a:gd name="connsiteY4" fmla="*/ 413896 h 2275027"/>
              <a:gd name="connsiteX0" fmla="*/ 0 w 8913931"/>
              <a:gd name="connsiteY0" fmla="*/ 2108318 h 2120004"/>
              <a:gd name="connsiteX1" fmla="*/ 1113030 w 8913931"/>
              <a:gd name="connsiteY1" fmla="*/ 3 h 2120004"/>
              <a:gd name="connsiteX2" fmla="*/ 2271177 w 8913931"/>
              <a:gd name="connsiteY2" fmla="*/ 2120004 h 2120004"/>
              <a:gd name="connsiteX3" fmla="*/ 4160171 w 8913931"/>
              <a:gd name="connsiteY3" fmla="*/ 1311272 h 2120004"/>
              <a:gd name="connsiteX4" fmla="*/ 8913931 w 8913931"/>
              <a:gd name="connsiteY4" fmla="*/ 413896 h 2120004"/>
              <a:gd name="connsiteX0" fmla="*/ 0 w 8913931"/>
              <a:gd name="connsiteY0" fmla="*/ 2108318 h 2122470"/>
              <a:gd name="connsiteX1" fmla="*/ 1113030 w 8913931"/>
              <a:gd name="connsiteY1" fmla="*/ 3 h 2122470"/>
              <a:gd name="connsiteX2" fmla="*/ 2271177 w 8913931"/>
              <a:gd name="connsiteY2" fmla="*/ 2120004 h 2122470"/>
              <a:gd name="connsiteX3" fmla="*/ 4160171 w 8913931"/>
              <a:gd name="connsiteY3" fmla="*/ 1311272 h 2122470"/>
              <a:gd name="connsiteX4" fmla="*/ 8913931 w 8913931"/>
              <a:gd name="connsiteY4" fmla="*/ 413896 h 2122470"/>
              <a:gd name="connsiteX0" fmla="*/ 0 w 8913931"/>
              <a:gd name="connsiteY0" fmla="*/ 2108318 h 2120099"/>
              <a:gd name="connsiteX1" fmla="*/ 1113030 w 8913931"/>
              <a:gd name="connsiteY1" fmla="*/ 3 h 2120099"/>
              <a:gd name="connsiteX2" fmla="*/ 2271177 w 8913931"/>
              <a:gd name="connsiteY2" fmla="*/ 2120004 h 2120099"/>
              <a:gd name="connsiteX3" fmla="*/ 4160171 w 8913931"/>
              <a:gd name="connsiteY3" fmla="*/ 1311272 h 2120099"/>
              <a:gd name="connsiteX4" fmla="*/ 8913931 w 8913931"/>
              <a:gd name="connsiteY4" fmla="*/ 413896 h 2120099"/>
              <a:gd name="connsiteX0" fmla="*/ 0 w 8913931"/>
              <a:gd name="connsiteY0" fmla="*/ 2108318 h 2142927"/>
              <a:gd name="connsiteX1" fmla="*/ 1113030 w 8913931"/>
              <a:gd name="connsiteY1" fmla="*/ 3 h 2142927"/>
              <a:gd name="connsiteX2" fmla="*/ 2271177 w 8913931"/>
              <a:gd name="connsiteY2" fmla="*/ 2120004 h 2142927"/>
              <a:gd name="connsiteX3" fmla="*/ 3733451 w 8913931"/>
              <a:gd name="connsiteY3" fmla="*/ 960752 h 2142927"/>
              <a:gd name="connsiteX4" fmla="*/ 8913931 w 8913931"/>
              <a:gd name="connsiteY4" fmla="*/ 413896 h 2142927"/>
              <a:gd name="connsiteX0" fmla="*/ 0 w 8593891"/>
              <a:gd name="connsiteY0" fmla="*/ 2502274 h 2532817"/>
              <a:gd name="connsiteX1" fmla="*/ 1113030 w 8593891"/>
              <a:gd name="connsiteY1" fmla="*/ 393959 h 2532817"/>
              <a:gd name="connsiteX2" fmla="*/ 2271177 w 8593891"/>
              <a:gd name="connsiteY2" fmla="*/ 2513960 h 2532817"/>
              <a:gd name="connsiteX3" fmla="*/ 3733451 w 8593891"/>
              <a:gd name="connsiteY3" fmla="*/ 1354708 h 2532817"/>
              <a:gd name="connsiteX4" fmla="*/ 8593891 w 8593891"/>
              <a:gd name="connsiteY4" fmla="*/ 132 h 2532817"/>
              <a:gd name="connsiteX0" fmla="*/ 0 w 8593891"/>
              <a:gd name="connsiteY0" fmla="*/ 2502272 h 2502272"/>
              <a:gd name="connsiteX1" fmla="*/ 1113030 w 8593891"/>
              <a:gd name="connsiteY1" fmla="*/ 393957 h 2502272"/>
              <a:gd name="connsiteX2" fmla="*/ 2286417 w 8593891"/>
              <a:gd name="connsiteY2" fmla="*/ 2392038 h 2502272"/>
              <a:gd name="connsiteX3" fmla="*/ 3733451 w 8593891"/>
              <a:gd name="connsiteY3" fmla="*/ 1354706 h 2502272"/>
              <a:gd name="connsiteX4" fmla="*/ 8593891 w 8593891"/>
              <a:gd name="connsiteY4" fmla="*/ 130 h 2502272"/>
              <a:gd name="connsiteX0" fmla="*/ 0 w 8593891"/>
              <a:gd name="connsiteY0" fmla="*/ 2502359 h 2502359"/>
              <a:gd name="connsiteX1" fmla="*/ 1113030 w 8593891"/>
              <a:gd name="connsiteY1" fmla="*/ 394044 h 2502359"/>
              <a:gd name="connsiteX2" fmla="*/ 2286417 w 8593891"/>
              <a:gd name="connsiteY2" fmla="*/ 2392125 h 2502359"/>
              <a:gd name="connsiteX3" fmla="*/ 4525931 w 8593891"/>
              <a:gd name="connsiteY3" fmla="*/ 958553 h 2502359"/>
              <a:gd name="connsiteX4" fmla="*/ 8593891 w 8593891"/>
              <a:gd name="connsiteY4" fmla="*/ 217 h 2502359"/>
              <a:gd name="connsiteX0" fmla="*/ 0 w 8593891"/>
              <a:gd name="connsiteY0" fmla="*/ 2502353 h 2502353"/>
              <a:gd name="connsiteX1" fmla="*/ 1113030 w 8593891"/>
              <a:gd name="connsiteY1" fmla="*/ 394038 h 2502353"/>
              <a:gd name="connsiteX2" fmla="*/ 2347377 w 8593891"/>
              <a:gd name="connsiteY2" fmla="*/ 2270199 h 2502353"/>
              <a:gd name="connsiteX3" fmla="*/ 4525931 w 8593891"/>
              <a:gd name="connsiteY3" fmla="*/ 958547 h 2502353"/>
              <a:gd name="connsiteX4" fmla="*/ 8593891 w 8593891"/>
              <a:gd name="connsiteY4" fmla="*/ 211 h 2502353"/>
              <a:gd name="connsiteX0" fmla="*/ 0 w 8593891"/>
              <a:gd name="connsiteY0" fmla="*/ 2502353 h 2502353"/>
              <a:gd name="connsiteX1" fmla="*/ 1113030 w 8593891"/>
              <a:gd name="connsiteY1" fmla="*/ 394038 h 2502353"/>
              <a:gd name="connsiteX2" fmla="*/ 2347377 w 8593891"/>
              <a:gd name="connsiteY2" fmla="*/ 2270199 h 2502353"/>
              <a:gd name="connsiteX3" fmla="*/ 4525931 w 8593891"/>
              <a:gd name="connsiteY3" fmla="*/ 958547 h 2502353"/>
              <a:gd name="connsiteX4" fmla="*/ 8593891 w 8593891"/>
              <a:gd name="connsiteY4" fmla="*/ 211 h 2502353"/>
              <a:gd name="connsiteX0" fmla="*/ 0 w 8593891"/>
              <a:gd name="connsiteY0" fmla="*/ 2502347 h 2502347"/>
              <a:gd name="connsiteX1" fmla="*/ 1113030 w 8593891"/>
              <a:gd name="connsiteY1" fmla="*/ 394032 h 2502347"/>
              <a:gd name="connsiteX2" fmla="*/ 1966377 w 8593891"/>
              <a:gd name="connsiteY2" fmla="*/ 2178753 h 2502347"/>
              <a:gd name="connsiteX3" fmla="*/ 4525931 w 8593891"/>
              <a:gd name="connsiteY3" fmla="*/ 958541 h 2502347"/>
              <a:gd name="connsiteX4" fmla="*/ 8593891 w 8593891"/>
              <a:gd name="connsiteY4" fmla="*/ 205 h 2502347"/>
              <a:gd name="connsiteX0" fmla="*/ 0 w 8593891"/>
              <a:gd name="connsiteY0" fmla="*/ 2502347 h 2502347"/>
              <a:gd name="connsiteX1" fmla="*/ 1113030 w 8593891"/>
              <a:gd name="connsiteY1" fmla="*/ 394032 h 2502347"/>
              <a:gd name="connsiteX2" fmla="*/ 1966377 w 8593891"/>
              <a:gd name="connsiteY2" fmla="*/ 2178753 h 2502347"/>
              <a:gd name="connsiteX3" fmla="*/ 4525931 w 8593891"/>
              <a:gd name="connsiteY3" fmla="*/ 958541 h 2502347"/>
              <a:gd name="connsiteX4" fmla="*/ 8593891 w 8593891"/>
              <a:gd name="connsiteY4" fmla="*/ 205 h 2502347"/>
              <a:gd name="connsiteX0" fmla="*/ 0 w 8685331"/>
              <a:gd name="connsiteY0" fmla="*/ 2243377 h 2243377"/>
              <a:gd name="connsiteX1" fmla="*/ 1113030 w 8685331"/>
              <a:gd name="connsiteY1" fmla="*/ 135062 h 2243377"/>
              <a:gd name="connsiteX2" fmla="*/ 1966377 w 8685331"/>
              <a:gd name="connsiteY2" fmla="*/ 1919783 h 2243377"/>
              <a:gd name="connsiteX3" fmla="*/ 4525931 w 8685331"/>
              <a:gd name="connsiteY3" fmla="*/ 699571 h 2243377"/>
              <a:gd name="connsiteX4" fmla="*/ 8685331 w 8685331"/>
              <a:gd name="connsiteY4" fmla="*/ 315 h 2243377"/>
              <a:gd name="connsiteX0" fmla="*/ 0 w 8685331"/>
              <a:gd name="connsiteY0" fmla="*/ 2243377 h 2243377"/>
              <a:gd name="connsiteX1" fmla="*/ 1113030 w 8685331"/>
              <a:gd name="connsiteY1" fmla="*/ 135062 h 2243377"/>
              <a:gd name="connsiteX2" fmla="*/ 3152859 w 8685331"/>
              <a:gd name="connsiteY2" fmla="*/ 1673586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152859 w 8685331"/>
              <a:gd name="connsiteY2" fmla="*/ 1673586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319189 w 8685331"/>
              <a:gd name="connsiteY2" fmla="*/ 1412001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319189 w 8685331"/>
              <a:gd name="connsiteY2" fmla="*/ 1412001 h 2243377"/>
              <a:gd name="connsiteX3" fmla="*/ 4525931 w 8685331"/>
              <a:gd name="connsiteY3" fmla="*/ 699571 h 2243377"/>
              <a:gd name="connsiteX4" fmla="*/ 8685331 w 8685331"/>
              <a:gd name="connsiteY4" fmla="*/ 315 h 2243377"/>
              <a:gd name="connsiteX0" fmla="*/ 0 w 8685331"/>
              <a:gd name="connsiteY0" fmla="*/ 2243432 h 2243432"/>
              <a:gd name="connsiteX1" fmla="*/ 1345891 w 8685331"/>
              <a:gd name="connsiteY1" fmla="*/ 104342 h 2243432"/>
              <a:gd name="connsiteX2" fmla="*/ 3319189 w 8685331"/>
              <a:gd name="connsiteY2" fmla="*/ 1412056 h 2243432"/>
              <a:gd name="connsiteX3" fmla="*/ 6821276 w 8685331"/>
              <a:gd name="connsiteY3" fmla="*/ 638077 h 2243432"/>
              <a:gd name="connsiteX4" fmla="*/ 8685331 w 8685331"/>
              <a:gd name="connsiteY4" fmla="*/ 370 h 2243432"/>
              <a:gd name="connsiteX0" fmla="*/ 0 w 8685331"/>
              <a:gd name="connsiteY0" fmla="*/ 2243495 h 2243495"/>
              <a:gd name="connsiteX1" fmla="*/ 1345891 w 8685331"/>
              <a:gd name="connsiteY1" fmla="*/ 104405 h 2243495"/>
              <a:gd name="connsiteX2" fmla="*/ 3319189 w 8685331"/>
              <a:gd name="connsiteY2" fmla="*/ 1412119 h 2243495"/>
              <a:gd name="connsiteX3" fmla="*/ 6821276 w 8685331"/>
              <a:gd name="connsiteY3" fmla="*/ 638140 h 2243495"/>
              <a:gd name="connsiteX4" fmla="*/ 8685331 w 8685331"/>
              <a:gd name="connsiteY4" fmla="*/ 433 h 2243495"/>
              <a:gd name="connsiteX0" fmla="*/ 0 w 8685331"/>
              <a:gd name="connsiteY0" fmla="*/ 2243062 h 2243062"/>
              <a:gd name="connsiteX1" fmla="*/ 1345891 w 8685331"/>
              <a:gd name="connsiteY1" fmla="*/ 103972 h 2243062"/>
              <a:gd name="connsiteX2" fmla="*/ 3319189 w 8685331"/>
              <a:gd name="connsiteY2" fmla="*/ 1411686 h 2243062"/>
              <a:gd name="connsiteX3" fmla="*/ 6821276 w 8685331"/>
              <a:gd name="connsiteY3" fmla="*/ 637707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176112 w 8685331"/>
              <a:gd name="connsiteY3" fmla="*/ 314573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176112 w 8685331"/>
              <a:gd name="connsiteY3" fmla="*/ 314573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043049 w 8685331"/>
              <a:gd name="connsiteY3" fmla="*/ 383816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8685331 w 8685331"/>
              <a:gd name="connsiteY3" fmla="*/ 0 h 2243062"/>
              <a:gd name="connsiteX0" fmla="*/ 0 w 8485736"/>
              <a:gd name="connsiteY0" fmla="*/ 2148615 h 2148615"/>
              <a:gd name="connsiteX1" fmla="*/ 1345891 w 8485736"/>
              <a:gd name="connsiteY1" fmla="*/ 9525 h 2148615"/>
              <a:gd name="connsiteX2" fmla="*/ 3319189 w 8485736"/>
              <a:gd name="connsiteY2" fmla="*/ 1317239 h 2148615"/>
              <a:gd name="connsiteX3" fmla="*/ 8485736 w 8485736"/>
              <a:gd name="connsiteY3" fmla="*/ 174831 h 2148615"/>
              <a:gd name="connsiteX0" fmla="*/ 0 w 8485736"/>
              <a:gd name="connsiteY0" fmla="*/ 2148615 h 2148615"/>
              <a:gd name="connsiteX1" fmla="*/ 1345891 w 8485736"/>
              <a:gd name="connsiteY1" fmla="*/ 9525 h 2148615"/>
              <a:gd name="connsiteX2" fmla="*/ 3319189 w 8485736"/>
              <a:gd name="connsiteY2" fmla="*/ 1317239 h 2148615"/>
              <a:gd name="connsiteX3" fmla="*/ 8485736 w 8485736"/>
              <a:gd name="connsiteY3" fmla="*/ 174831 h 2148615"/>
            </a:gdLst>
            <a:ahLst/>
            <a:cxnLst>
              <a:cxn ang="0">
                <a:pos x="connsiteX0" y="connsiteY0"/>
              </a:cxn>
              <a:cxn ang="0">
                <a:pos x="connsiteX1" y="connsiteY1"/>
              </a:cxn>
              <a:cxn ang="0">
                <a:pos x="connsiteX2" y="connsiteY2"/>
              </a:cxn>
              <a:cxn ang="0">
                <a:pos x="connsiteX3" y="connsiteY3"/>
              </a:cxn>
            </a:cxnLst>
            <a:rect l="l" t="t" r="r" b="b"/>
            <a:pathLst>
              <a:path w="8485736" h="2148615">
                <a:moveTo>
                  <a:pt x="0" y="2148615"/>
                </a:moveTo>
                <a:cubicBezTo>
                  <a:pt x="865892" y="1149558"/>
                  <a:pt x="792693" y="148088"/>
                  <a:pt x="1345891" y="9525"/>
                </a:cubicBezTo>
                <a:cubicBezTo>
                  <a:pt x="1899089" y="-129038"/>
                  <a:pt x="2129215" y="1289688"/>
                  <a:pt x="3319189" y="1317239"/>
                </a:cubicBezTo>
                <a:cubicBezTo>
                  <a:pt x="4509163" y="1344790"/>
                  <a:pt x="6669207" y="361221"/>
                  <a:pt x="8485736" y="174831"/>
                </a:cubicBezTo>
              </a:path>
            </a:pathLst>
          </a:custGeom>
          <a:noFill/>
          <a:ln w="28575">
            <a:gradFill>
              <a:gsLst>
                <a:gs pos="23000">
                  <a:schemeClr val="accent1"/>
                </a:gs>
                <a:gs pos="100000">
                  <a:schemeClr val="tx1"/>
                </a:gs>
              </a:gsLst>
              <a:lin ang="3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Arrow: Left 10">
            <a:extLst>
              <a:ext uri="{FF2B5EF4-FFF2-40B4-BE49-F238E27FC236}">
                <a16:creationId xmlns:a16="http://schemas.microsoft.com/office/drawing/2014/main" id="{06ED4CB3-E10C-48B9-80F2-2FDD66BA2CCE}"/>
              </a:ext>
            </a:extLst>
          </p:cNvPr>
          <p:cNvSpPr/>
          <p:nvPr/>
        </p:nvSpPr>
        <p:spPr bwMode="auto">
          <a:xfrm>
            <a:off x="1334367" y="3962163"/>
            <a:ext cx="3792804" cy="1335750"/>
          </a:xfrm>
          <a:prstGeom prst="leftArrow">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INCREASE COMPETITIVE ADVANTAGE</a:t>
            </a:r>
          </a:p>
        </p:txBody>
      </p:sp>
    </p:spTree>
    <p:extLst>
      <p:ext uri="{BB962C8B-B14F-4D97-AF65-F5344CB8AC3E}">
        <p14:creationId xmlns:p14="http://schemas.microsoft.com/office/powerpoint/2010/main" val="421467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P spid="34" grpId="0" animBg="1"/>
      <p:bldP spid="35" grpId="0"/>
      <p:bldP spid="36" grpId="0"/>
      <p:bldP spid="37" grpId="0" animBg="1"/>
      <p:bldP spid="8" grpId="0" animBg="1"/>
      <p:bldP spid="12"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923330"/>
          </a:xfrm>
        </p:spPr>
        <p:txBody>
          <a:bodyPr/>
          <a:lstStyle/>
          <a:p>
            <a:r>
              <a:rPr lang="en-US"/>
              <a:t>Three Major Forces in Digital Transformation</a:t>
            </a:r>
            <a:br>
              <a:rPr lang="en-US"/>
            </a:br>
            <a:r>
              <a:rPr lang="en-US" sz="2400" i="1"/>
              <a:t>Adoption Speed impacts Benefit/Risk curve</a:t>
            </a:r>
          </a:p>
        </p:txBody>
      </p:sp>
      <p:sp>
        <p:nvSpPr>
          <p:cNvPr id="7" name="Arrow: Up 6">
            <a:extLst>
              <a:ext uri="{FF2B5EF4-FFF2-40B4-BE49-F238E27FC236}">
                <a16:creationId xmlns:a16="http://schemas.microsoft.com/office/drawing/2014/main" id="{49C87EB5-444B-41B4-B6CF-10DE2F598D9B}"/>
              </a:ext>
            </a:extLst>
          </p:cNvPr>
          <p:cNvSpPr/>
          <p:nvPr/>
        </p:nvSpPr>
        <p:spPr bwMode="auto">
          <a:xfrm>
            <a:off x="2911646" y="2052518"/>
            <a:ext cx="1371600" cy="3127885"/>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Arrow: Up 32">
            <a:extLst>
              <a:ext uri="{FF2B5EF4-FFF2-40B4-BE49-F238E27FC236}">
                <a16:creationId xmlns:a16="http://schemas.microsoft.com/office/drawing/2014/main" id="{A4F48AF4-5275-445F-B543-AB279441A075}"/>
              </a:ext>
            </a:extLst>
          </p:cNvPr>
          <p:cNvSpPr/>
          <p:nvPr/>
        </p:nvSpPr>
        <p:spPr bwMode="auto">
          <a:xfrm rot="10800000">
            <a:off x="5132854" y="1742083"/>
            <a:ext cx="1371600" cy="1335751"/>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Arrow: Up 33">
            <a:extLst>
              <a:ext uri="{FF2B5EF4-FFF2-40B4-BE49-F238E27FC236}">
                <a16:creationId xmlns:a16="http://schemas.microsoft.com/office/drawing/2014/main" id="{D6DCDC5D-9174-41CA-800E-27F38434B046}"/>
              </a:ext>
            </a:extLst>
          </p:cNvPr>
          <p:cNvSpPr/>
          <p:nvPr/>
        </p:nvSpPr>
        <p:spPr bwMode="auto">
          <a:xfrm>
            <a:off x="6271772" y="2825633"/>
            <a:ext cx="1371600" cy="2354770"/>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0C292C1A-56F5-46CF-A780-167EB9D12F1D}"/>
              </a:ext>
            </a:extLst>
          </p:cNvPr>
          <p:cNvSpPr txBox="1"/>
          <p:nvPr/>
        </p:nvSpPr>
        <p:spPr>
          <a:xfrm>
            <a:off x="2408643" y="5419773"/>
            <a:ext cx="237760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REALIZE VALUE FROM NEW TECHNOLOGY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4C3E8CCB-BD6D-4198-806B-302FA4EE245C}"/>
              </a:ext>
            </a:extLst>
          </p:cNvPr>
          <p:cNvSpPr txBox="1"/>
          <p:nvPr/>
        </p:nvSpPr>
        <p:spPr>
          <a:xfrm>
            <a:off x="4628122" y="3348339"/>
            <a:ext cx="158808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INCREASED RISK FROM NEW THREATS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E7DC7C88-F95B-420E-9D7F-17BD8BE1B377}"/>
              </a:ext>
            </a:extLst>
          </p:cNvPr>
          <p:cNvSpPr txBox="1"/>
          <p:nvPr/>
        </p:nvSpPr>
        <p:spPr>
          <a:xfrm>
            <a:off x="5916043" y="5303552"/>
            <a:ext cx="2083058" cy="492443"/>
          </a:xfrm>
          <a:prstGeom prst="rect">
            <a:avLst/>
          </a:prstGeom>
          <a:solidFill>
            <a:srgbClr val="EAEAE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NEW CONTROLS AND APPROACHES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97B3FB3-55C1-482D-9540-489B04A3D2EB}"/>
              </a:ext>
            </a:extLst>
          </p:cNvPr>
          <p:cNvSpPr/>
          <p:nvPr/>
        </p:nvSpPr>
        <p:spPr bwMode="auto">
          <a:xfrm>
            <a:off x="1869440" y="1972636"/>
            <a:ext cx="9690931" cy="3216583"/>
          </a:xfrm>
          <a:custGeom>
            <a:avLst/>
            <a:gdLst>
              <a:gd name="connsiteX0" fmla="*/ 0 w 9389327"/>
              <a:gd name="connsiteY0" fmla="*/ 2475870 h 2542734"/>
              <a:gd name="connsiteX1" fmla="*/ 1226634 w 9389327"/>
              <a:gd name="connsiteY1" fmla="*/ 299 h 2542734"/>
              <a:gd name="connsiteX2" fmla="*/ 2821259 w 9389327"/>
              <a:gd name="connsiteY2" fmla="*/ 2308602 h 2542734"/>
              <a:gd name="connsiteX3" fmla="*/ 9389327 w 9389327"/>
              <a:gd name="connsiteY3" fmla="*/ 2464719 h 2542734"/>
              <a:gd name="connsiteX0" fmla="*/ 0 w 9734101"/>
              <a:gd name="connsiteY0" fmla="*/ 2596361 h 2596361"/>
              <a:gd name="connsiteX1" fmla="*/ 1571408 w 9734101"/>
              <a:gd name="connsiteY1" fmla="*/ 868 h 2596361"/>
              <a:gd name="connsiteX2" fmla="*/ 3166033 w 9734101"/>
              <a:gd name="connsiteY2" fmla="*/ 2309171 h 2596361"/>
              <a:gd name="connsiteX3" fmla="*/ 9734101 w 9734101"/>
              <a:gd name="connsiteY3" fmla="*/ 2465288 h 2596361"/>
              <a:gd name="connsiteX0" fmla="*/ 0 w 9734101"/>
              <a:gd name="connsiteY0" fmla="*/ 2595881 h 2595881"/>
              <a:gd name="connsiteX1" fmla="*/ 1571408 w 9734101"/>
              <a:gd name="connsiteY1" fmla="*/ 388 h 2595881"/>
              <a:gd name="connsiteX2" fmla="*/ 3166033 w 9734101"/>
              <a:gd name="connsiteY2" fmla="*/ 2308691 h 2595881"/>
              <a:gd name="connsiteX3" fmla="*/ 9734101 w 9734101"/>
              <a:gd name="connsiteY3" fmla="*/ 2464808 h 2595881"/>
              <a:gd name="connsiteX0" fmla="*/ 0 w 9734101"/>
              <a:gd name="connsiteY0" fmla="*/ 2596459 h 2596459"/>
              <a:gd name="connsiteX1" fmla="*/ 1571408 w 9734101"/>
              <a:gd name="connsiteY1" fmla="*/ 966 h 2596459"/>
              <a:gd name="connsiteX2" fmla="*/ 4725010 w 9734101"/>
              <a:gd name="connsiteY2" fmla="*/ 2294278 h 2596459"/>
              <a:gd name="connsiteX3" fmla="*/ 9734101 w 9734101"/>
              <a:gd name="connsiteY3" fmla="*/ 2465386 h 2596459"/>
              <a:gd name="connsiteX0" fmla="*/ 0 w 9734101"/>
              <a:gd name="connsiteY0" fmla="*/ 2431640 h 2431640"/>
              <a:gd name="connsiteX1" fmla="*/ 1466477 w 9734101"/>
              <a:gd name="connsiteY1" fmla="*/ 1039 h 2431640"/>
              <a:gd name="connsiteX2" fmla="*/ 4725010 w 9734101"/>
              <a:gd name="connsiteY2" fmla="*/ 2129459 h 2431640"/>
              <a:gd name="connsiteX3" fmla="*/ 9734101 w 9734101"/>
              <a:gd name="connsiteY3" fmla="*/ 2300567 h 2431640"/>
              <a:gd name="connsiteX0" fmla="*/ 0 w 9734101"/>
              <a:gd name="connsiteY0" fmla="*/ 2430614 h 2430614"/>
              <a:gd name="connsiteX1" fmla="*/ 1466477 w 9734101"/>
              <a:gd name="connsiteY1" fmla="*/ 13 h 2430614"/>
              <a:gd name="connsiteX2" fmla="*/ 4725010 w 9734101"/>
              <a:gd name="connsiteY2" fmla="*/ 2128433 h 2430614"/>
              <a:gd name="connsiteX3" fmla="*/ 9734101 w 9734101"/>
              <a:gd name="connsiteY3" fmla="*/ 2299541 h 2430614"/>
              <a:gd name="connsiteX0" fmla="*/ 0 w 9719111"/>
              <a:gd name="connsiteY0" fmla="*/ 2430614 h 2430614"/>
              <a:gd name="connsiteX1" fmla="*/ 1466477 w 9719111"/>
              <a:gd name="connsiteY1" fmla="*/ 13 h 2430614"/>
              <a:gd name="connsiteX2" fmla="*/ 4725010 w 9719111"/>
              <a:gd name="connsiteY2" fmla="*/ 2128433 h 2430614"/>
              <a:gd name="connsiteX3" fmla="*/ 9719111 w 9719111"/>
              <a:gd name="connsiteY3" fmla="*/ 2374492 h 243061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25684 h 2325684"/>
              <a:gd name="connsiteX1" fmla="*/ 1616379 w 9719111"/>
              <a:gd name="connsiteY1" fmla="*/ 14 h 2325684"/>
              <a:gd name="connsiteX2" fmla="*/ 4725010 w 9719111"/>
              <a:gd name="connsiteY2" fmla="*/ 2023503 h 2325684"/>
              <a:gd name="connsiteX3" fmla="*/ 9719111 w 9719111"/>
              <a:gd name="connsiteY3" fmla="*/ 2269562 h 2325684"/>
              <a:gd name="connsiteX0" fmla="*/ 0 w 9719111"/>
              <a:gd name="connsiteY0" fmla="*/ 2340673 h 2340673"/>
              <a:gd name="connsiteX1" fmla="*/ 1196654 w 9719111"/>
              <a:gd name="connsiteY1" fmla="*/ 13 h 2340673"/>
              <a:gd name="connsiteX2" fmla="*/ 4725010 w 9719111"/>
              <a:gd name="connsiteY2" fmla="*/ 2038492 h 2340673"/>
              <a:gd name="connsiteX3" fmla="*/ 9719111 w 9719111"/>
              <a:gd name="connsiteY3" fmla="*/ 2284551 h 2340673"/>
              <a:gd name="connsiteX0" fmla="*/ 0 w 9719111"/>
              <a:gd name="connsiteY0" fmla="*/ 2340720 h 2340720"/>
              <a:gd name="connsiteX1" fmla="*/ 1196654 w 9719111"/>
              <a:gd name="connsiteY1" fmla="*/ 60 h 2340720"/>
              <a:gd name="connsiteX2" fmla="*/ 4725010 w 9719111"/>
              <a:gd name="connsiteY2" fmla="*/ 2038539 h 2340720"/>
              <a:gd name="connsiteX3" fmla="*/ 9719111 w 9719111"/>
              <a:gd name="connsiteY3" fmla="*/ 2284598 h 2340720"/>
              <a:gd name="connsiteX0" fmla="*/ 0 w 9719111"/>
              <a:gd name="connsiteY0" fmla="*/ 2310742 h 2310742"/>
              <a:gd name="connsiteX1" fmla="*/ 1526438 w 9719111"/>
              <a:gd name="connsiteY1" fmla="*/ 63 h 2310742"/>
              <a:gd name="connsiteX2" fmla="*/ 4725010 w 9719111"/>
              <a:gd name="connsiteY2" fmla="*/ 2008561 h 2310742"/>
              <a:gd name="connsiteX3" fmla="*/ 9719111 w 9719111"/>
              <a:gd name="connsiteY3" fmla="*/ 2254620 h 2310742"/>
              <a:gd name="connsiteX0" fmla="*/ 0 w 9719111"/>
              <a:gd name="connsiteY0" fmla="*/ 2312559 h 2312559"/>
              <a:gd name="connsiteX1" fmla="*/ 1526438 w 9719111"/>
              <a:gd name="connsiteY1" fmla="*/ 1880 h 2312559"/>
              <a:gd name="connsiteX2" fmla="*/ 4725010 w 9719111"/>
              <a:gd name="connsiteY2" fmla="*/ 2010378 h 2312559"/>
              <a:gd name="connsiteX3" fmla="*/ 9719111 w 9719111"/>
              <a:gd name="connsiteY3" fmla="*/ 2256437 h 2312559"/>
              <a:gd name="connsiteX0" fmla="*/ 0 w 9719111"/>
              <a:gd name="connsiteY0" fmla="*/ 2347438 h 2347438"/>
              <a:gd name="connsiteX1" fmla="*/ 1526438 w 9719111"/>
              <a:gd name="connsiteY1" fmla="*/ 36759 h 2347438"/>
              <a:gd name="connsiteX2" fmla="*/ 4725010 w 9719111"/>
              <a:gd name="connsiteY2" fmla="*/ 2045257 h 2347438"/>
              <a:gd name="connsiteX3" fmla="*/ 9719111 w 9719111"/>
              <a:gd name="connsiteY3" fmla="*/ 2291316 h 2347438"/>
              <a:gd name="connsiteX0" fmla="*/ 0 w 9719111"/>
              <a:gd name="connsiteY0" fmla="*/ 2354290 h 2354290"/>
              <a:gd name="connsiteX1" fmla="*/ 1526438 w 9719111"/>
              <a:gd name="connsiteY1" fmla="*/ 43611 h 2354290"/>
              <a:gd name="connsiteX2" fmla="*/ 4725010 w 9719111"/>
              <a:gd name="connsiteY2" fmla="*/ 2052109 h 2354290"/>
              <a:gd name="connsiteX3" fmla="*/ 9719111 w 9719111"/>
              <a:gd name="connsiteY3" fmla="*/ 2298168 h 2354290"/>
              <a:gd name="connsiteX0" fmla="*/ 0 w 9706411"/>
              <a:gd name="connsiteY0" fmla="*/ 2354290 h 2354290"/>
              <a:gd name="connsiteX1" fmla="*/ 1526438 w 9706411"/>
              <a:gd name="connsiteY1" fmla="*/ 43611 h 2354290"/>
              <a:gd name="connsiteX2" fmla="*/ 4725010 w 9706411"/>
              <a:gd name="connsiteY2" fmla="*/ 2052109 h 2354290"/>
              <a:gd name="connsiteX3" fmla="*/ 9706411 w 9706411"/>
              <a:gd name="connsiteY3" fmla="*/ 2336268 h 2354290"/>
              <a:gd name="connsiteX0" fmla="*/ 0 w 9706411"/>
              <a:gd name="connsiteY0" fmla="*/ 2354290 h 2370430"/>
              <a:gd name="connsiteX1" fmla="*/ 1526438 w 9706411"/>
              <a:gd name="connsiteY1" fmla="*/ 43611 h 2370430"/>
              <a:gd name="connsiteX2" fmla="*/ 4725010 w 9706411"/>
              <a:gd name="connsiteY2" fmla="*/ 2052109 h 2370430"/>
              <a:gd name="connsiteX3" fmla="*/ 9706411 w 9706411"/>
              <a:gd name="connsiteY3" fmla="*/ 2366748 h 2370430"/>
              <a:gd name="connsiteX0" fmla="*/ 0 w 9706411"/>
              <a:gd name="connsiteY0" fmla="*/ 2354290 h 2366748"/>
              <a:gd name="connsiteX1" fmla="*/ 1526438 w 9706411"/>
              <a:gd name="connsiteY1" fmla="*/ 43611 h 2366748"/>
              <a:gd name="connsiteX2" fmla="*/ 4725010 w 9706411"/>
              <a:gd name="connsiteY2" fmla="*/ 2052109 h 2366748"/>
              <a:gd name="connsiteX3" fmla="*/ 9706411 w 9706411"/>
              <a:gd name="connsiteY3" fmla="*/ 2366748 h 2366748"/>
              <a:gd name="connsiteX0" fmla="*/ 0 w 9675931"/>
              <a:gd name="connsiteY0" fmla="*/ 526985 h 3267403"/>
              <a:gd name="connsiteX1" fmla="*/ 1495958 w 9675931"/>
              <a:gd name="connsiteY1" fmla="*/ 944266 h 3267403"/>
              <a:gd name="connsiteX2" fmla="*/ 4694530 w 9675931"/>
              <a:gd name="connsiteY2" fmla="*/ 2952764 h 3267403"/>
              <a:gd name="connsiteX3" fmla="*/ 9675931 w 9675931"/>
              <a:gd name="connsiteY3" fmla="*/ 3267403 h 3267403"/>
              <a:gd name="connsiteX0" fmla="*/ 0 w 9675931"/>
              <a:gd name="connsiteY0" fmla="*/ 5564 h 2745982"/>
              <a:gd name="connsiteX1" fmla="*/ 1495958 w 9675931"/>
              <a:gd name="connsiteY1" fmla="*/ 422845 h 2745982"/>
              <a:gd name="connsiteX2" fmla="*/ 4694530 w 9675931"/>
              <a:gd name="connsiteY2" fmla="*/ 2431343 h 2745982"/>
              <a:gd name="connsiteX3" fmla="*/ 9675931 w 9675931"/>
              <a:gd name="connsiteY3" fmla="*/ 2745982 h 2745982"/>
              <a:gd name="connsiteX0" fmla="*/ 0 w 9675931"/>
              <a:gd name="connsiteY0" fmla="*/ 2697 h 2743115"/>
              <a:gd name="connsiteX1" fmla="*/ 1495958 w 9675931"/>
              <a:gd name="connsiteY1" fmla="*/ 419978 h 2743115"/>
              <a:gd name="connsiteX2" fmla="*/ 4694530 w 9675931"/>
              <a:gd name="connsiteY2" fmla="*/ 2428476 h 2743115"/>
              <a:gd name="connsiteX3" fmla="*/ 9675931 w 9675931"/>
              <a:gd name="connsiteY3" fmla="*/ 2743115 h 2743115"/>
              <a:gd name="connsiteX0" fmla="*/ 0 w 9675931"/>
              <a:gd name="connsiteY0" fmla="*/ 1774 h 2742192"/>
              <a:gd name="connsiteX1" fmla="*/ 1495958 w 9675931"/>
              <a:gd name="connsiteY1" fmla="*/ 419055 h 2742192"/>
              <a:gd name="connsiteX2" fmla="*/ 4694530 w 9675931"/>
              <a:gd name="connsiteY2" fmla="*/ 2427553 h 2742192"/>
              <a:gd name="connsiteX3" fmla="*/ 9675931 w 9675931"/>
              <a:gd name="connsiteY3" fmla="*/ 2742192 h 2742192"/>
              <a:gd name="connsiteX0" fmla="*/ 0 w 9675931"/>
              <a:gd name="connsiteY0" fmla="*/ 1198 h 2741616"/>
              <a:gd name="connsiteX1" fmla="*/ 1623280 w 9675931"/>
              <a:gd name="connsiteY1" fmla="*/ 534225 h 2741616"/>
              <a:gd name="connsiteX2" fmla="*/ 4694530 w 9675931"/>
              <a:gd name="connsiteY2" fmla="*/ 2426977 h 2741616"/>
              <a:gd name="connsiteX3" fmla="*/ 9675931 w 9675931"/>
              <a:gd name="connsiteY3" fmla="*/ 2741616 h 2741616"/>
              <a:gd name="connsiteX0" fmla="*/ 0 w 9675931"/>
              <a:gd name="connsiteY0" fmla="*/ 2154 h 2742572"/>
              <a:gd name="connsiteX1" fmla="*/ 1623280 w 9675931"/>
              <a:gd name="connsiteY1" fmla="*/ 535181 h 2742572"/>
              <a:gd name="connsiteX2" fmla="*/ 4694530 w 9675931"/>
              <a:gd name="connsiteY2" fmla="*/ 2427933 h 2742572"/>
              <a:gd name="connsiteX3" fmla="*/ 9675931 w 9675931"/>
              <a:gd name="connsiteY3" fmla="*/ 2742572 h 2742572"/>
              <a:gd name="connsiteX0" fmla="*/ 0 w 9675931"/>
              <a:gd name="connsiteY0" fmla="*/ 413 h 2740831"/>
              <a:gd name="connsiteX1" fmla="*/ 1646430 w 9675931"/>
              <a:gd name="connsiteY1" fmla="*/ 1366818 h 2740831"/>
              <a:gd name="connsiteX2" fmla="*/ 4694530 w 9675931"/>
              <a:gd name="connsiteY2" fmla="*/ 2426192 h 2740831"/>
              <a:gd name="connsiteX3" fmla="*/ 9675931 w 9675931"/>
              <a:gd name="connsiteY3" fmla="*/ 2740831 h 2740831"/>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812 h 2741230"/>
              <a:gd name="connsiteX1" fmla="*/ 1646430 w 9675931"/>
              <a:gd name="connsiteY1" fmla="*/ 1367217 h 2741230"/>
              <a:gd name="connsiteX2" fmla="*/ 4694530 w 9675931"/>
              <a:gd name="connsiteY2" fmla="*/ 2426591 h 2741230"/>
              <a:gd name="connsiteX3" fmla="*/ 9675931 w 9675931"/>
              <a:gd name="connsiteY3" fmla="*/ 2741230 h 2741230"/>
              <a:gd name="connsiteX0" fmla="*/ 0 w 9675931"/>
              <a:gd name="connsiteY0" fmla="*/ 426 h 2740844"/>
              <a:gd name="connsiteX1" fmla="*/ 1646430 w 9675931"/>
              <a:gd name="connsiteY1" fmla="*/ 1366831 h 2740844"/>
              <a:gd name="connsiteX2" fmla="*/ 4671380 w 9675931"/>
              <a:gd name="connsiteY2" fmla="*/ 2507228 h 2740844"/>
              <a:gd name="connsiteX3" fmla="*/ 9675931 w 9675931"/>
              <a:gd name="connsiteY3" fmla="*/ 2740844 h 2740844"/>
              <a:gd name="connsiteX0" fmla="*/ 0 w 9675931"/>
              <a:gd name="connsiteY0" fmla="*/ 451 h 2740869"/>
              <a:gd name="connsiteX1" fmla="*/ 1646430 w 9675931"/>
              <a:gd name="connsiteY1" fmla="*/ 1366856 h 2740869"/>
              <a:gd name="connsiteX2" fmla="*/ 4671380 w 9675931"/>
              <a:gd name="connsiteY2" fmla="*/ 2507253 h 2740869"/>
              <a:gd name="connsiteX3" fmla="*/ 9675931 w 9675931"/>
              <a:gd name="connsiteY3" fmla="*/ 2740869 h 2740869"/>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28 h 2740846"/>
              <a:gd name="connsiteX1" fmla="*/ 1646430 w 9675931"/>
              <a:gd name="connsiteY1" fmla="*/ 1366833 h 2740846"/>
              <a:gd name="connsiteX2" fmla="*/ 4069497 w 9675931"/>
              <a:gd name="connsiteY2" fmla="*/ 2541954 h 2740846"/>
              <a:gd name="connsiteX3" fmla="*/ 9675931 w 9675931"/>
              <a:gd name="connsiteY3" fmla="*/ 2740846 h 2740846"/>
              <a:gd name="connsiteX0" fmla="*/ 0 w 9675931"/>
              <a:gd name="connsiteY0" fmla="*/ 497 h 2740915"/>
              <a:gd name="connsiteX1" fmla="*/ 1646430 w 9675931"/>
              <a:gd name="connsiteY1" fmla="*/ 1366902 h 2740915"/>
              <a:gd name="connsiteX2" fmla="*/ 4069497 w 9675931"/>
              <a:gd name="connsiteY2" fmla="*/ 2542023 h 2740915"/>
              <a:gd name="connsiteX3" fmla="*/ 9675931 w 9675931"/>
              <a:gd name="connsiteY3" fmla="*/ 2740915 h 2740915"/>
              <a:gd name="connsiteX0" fmla="*/ 0 w 9386371"/>
              <a:gd name="connsiteY0" fmla="*/ 1423712 h 1423712"/>
              <a:gd name="connsiteX1" fmla="*/ 1356870 w 9386371"/>
              <a:gd name="connsiteY1" fmla="*/ 1197 h 1423712"/>
              <a:gd name="connsiteX2" fmla="*/ 3779937 w 9386371"/>
              <a:gd name="connsiteY2" fmla="*/ 1176318 h 1423712"/>
              <a:gd name="connsiteX3" fmla="*/ 9386371 w 9386371"/>
              <a:gd name="connsiteY3" fmla="*/ 1375210 h 1423712"/>
              <a:gd name="connsiteX0" fmla="*/ 0 w 9386371"/>
              <a:gd name="connsiteY0" fmla="*/ 2901296 h 2901296"/>
              <a:gd name="connsiteX1" fmla="*/ 1143510 w 9386371"/>
              <a:gd name="connsiteY1" fmla="*/ 501 h 2901296"/>
              <a:gd name="connsiteX2" fmla="*/ 3779937 w 9386371"/>
              <a:gd name="connsiteY2" fmla="*/ 2653902 h 2901296"/>
              <a:gd name="connsiteX3" fmla="*/ 9386371 w 9386371"/>
              <a:gd name="connsiteY3" fmla="*/ 2852794 h 2901296"/>
              <a:gd name="connsiteX0" fmla="*/ 0 w 9584491"/>
              <a:gd name="connsiteY0" fmla="*/ 2186514 h 2854292"/>
              <a:gd name="connsiteX1" fmla="*/ 1341630 w 9584491"/>
              <a:gd name="connsiteY1" fmla="*/ 1999 h 2854292"/>
              <a:gd name="connsiteX2" fmla="*/ 3978057 w 9584491"/>
              <a:gd name="connsiteY2" fmla="*/ 2655400 h 2854292"/>
              <a:gd name="connsiteX3" fmla="*/ 9584491 w 9584491"/>
              <a:gd name="connsiteY3" fmla="*/ 2854292 h 2854292"/>
              <a:gd name="connsiteX0" fmla="*/ 0 w 9584491"/>
              <a:gd name="connsiteY0" fmla="*/ 2185931 h 2853709"/>
              <a:gd name="connsiteX1" fmla="*/ 1341630 w 9584491"/>
              <a:gd name="connsiteY1" fmla="*/ 1416 h 2853709"/>
              <a:gd name="connsiteX2" fmla="*/ 3246537 w 9584491"/>
              <a:gd name="connsiteY2" fmla="*/ 2578617 h 2853709"/>
              <a:gd name="connsiteX3" fmla="*/ 9584491 w 9584491"/>
              <a:gd name="connsiteY3" fmla="*/ 2853709 h 2853709"/>
              <a:gd name="connsiteX0" fmla="*/ 0 w 9584491"/>
              <a:gd name="connsiteY0" fmla="*/ 2185931 h 2853709"/>
              <a:gd name="connsiteX1" fmla="*/ 1341630 w 9584491"/>
              <a:gd name="connsiteY1" fmla="*/ 1416 h 2853709"/>
              <a:gd name="connsiteX2" fmla="*/ 3246537 w 9584491"/>
              <a:gd name="connsiteY2" fmla="*/ 2578617 h 2853709"/>
              <a:gd name="connsiteX3" fmla="*/ 6583331 w 9584491"/>
              <a:gd name="connsiteY3" fmla="*/ 2775725 h 2853709"/>
              <a:gd name="connsiteX4" fmla="*/ 9584491 w 9584491"/>
              <a:gd name="connsiteY4" fmla="*/ 2853709 h 2853709"/>
              <a:gd name="connsiteX0" fmla="*/ 0 w 9584491"/>
              <a:gd name="connsiteY0" fmla="*/ 2185931 h 2853709"/>
              <a:gd name="connsiteX1" fmla="*/ 1341630 w 9584491"/>
              <a:gd name="connsiteY1" fmla="*/ 1416 h 2853709"/>
              <a:gd name="connsiteX2" fmla="*/ 3246537 w 9584491"/>
              <a:gd name="connsiteY2" fmla="*/ 2578617 h 2853709"/>
              <a:gd name="connsiteX3" fmla="*/ 4769771 w 9584491"/>
              <a:gd name="connsiteY3" fmla="*/ 809765 h 2853709"/>
              <a:gd name="connsiteX4" fmla="*/ 9584491 w 9584491"/>
              <a:gd name="connsiteY4" fmla="*/ 2853709 h 2853709"/>
              <a:gd name="connsiteX0" fmla="*/ 0 w 8913931"/>
              <a:gd name="connsiteY0" fmla="*/ 2185931 h 2640617"/>
              <a:gd name="connsiteX1" fmla="*/ 1341630 w 8913931"/>
              <a:gd name="connsiteY1" fmla="*/ 1416 h 2640617"/>
              <a:gd name="connsiteX2" fmla="*/ 3246537 w 8913931"/>
              <a:gd name="connsiteY2" fmla="*/ 2578617 h 2640617"/>
              <a:gd name="connsiteX3" fmla="*/ 4769771 w 8913931"/>
              <a:gd name="connsiteY3" fmla="*/ 809765 h 2640617"/>
              <a:gd name="connsiteX4" fmla="*/ 8913931 w 8913931"/>
              <a:gd name="connsiteY4" fmla="*/ 491509 h 2640617"/>
              <a:gd name="connsiteX0" fmla="*/ 0 w 8913931"/>
              <a:gd name="connsiteY0" fmla="*/ 2185931 h 2653923"/>
              <a:gd name="connsiteX1" fmla="*/ 1341630 w 8913931"/>
              <a:gd name="connsiteY1" fmla="*/ 1416 h 2653923"/>
              <a:gd name="connsiteX2" fmla="*/ 3246537 w 8913931"/>
              <a:gd name="connsiteY2" fmla="*/ 2578617 h 2653923"/>
              <a:gd name="connsiteX3" fmla="*/ 4693571 w 8913931"/>
              <a:gd name="connsiteY3" fmla="*/ 1266965 h 2653923"/>
              <a:gd name="connsiteX4" fmla="*/ 8913931 w 8913931"/>
              <a:gd name="connsiteY4" fmla="*/ 491509 h 2653923"/>
              <a:gd name="connsiteX0" fmla="*/ 0 w 8913931"/>
              <a:gd name="connsiteY0" fmla="*/ 2184990 h 2491774"/>
              <a:gd name="connsiteX1" fmla="*/ 1341630 w 8913931"/>
              <a:gd name="connsiteY1" fmla="*/ 475 h 2491774"/>
              <a:gd name="connsiteX2" fmla="*/ 2438817 w 8913931"/>
              <a:gd name="connsiteY2" fmla="*/ 2410036 h 2491774"/>
              <a:gd name="connsiteX3" fmla="*/ 4693571 w 8913931"/>
              <a:gd name="connsiteY3" fmla="*/ 1266024 h 2491774"/>
              <a:gd name="connsiteX4" fmla="*/ 8913931 w 8913931"/>
              <a:gd name="connsiteY4" fmla="*/ 490568 h 2491774"/>
              <a:gd name="connsiteX0" fmla="*/ 0 w 8913931"/>
              <a:gd name="connsiteY0" fmla="*/ 2108807 h 2415591"/>
              <a:gd name="connsiteX1" fmla="*/ 1113030 w 8913931"/>
              <a:gd name="connsiteY1" fmla="*/ 492 h 2415591"/>
              <a:gd name="connsiteX2" fmla="*/ 2438817 w 8913931"/>
              <a:gd name="connsiteY2" fmla="*/ 2333853 h 2415591"/>
              <a:gd name="connsiteX3" fmla="*/ 4693571 w 8913931"/>
              <a:gd name="connsiteY3" fmla="*/ 1189841 h 2415591"/>
              <a:gd name="connsiteX4" fmla="*/ 8913931 w 8913931"/>
              <a:gd name="connsiteY4" fmla="*/ 414385 h 2415591"/>
              <a:gd name="connsiteX0" fmla="*/ 0 w 8913931"/>
              <a:gd name="connsiteY0" fmla="*/ 2109211 h 2415995"/>
              <a:gd name="connsiteX1" fmla="*/ 1113030 w 8913931"/>
              <a:gd name="connsiteY1" fmla="*/ 896 h 2415995"/>
              <a:gd name="connsiteX2" fmla="*/ 2438817 w 8913931"/>
              <a:gd name="connsiteY2" fmla="*/ 2334257 h 2415995"/>
              <a:gd name="connsiteX3" fmla="*/ 4693571 w 8913931"/>
              <a:gd name="connsiteY3" fmla="*/ 1190245 h 2415995"/>
              <a:gd name="connsiteX4" fmla="*/ 8913931 w 8913931"/>
              <a:gd name="connsiteY4" fmla="*/ 414789 h 2415995"/>
              <a:gd name="connsiteX0" fmla="*/ 0 w 8913931"/>
              <a:gd name="connsiteY0" fmla="*/ 2108318 h 2211708"/>
              <a:gd name="connsiteX1" fmla="*/ 1113030 w 8913931"/>
              <a:gd name="connsiteY1" fmla="*/ 3 h 2211708"/>
              <a:gd name="connsiteX2" fmla="*/ 2271177 w 8913931"/>
              <a:gd name="connsiteY2" fmla="*/ 2120004 h 2211708"/>
              <a:gd name="connsiteX3" fmla="*/ 4693571 w 8913931"/>
              <a:gd name="connsiteY3" fmla="*/ 1189352 h 2211708"/>
              <a:gd name="connsiteX4" fmla="*/ 8913931 w 8913931"/>
              <a:gd name="connsiteY4" fmla="*/ 413896 h 2211708"/>
              <a:gd name="connsiteX0" fmla="*/ 0 w 8913931"/>
              <a:gd name="connsiteY0" fmla="*/ 2108318 h 2218576"/>
              <a:gd name="connsiteX1" fmla="*/ 1113030 w 8913931"/>
              <a:gd name="connsiteY1" fmla="*/ 3 h 2218576"/>
              <a:gd name="connsiteX2" fmla="*/ 2271177 w 8913931"/>
              <a:gd name="connsiteY2" fmla="*/ 2120004 h 2218576"/>
              <a:gd name="connsiteX3" fmla="*/ 4160171 w 8913931"/>
              <a:gd name="connsiteY3" fmla="*/ 1311272 h 2218576"/>
              <a:gd name="connsiteX4" fmla="*/ 8913931 w 8913931"/>
              <a:gd name="connsiteY4" fmla="*/ 413896 h 2218576"/>
              <a:gd name="connsiteX0" fmla="*/ 0 w 8913931"/>
              <a:gd name="connsiteY0" fmla="*/ 2108318 h 2218576"/>
              <a:gd name="connsiteX1" fmla="*/ 1113030 w 8913931"/>
              <a:gd name="connsiteY1" fmla="*/ 3 h 2218576"/>
              <a:gd name="connsiteX2" fmla="*/ 2271177 w 8913931"/>
              <a:gd name="connsiteY2" fmla="*/ 2120004 h 2218576"/>
              <a:gd name="connsiteX3" fmla="*/ 4160171 w 8913931"/>
              <a:gd name="connsiteY3" fmla="*/ 1311272 h 2218576"/>
              <a:gd name="connsiteX4" fmla="*/ 8913931 w 8913931"/>
              <a:gd name="connsiteY4" fmla="*/ 413896 h 2218576"/>
              <a:gd name="connsiteX0" fmla="*/ 0 w 8913931"/>
              <a:gd name="connsiteY0" fmla="*/ 2108318 h 2238143"/>
              <a:gd name="connsiteX1" fmla="*/ 1113030 w 8913931"/>
              <a:gd name="connsiteY1" fmla="*/ 3 h 2238143"/>
              <a:gd name="connsiteX2" fmla="*/ 2271177 w 8913931"/>
              <a:gd name="connsiteY2" fmla="*/ 2120004 h 2238143"/>
              <a:gd name="connsiteX3" fmla="*/ 4160171 w 8913931"/>
              <a:gd name="connsiteY3" fmla="*/ 1311272 h 2238143"/>
              <a:gd name="connsiteX4" fmla="*/ 8913931 w 8913931"/>
              <a:gd name="connsiteY4" fmla="*/ 413896 h 2238143"/>
              <a:gd name="connsiteX0" fmla="*/ 0 w 8913931"/>
              <a:gd name="connsiteY0" fmla="*/ 2108318 h 2275027"/>
              <a:gd name="connsiteX1" fmla="*/ 1113030 w 8913931"/>
              <a:gd name="connsiteY1" fmla="*/ 3 h 2275027"/>
              <a:gd name="connsiteX2" fmla="*/ 2271177 w 8913931"/>
              <a:gd name="connsiteY2" fmla="*/ 2120004 h 2275027"/>
              <a:gd name="connsiteX3" fmla="*/ 4160171 w 8913931"/>
              <a:gd name="connsiteY3" fmla="*/ 1311272 h 2275027"/>
              <a:gd name="connsiteX4" fmla="*/ 8913931 w 8913931"/>
              <a:gd name="connsiteY4" fmla="*/ 413896 h 2275027"/>
              <a:gd name="connsiteX0" fmla="*/ 0 w 8913931"/>
              <a:gd name="connsiteY0" fmla="*/ 2108318 h 2120004"/>
              <a:gd name="connsiteX1" fmla="*/ 1113030 w 8913931"/>
              <a:gd name="connsiteY1" fmla="*/ 3 h 2120004"/>
              <a:gd name="connsiteX2" fmla="*/ 2271177 w 8913931"/>
              <a:gd name="connsiteY2" fmla="*/ 2120004 h 2120004"/>
              <a:gd name="connsiteX3" fmla="*/ 4160171 w 8913931"/>
              <a:gd name="connsiteY3" fmla="*/ 1311272 h 2120004"/>
              <a:gd name="connsiteX4" fmla="*/ 8913931 w 8913931"/>
              <a:gd name="connsiteY4" fmla="*/ 413896 h 2120004"/>
              <a:gd name="connsiteX0" fmla="*/ 0 w 8913931"/>
              <a:gd name="connsiteY0" fmla="*/ 2108318 h 2122470"/>
              <a:gd name="connsiteX1" fmla="*/ 1113030 w 8913931"/>
              <a:gd name="connsiteY1" fmla="*/ 3 h 2122470"/>
              <a:gd name="connsiteX2" fmla="*/ 2271177 w 8913931"/>
              <a:gd name="connsiteY2" fmla="*/ 2120004 h 2122470"/>
              <a:gd name="connsiteX3" fmla="*/ 4160171 w 8913931"/>
              <a:gd name="connsiteY3" fmla="*/ 1311272 h 2122470"/>
              <a:gd name="connsiteX4" fmla="*/ 8913931 w 8913931"/>
              <a:gd name="connsiteY4" fmla="*/ 413896 h 2122470"/>
              <a:gd name="connsiteX0" fmla="*/ 0 w 8913931"/>
              <a:gd name="connsiteY0" fmla="*/ 2108318 h 2120099"/>
              <a:gd name="connsiteX1" fmla="*/ 1113030 w 8913931"/>
              <a:gd name="connsiteY1" fmla="*/ 3 h 2120099"/>
              <a:gd name="connsiteX2" fmla="*/ 2271177 w 8913931"/>
              <a:gd name="connsiteY2" fmla="*/ 2120004 h 2120099"/>
              <a:gd name="connsiteX3" fmla="*/ 4160171 w 8913931"/>
              <a:gd name="connsiteY3" fmla="*/ 1311272 h 2120099"/>
              <a:gd name="connsiteX4" fmla="*/ 8913931 w 8913931"/>
              <a:gd name="connsiteY4" fmla="*/ 413896 h 2120099"/>
              <a:gd name="connsiteX0" fmla="*/ 0 w 8913931"/>
              <a:gd name="connsiteY0" fmla="*/ 2108318 h 2142927"/>
              <a:gd name="connsiteX1" fmla="*/ 1113030 w 8913931"/>
              <a:gd name="connsiteY1" fmla="*/ 3 h 2142927"/>
              <a:gd name="connsiteX2" fmla="*/ 2271177 w 8913931"/>
              <a:gd name="connsiteY2" fmla="*/ 2120004 h 2142927"/>
              <a:gd name="connsiteX3" fmla="*/ 3733451 w 8913931"/>
              <a:gd name="connsiteY3" fmla="*/ 960752 h 2142927"/>
              <a:gd name="connsiteX4" fmla="*/ 8913931 w 8913931"/>
              <a:gd name="connsiteY4" fmla="*/ 413896 h 2142927"/>
              <a:gd name="connsiteX0" fmla="*/ 0 w 8593891"/>
              <a:gd name="connsiteY0" fmla="*/ 2502274 h 2532817"/>
              <a:gd name="connsiteX1" fmla="*/ 1113030 w 8593891"/>
              <a:gd name="connsiteY1" fmla="*/ 393959 h 2532817"/>
              <a:gd name="connsiteX2" fmla="*/ 2271177 w 8593891"/>
              <a:gd name="connsiteY2" fmla="*/ 2513960 h 2532817"/>
              <a:gd name="connsiteX3" fmla="*/ 3733451 w 8593891"/>
              <a:gd name="connsiteY3" fmla="*/ 1354708 h 2532817"/>
              <a:gd name="connsiteX4" fmla="*/ 8593891 w 8593891"/>
              <a:gd name="connsiteY4" fmla="*/ 132 h 2532817"/>
              <a:gd name="connsiteX0" fmla="*/ 0 w 8593891"/>
              <a:gd name="connsiteY0" fmla="*/ 2502272 h 2502272"/>
              <a:gd name="connsiteX1" fmla="*/ 1113030 w 8593891"/>
              <a:gd name="connsiteY1" fmla="*/ 393957 h 2502272"/>
              <a:gd name="connsiteX2" fmla="*/ 2286417 w 8593891"/>
              <a:gd name="connsiteY2" fmla="*/ 2392038 h 2502272"/>
              <a:gd name="connsiteX3" fmla="*/ 3733451 w 8593891"/>
              <a:gd name="connsiteY3" fmla="*/ 1354706 h 2502272"/>
              <a:gd name="connsiteX4" fmla="*/ 8593891 w 8593891"/>
              <a:gd name="connsiteY4" fmla="*/ 130 h 2502272"/>
              <a:gd name="connsiteX0" fmla="*/ 0 w 8593891"/>
              <a:gd name="connsiteY0" fmla="*/ 2502359 h 2502359"/>
              <a:gd name="connsiteX1" fmla="*/ 1113030 w 8593891"/>
              <a:gd name="connsiteY1" fmla="*/ 394044 h 2502359"/>
              <a:gd name="connsiteX2" fmla="*/ 2286417 w 8593891"/>
              <a:gd name="connsiteY2" fmla="*/ 2392125 h 2502359"/>
              <a:gd name="connsiteX3" fmla="*/ 4525931 w 8593891"/>
              <a:gd name="connsiteY3" fmla="*/ 958553 h 2502359"/>
              <a:gd name="connsiteX4" fmla="*/ 8593891 w 8593891"/>
              <a:gd name="connsiteY4" fmla="*/ 217 h 2502359"/>
              <a:gd name="connsiteX0" fmla="*/ 0 w 8593891"/>
              <a:gd name="connsiteY0" fmla="*/ 2502353 h 2502353"/>
              <a:gd name="connsiteX1" fmla="*/ 1113030 w 8593891"/>
              <a:gd name="connsiteY1" fmla="*/ 394038 h 2502353"/>
              <a:gd name="connsiteX2" fmla="*/ 2347377 w 8593891"/>
              <a:gd name="connsiteY2" fmla="*/ 2270199 h 2502353"/>
              <a:gd name="connsiteX3" fmla="*/ 4525931 w 8593891"/>
              <a:gd name="connsiteY3" fmla="*/ 958547 h 2502353"/>
              <a:gd name="connsiteX4" fmla="*/ 8593891 w 8593891"/>
              <a:gd name="connsiteY4" fmla="*/ 211 h 2502353"/>
              <a:gd name="connsiteX0" fmla="*/ 0 w 8593891"/>
              <a:gd name="connsiteY0" fmla="*/ 2502353 h 2502353"/>
              <a:gd name="connsiteX1" fmla="*/ 1113030 w 8593891"/>
              <a:gd name="connsiteY1" fmla="*/ 394038 h 2502353"/>
              <a:gd name="connsiteX2" fmla="*/ 2347377 w 8593891"/>
              <a:gd name="connsiteY2" fmla="*/ 2270199 h 2502353"/>
              <a:gd name="connsiteX3" fmla="*/ 4525931 w 8593891"/>
              <a:gd name="connsiteY3" fmla="*/ 958547 h 2502353"/>
              <a:gd name="connsiteX4" fmla="*/ 8593891 w 8593891"/>
              <a:gd name="connsiteY4" fmla="*/ 211 h 2502353"/>
              <a:gd name="connsiteX0" fmla="*/ 0 w 8593891"/>
              <a:gd name="connsiteY0" fmla="*/ 2502347 h 2502347"/>
              <a:gd name="connsiteX1" fmla="*/ 1113030 w 8593891"/>
              <a:gd name="connsiteY1" fmla="*/ 394032 h 2502347"/>
              <a:gd name="connsiteX2" fmla="*/ 1966377 w 8593891"/>
              <a:gd name="connsiteY2" fmla="*/ 2178753 h 2502347"/>
              <a:gd name="connsiteX3" fmla="*/ 4525931 w 8593891"/>
              <a:gd name="connsiteY3" fmla="*/ 958541 h 2502347"/>
              <a:gd name="connsiteX4" fmla="*/ 8593891 w 8593891"/>
              <a:gd name="connsiteY4" fmla="*/ 205 h 2502347"/>
              <a:gd name="connsiteX0" fmla="*/ 0 w 8593891"/>
              <a:gd name="connsiteY0" fmla="*/ 2502347 h 2502347"/>
              <a:gd name="connsiteX1" fmla="*/ 1113030 w 8593891"/>
              <a:gd name="connsiteY1" fmla="*/ 394032 h 2502347"/>
              <a:gd name="connsiteX2" fmla="*/ 1966377 w 8593891"/>
              <a:gd name="connsiteY2" fmla="*/ 2178753 h 2502347"/>
              <a:gd name="connsiteX3" fmla="*/ 4525931 w 8593891"/>
              <a:gd name="connsiteY3" fmla="*/ 958541 h 2502347"/>
              <a:gd name="connsiteX4" fmla="*/ 8593891 w 8593891"/>
              <a:gd name="connsiteY4" fmla="*/ 205 h 2502347"/>
              <a:gd name="connsiteX0" fmla="*/ 0 w 8685331"/>
              <a:gd name="connsiteY0" fmla="*/ 2243377 h 2243377"/>
              <a:gd name="connsiteX1" fmla="*/ 1113030 w 8685331"/>
              <a:gd name="connsiteY1" fmla="*/ 135062 h 2243377"/>
              <a:gd name="connsiteX2" fmla="*/ 1966377 w 8685331"/>
              <a:gd name="connsiteY2" fmla="*/ 1919783 h 2243377"/>
              <a:gd name="connsiteX3" fmla="*/ 4525931 w 8685331"/>
              <a:gd name="connsiteY3" fmla="*/ 699571 h 2243377"/>
              <a:gd name="connsiteX4" fmla="*/ 8685331 w 8685331"/>
              <a:gd name="connsiteY4" fmla="*/ 315 h 2243377"/>
              <a:gd name="connsiteX0" fmla="*/ 0 w 8685331"/>
              <a:gd name="connsiteY0" fmla="*/ 2243377 h 2243377"/>
              <a:gd name="connsiteX1" fmla="*/ 1113030 w 8685331"/>
              <a:gd name="connsiteY1" fmla="*/ 135062 h 2243377"/>
              <a:gd name="connsiteX2" fmla="*/ 3152859 w 8685331"/>
              <a:gd name="connsiteY2" fmla="*/ 1673586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152859 w 8685331"/>
              <a:gd name="connsiteY2" fmla="*/ 1673586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319189 w 8685331"/>
              <a:gd name="connsiteY2" fmla="*/ 1412001 h 2243377"/>
              <a:gd name="connsiteX3" fmla="*/ 4525931 w 8685331"/>
              <a:gd name="connsiteY3" fmla="*/ 699571 h 2243377"/>
              <a:gd name="connsiteX4" fmla="*/ 8685331 w 8685331"/>
              <a:gd name="connsiteY4" fmla="*/ 315 h 2243377"/>
              <a:gd name="connsiteX0" fmla="*/ 0 w 8685331"/>
              <a:gd name="connsiteY0" fmla="*/ 2243377 h 2243377"/>
              <a:gd name="connsiteX1" fmla="*/ 1345891 w 8685331"/>
              <a:gd name="connsiteY1" fmla="*/ 104287 h 2243377"/>
              <a:gd name="connsiteX2" fmla="*/ 3319189 w 8685331"/>
              <a:gd name="connsiteY2" fmla="*/ 1412001 h 2243377"/>
              <a:gd name="connsiteX3" fmla="*/ 4525931 w 8685331"/>
              <a:gd name="connsiteY3" fmla="*/ 699571 h 2243377"/>
              <a:gd name="connsiteX4" fmla="*/ 8685331 w 8685331"/>
              <a:gd name="connsiteY4" fmla="*/ 315 h 2243377"/>
              <a:gd name="connsiteX0" fmla="*/ 0 w 8685331"/>
              <a:gd name="connsiteY0" fmla="*/ 2243432 h 2243432"/>
              <a:gd name="connsiteX1" fmla="*/ 1345891 w 8685331"/>
              <a:gd name="connsiteY1" fmla="*/ 104342 h 2243432"/>
              <a:gd name="connsiteX2" fmla="*/ 3319189 w 8685331"/>
              <a:gd name="connsiteY2" fmla="*/ 1412056 h 2243432"/>
              <a:gd name="connsiteX3" fmla="*/ 6821276 w 8685331"/>
              <a:gd name="connsiteY3" fmla="*/ 638077 h 2243432"/>
              <a:gd name="connsiteX4" fmla="*/ 8685331 w 8685331"/>
              <a:gd name="connsiteY4" fmla="*/ 370 h 2243432"/>
              <a:gd name="connsiteX0" fmla="*/ 0 w 8685331"/>
              <a:gd name="connsiteY0" fmla="*/ 2243495 h 2243495"/>
              <a:gd name="connsiteX1" fmla="*/ 1345891 w 8685331"/>
              <a:gd name="connsiteY1" fmla="*/ 104405 h 2243495"/>
              <a:gd name="connsiteX2" fmla="*/ 3319189 w 8685331"/>
              <a:gd name="connsiteY2" fmla="*/ 1412119 h 2243495"/>
              <a:gd name="connsiteX3" fmla="*/ 6821276 w 8685331"/>
              <a:gd name="connsiteY3" fmla="*/ 638140 h 2243495"/>
              <a:gd name="connsiteX4" fmla="*/ 8685331 w 8685331"/>
              <a:gd name="connsiteY4" fmla="*/ 433 h 2243495"/>
              <a:gd name="connsiteX0" fmla="*/ 0 w 8685331"/>
              <a:gd name="connsiteY0" fmla="*/ 2243062 h 2243062"/>
              <a:gd name="connsiteX1" fmla="*/ 1345891 w 8685331"/>
              <a:gd name="connsiteY1" fmla="*/ 103972 h 2243062"/>
              <a:gd name="connsiteX2" fmla="*/ 3319189 w 8685331"/>
              <a:gd name="connsiteY2" fmla="*/ 1411686 h 2243062"/>
              <a:gd name="connsiteX3" fmla="*/ 6821276 w 8685331"/>
              <a:gd name="connsiteY3" fmla="*/ 637707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898897 w 8685331"/>
              <a:gd name="connsiteY3" fmla="*/ 376122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176112 w 8685331"/>
              <a:gd name="connsiteY3" fmla="*/ 314573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176112 w 8685331"/>
              <a:gd name="connsiteY3" fmla="*/ 314573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7043049 w 8685331"/>
              <a:gd name="connsiteY3" fmla="*/ 383816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6932163 w 8685331"/>
              <a:gd name="connsiteY3" fmla="*/ 576158 h 2243062"/>
              <a:gd name="connsiteX4" fmla="*/ 8685331 w 8685331"/>
              <a:gd name="connsiteY4" fmla="*/ 0 h 2243062"/>
              <a:gd name="connsiteX0" fmla="*/ 0 w 8685331"/>
              <a:gd name="connsiteY0" fmla="*/ 2243062 h 2243062"/>
              <a:gd name="connsiteX1" fmla="*/ 1345891 w 8685331"/>
              <a:gd name="connsiteY1" fmla="*/ 103972 h 2243062"/>
              <a:gd name="connsiteX2" fmla="*/ 3319189 w 8685331"/>
              <a:gd name="connsiteY2" fmla="*/ 1411686 h 2243062"/>
              <a:gd name="connsiteX3" fmla="*/ 8685331 w 8685331"/>
              <a:gd name="connsiteY3" fmla="*/ 0 h 2243062"/>
              <a:gd name="connsiteX0" fmla="*/ 0 w 8485736"/>
              <a:gd name="connsiteY0" fmla="*/ 2148615 h 2148615"/>
              <a:gd name="connsiteX1" fmla="*/ 1345891 w 8485736"/>
              <a:gd name="connsiteY1" fmla="*/ 9525 h 2148615"/>
              <a:gd name="connsiteX2" fmla="*/ 3319189 w 8485736"/>
              <a:gd name="connsiteY2" fmla="*/ 1317239 h 2148615"/>
              <a:gd name="connsiteX3" fmla="*/ 8485736 w 8485736"/>
              <a:gd name="connsiteY3" fmla="*/ 174831 h 2148615"/>
              <a:gd name="connsiteX0" fmla="*/ 0 w 8485736"/>
              <a:gd name="connsiteY0" fmla="*/ 2148615 h 2148615"/>
              <a:gd name="connsiteX1" fmla="*/ 1345891 w 8485736"/>
              <a:gd name="connsiteY1" fmla="*/ 9525 h 2148615"/>
              <a:gd name="connsiteX2" fmla="*/ 3319189 w 8485736"/>
              <a:gd name="connsiteY2" fmla="*/ 1317239 h 2148615"/>
              <a:gd name="connsiteX3" fmla="*/ 8485736 w 8485736"/>
              <a:gd name="connsiteY3" fmla="*/ 174831 h 2148615"/>
              <a:gd name="connsiteX0" fmla="*/ 0 w 8485736"/>
              <a:gd name="connsiteY0" fmla="*/ 2183554 h 2183554"/>
              <a:gd name="connsiteX1" fmla="*/ 1345891 w 8485736"/>
              <a:gd name="connsiteY1" fmla="*/ 44464 h 2183554"/>
              <a:gd name="connsiteX2" fmla="*/ 3368380 w 8485736"/>
              <a:gd name="connsiteY2" fmla="*/ 694370 h 2183554"/>
              <a:gd name="connsiteX3" fmla="*/ 8485736 w 8485736"/>
              <a:gd name="connsiteY3" fmla="*/ 209770 h 2183554"/>
              <a:gd name="connsiteX0" fmla="*/ 0 w 8485736"/>
              <a:gd name="connsiteY0" fmla="*/ 2186511 h 2186511"/>
              <a:gd name="connsiteX1" fmla="*/ 1345891 w 8485736"/>
              <a:gd name="connsiteY1" fmla="*/ 47421 h 2186511"/>
              <a:gd name="connsiteX2" fmla="*/ 3368380 w 8485736"/>
              <a:gd name="connsiteY2" fmla="*/ 697327 h 2186511"/>
              <a:gd name="connsiteX3" fmla="*/ 4815320 w 8485736"/>
              <a:gd name="connsiteY3" fmla="*/ 622774 h 2186511"/>
              <a:gd name="connsiteX4" fmla="*/ 8485736 w 8485736"/>
              <a:gd name="connsiteY4" fmla="*/ 212727 h 2186511"/>
              <a:gd name="connsiteX0" fmla="*/ 0 w 8485736"/>
              <a:gd name="connsiteY0" fmla="*/ 2186511 h 2186511"/>
              <a:gd name="connsiteX1" fmla="*/ 1345891 w 8485736"/>
              <a:gd name="connsiteY1" fmla="*/ 47421 h 2186511"/>
              <a:gd name="connsiteX2" fmla="*/ 3368380 w 8485736"/>
              <a:gd name="connsiteY2" fmla="*/ 697327 h 2186511"/>
              <a:gd name="connsiteX3" fmla="*/ 4815320 w 8485736"/>
              <a:gd name="connsiteY3" fmla="*/ 622774 h 2186511"/>
              <a:gd name="connsiteX4" fmla="*/ 5372826 w 8485736"/>
              <a:gd name="connsiteY4" fmla="*/ 576613 h 2186511"/>
              <a:gd name="connsiteX5" fmla="*/ 8485736 w 8485736"/>
              <a:gd name="connsiteY5" fmla="*/ 212727 h 2186511"/>
              <a:gd name="connsiteX0" fmla="*/ 0 w 8485736"/>
              <a:gd name="connsiteY0" fmla="*/ 2186511 h 2186511"/>
              <a:gd name="connsiteX1" fmla="*/ 1345891 w 8485736"/>
              <a:gd name="connsiteY1" fmla="*/ 47421 h 2186511"/>
              <a:gd name="connsiteX2" fmla="*/ 3368380 w 8485736"/>
              <a:gd name="connsiteY2" fmla="*/ 697327 h 2186511"/>
              <a:gd name="connsiteX3" fmla="*/ 4815320 w 8485736"/>
              <a:gd name="connsiteY3" fmla="*/ 622774 h 2186511"/>
              <a:gd name="connsiteX4" fmla="*/ 5372826 w 8485736"/>
              <a:gd name="connsiteY4" fmla="*/ 576613 h 2186511"/>
              <a:gd name="connsiteX5" fmla="*/ 6635413 w 8485736"/>
              <a:gd name="connsiteY5" fmla="*/ 438127 h 2186511"/>
              <a:gd name="connsiteX6" fmla="*/ 8485736 w 8485736"/>
              <a:gd name="connsiteY6" fmla="*/ 212727 h 2186511"/>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372826 w 8485736"/>
              <a:gd name="connsiteY4" fmla="*/ 575660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1 w 8485736"/>
              <a:gd name="connsiteY4" fmla="*/ 621822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1 w 8485736"/>
              <a:gd name="connsiteY4" fmla="*/ 621822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8485736 w 8485736"/>
              <a:gd name="connsiteY6"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53658 w 8485736"/>
              <a:gd name="connsiteY6" fmla="*/ 389857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53658 w 8485736"/>
              <a:gd name="connsiteY6" fmla="*/ 389857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6021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6021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35413 w 8485736"/>
              <a:gd name="connsiteY5" fmla="*/ 437174 h 2185558"/>
              <a:gd name="connsiteX6" fmla="*/ 756021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41972 w 8485736"/>
              <a:gd name="connsiteY5" fmla="*/ 386396 h 2185558"/>
              <a:gd name="connsiteX6" fmla="*/ 756021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41972 w 8485736"/>
              <a:gd name="connsiteY5" fmla="*/ 386396 h 2185558"/>
              <a:gd name="connsiteX6" fmla="*/ 7619247 w 8485736"/>
              <a:gd name="connsiteY6" fmla="*/ 459100 h 2185558"/>
              <a:gd name="connsiteX7" fmla="*/ 8485736 w 8485736"/>
              <a:gd name="connsiteY7" fmla="*/ 211774 h 2185558"/>
              <a:gd name="connsiteX0" fmla="*/ 0 w 8485736"/>
              <a:gd name="connsiteY0" fmla="*/ 2185558 h 2185558"/>
              <a:gd name="connsiteX1" fmla="*/ 1345891 w 8485736"/>
              <a:gd name="connsiteY1" fmla="*/ 46468 h 2185558"/>
              <a:gd name="connsiteX2" fmla="*/ 3368380 w 8485736"/>
              <a:gd name="connsiteY2" fmla="*/ 696374 h 2185558"/>
              <a:gd name="connsiteX3" fmla="*/ 4536567 w 8485736"/>
              <a:gd name="connsiteY3" fmla="*/ 494876 h 2185558"/>
              <a:gd name="connsiteX4" fmla="*/ 5405622 w 8485736"/>
              <a:gd name="connsiteY4" fmla="*/ 636248 h 2185558"/>
              <a:gd name="connsiteX5" fmla="*/ 6641972 w 8485736"/>
              <a:gd name="connsiteY5" fmla="*/ 386396 h 2185558"/>
              <a:gd name="connsiteX6" fmla="*/ 7619247 w 8485736"/>
              <a:gd name="connsiteY6" fmla="*/ 459100 h 2185558"/>
              <a:gd name="connsiteX7" fmla="*/ 8485736 w 8485736"/>
              <a:gd name="connsiteY7" fmla="*/ 211774 h 2185558"/>
              <a:gd name="connsiteX0" fmla="*/ 0 w 8341440"/>
              <a:gd name="connsiteY0" fmla="*/ 1948606 h 1948606"/>
              <a:gd name="connsiteX1" fmla="*/ 1201595 w 8341440"/>
              <a:gd name="connsiteY1" fmla="*/ 35710 h 1948606"/>
              <a:gd name="connsiteX2" fmla="*/ 3224084 w 8341440"/>
              <a:gd name="connsiteY2" fmla="*/ 685616 h 1948606"/>
              <a:gd name="connsiteX3" fmla="*/ 4392271 w 8341440"/>
              <a:gd name="connsiteY3" fmla="*/ 484118 h 1948606"/>
              <a:gd name="connsiteX4" fmla="*/ 5261326 w 8341440"/>
              <a:gd name="connsiteY4" fmla="*/ 625490 h 1948606"/>
              <a:gd name="connsiteX5" fmla="*/ 6497676 w 8341440"/>
              <a:gd name="connsiteY5" fmla="*/ 375638 h 1948606"/>
              <a:gd name="connsiteX6" fmla="*/ 7474951 w 8341440"/>
              <a:gd name="connsiteY6" fmla="*/ 448342 h 1948606"/>
              <a:gd name="connsiteX7" fmla="*/ 8341440 w 8341440"/>
              <a:gd name="connsiteY7" fmla="*/ 201016 h 194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1440" h="1948606">
                <a:moveTo>
                  <a:pt x="0" y="1948606"/>
                </a:moveTo>
                <a:cubicBezTo>
                  <a:pt x="865892" y="949549"/>
                  <a:pt x="664248" y="246208"/>
                  <a:pt x="1201595" y="35710"/>
                </a:cubicBezTo>
                <a:cubicBezTo>
                  <a:pt x="1738942" y="-174788"/>
                  <a:pt x="2692305" y="610881"/>
                  <a:pt x="3224084" y="685616"/>
                </a:cubicBezTo>
                <a:cubicBezTo>
                  <a:pt x="3755863" y="760351"/>
                  <a:pt x="4058197" y="504237"/>
                  <a:pt x="4392271" y="484118"/>
                </a:cubicBezTo>
                <a:cubicBezTo>
                  <a:pt x="4726345" y="463999"/>
                  <a:pt x="4910425" y="643570"/>
                  <a:pt x="5261326" y="625490"/>
                </a:cubicBezTo>
                <a:cubicBezTo>
                  <a:pt x="5612227" y="607410"/>
                  <a:pt x="6128739" y="405163"/>
                  <a:pt x="6497676" y="375638"/>
                </a:cubicBezTo>
                <a:cubicBezTo>
                  <a:pt x="6866613" y="346113"/>
                  <a:pt x="7167657" y="454365"/>
                  <a:pt x="7474951" y="448342"/>
                </a:cubicBezTo>
                <a:cubicBezTo>
                  <a:pt x="7782245" y="442319"/>
                  <a:pt x="8186094" y="230696"/>
                  <a:pt x="8341440" y="201016"/>
                </a:cubicBezTo>
              </a:path>
            </a:pathLst>
          </a:custGeom>
          <a:noFill/>
          <a:ln w="28575">
            <a:gradFill>
              <a:gsLst>
                <a:gs pos="23000">
                  <a:schemeClr val="accent1"/>
                </a:gs>
                <a:gs pos="100000">
                  <a:schemeClr val="tx1"/>
                </a:gs>
              </a:gsLst>
              <a:lin ang="3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9058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F00328-934D-4DDF-996F-92D3796FAE43}"/>
              </a:ext>
            </a:extLst>
          </p:cNvPr>
          <p:cNvSpPr/>
          <p:nvPr/>
        </p:nvSpPr>
        <p:spPr bwMode="auto">
          <a:xfrm>
            <a:off x="0" y="1524000"/>
            <a:ext cx="12191999" cy="511174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CA2B70B6-61FB-48A0-9D2F-28D5E0074868}"/>
              </a:ext>
            </a:extLst>
          </p:cNvPr>
          <p:cNvSpPr/>
          <p:nvPr/>
        </p:nvSpPr>
        <p:spPr bwMode="auto">
          <a:xfrm>
            <a:off x="783918" y="2135150"/>
            <a:ext cx="1291359" cy="1291359"/>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BD0C0CB-497C-4487-96AE-4EE175D95C63}"/>
              </a:ext>
            </a:extLst>
          </p:cNvPr>
          <p:cNvSpPr>
            <a:spLocks noGrp="1"/>
          </p:cNvSpPr>
          <p:nvPr>
            <p:ph type="title"/>
          </p:nvPr>
        </p:nvSpPr>
        <p:spPr>
          <a:xfrm>
            <a:off x="383868" y="277702"/>
            <a:ext cx="11018520" cy="923330"/>
          </a:xfrm>
        </p:spPr>
        <p:txBody>
          <a:bodyPr/>
          <a:lstStyle/>
          <a:p>
            <a:r>
              <a:rPr lang="en-US"/>
              <a:t>Machine Learning</a:t>
            </a:r>
            <a:br>
              <a:rPr lang="en-US"/>
            </a:br>
            <a:r>
              <a:rPr lang="en-US" sz="2400" b="0">
                <a:latin typeface="Segoe UI Semilight" panose="020B0402040204020203" pitchFamily="34" charset="0"/>
                <a:cs typeface="Segoe UI Semilight" panose="020B0402040204020203" pitchFamily="34" charset="0"/>
              </a:rPr>
              <a:t>Helps overcome human limitations using large datasets</a:t>
            </a:r>
          </a:p>
        </p:txBody>
      </p:sp>
      <p:grpSp>
        <p:nvGrpSpPr>
          <p:cNvPr id="28" name="Group 27">
            <a:extLst>
              <a:ext uri="{FF2B5EF4-FFF2-40B4-BE49-F238E27FC236}">
                <a16:creationId xmlns:a16="http://schemas.microsoft.com/office/drawing/2014/main" id="{30AC03DF-A104-4BBF-BBFD-F4E360DE4C39}"/>
              </a:ext>
            </a:extLst>
          </p:cNvPr>
          <p:cNvGrpSpPr/>
          <p:nvPr/>
        </p:nvGrpSpPr>
        <p:grpSpPr>
          <a:xfrm>
            <a:off x="1377950" y="2260600"/>
            <a:ext cx="9613901" cy="3745828"/>
            <a:chOff x="1377950" y="2025650"/>
            <a:chExt cx="9613901" cy="3745828"/>
          </a:xfrm>
        </p:grpSpPr>
        <p:sp>
          <p:nvSpPr>
            <p:cNvPr id="15" name="Oval 14">
              <a:extLst>
                <a:ext uri="{FF2B5EF4-FFF2-40B4-BE49-F238E27FC236}">
                  <a16:creationId xmlns:a16="http://schemas.microsoft.com/office/drawing/2014/main" id="{E29F1091-CA35-4D89-A990-443308258302}"/>
                </a:ext>
              </a:extLst>
            </p:cNvPr>
            <p:cNvSpPr/>
            <p:nvPr/>
          </p:nvSpPr>
          <p:spPr bwMode="auto">
            <a:xfrm>
              <a:off x="7128339" y="2025650"/>
              <a:ext cx="3863512" cy="3745828"/>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0C8B20A4-E287-4319-BB94-D63EF85E6A73}"/>
                </a:ext>
              </a:extLst>
            </p:cNvPr>
            <p:cNvSpPr/>
            <p:nvPr/>
          </p:nvSpPr>
          <p:spPr bwMode="auto">
            <a:xfrm>
              <a:off x="1377950" y="2044700"/>
              <a:ext cx="7861300" cy="3726778"/>
            </a:xfrm>
            <a:custGeom>
              <a:avLst/>
              <a:gdLst>
                <a:gd name="connsiteX0" fmla="*/ 146050 w 6121400"/>
                <a:gd name="connsiteY0" fmla="*/ 0 h 2635250"/>
                <a:gd name="connsiteX1" fmla="*/ 0 w 6121400"/>
                <a:gd name="connsiteY1" fmla="*/ 711200 h 2635250"/>
                <a:gd name="connsiteX2" fmla="*/ 5835650 w 6121400"/>
                <a:gd name="connsiteY2" fmla="*/ 2635250 h 2635250"/>
                <a:gd name="connsiteX3" fmla="*/ 6121400 w 6121400"/>
                <a:gd name="connsiteY3" fmla="*/ 0 h 2635250"/>
                <a:gd name="connsiteX4" fmla="*/ 146050 w 612140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2635250">
                  <a:moveTo>
                    <a:pt x="146050" y="0"/>
                  </a:moveTo>
                  <a:lnTo>
                    <a:pt x="0" y="711200"/>
                  </a:lnTo>
                  <a:lnTo>
                    <a:pt x="5835650" y="2635250"/>
                  </a:lnTo>
                  <a:lnTo>
                    <a:pt x="6121400" y="0"/>
                  </a:lnTo>
                  <a:lnTo>
                    <a:pt x="146050" y="0"/>
                  </a:lnTo>
                  <a:close/>
                </a:path>
              </a:pathLst>
            </a:cu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0" name="Rectangle 19">
            <a:extLst>
              <a:ext uri="{FF2B5EF4-FFF2-40B4-BE49-F238E27FC236}">
                <a16:creationId xmlns:a16="http://schemas.microsoft.com/office/drawing/2014/main" id="{BB2B6885-9FB0-4E42-8519-28F3958D7FA1}"/>
              </a:ext>
            </a:extLst>
          </p:cNvPr>
          <p:cNvSpPr/>
          <p:nvPr/>
        </p:nvSpPr>
        <p:spPr>
          <a:xfrm>
            <a:off x="861432" y="5877126"/>
            <a:ext cx="5269391" cy="461665"/>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 Shines a light in human blind spots</a:t>
            </a:r>
          </a:p>
        </p:txBody>
      </p:sp>
      <p:sp>
        <p:nvSpPr>
          <p:cNvPr id="22" name="Rectangle 21">
            <a:extLst>
              <a:ext uri="{FF2B5EF4-FFF2-40B4-BE49-F238E27FC236}">
                <a16:creationId xmlns:a16="http://schemas.microsoft.com/office/drawing/2014/main" id="{34E4A37C-348F-47FC-84C1-7A1CFA13C666}"/>
              </a:ext>
            </a:extLst>
          </p:cNvPr>
          <p:cNvSpPr/>
          <p:nvPr/>
        </p:nvSpPr>
        <p:spPr>
          <a:xfrm>
            <a:off x="861432" y="1652497"/>
            <a:ext cx="4260333" cy="461665"/>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 Scales out Human Expertise</a:t>
            </a:r>
          </a:p>
        </p:txBody>
      </p:sp>
      <p:pic>
        <p:nvPicPr>
          <p:cNvPr id="10" name="Graphic 9" descr="Lightbulb">
            <a:extLst>
              <a:ext uri="{FF2B5EF4-FFF2-40B4-BE49-F238E27FC236}">
                <a16:creationId xmlns:a16="http://schemas.microsoft.com/office/drawing/2014/main" id="{A144C5F1-7F9B-4D58-ABF7-AFD36486D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841" y="2501720"/>
            <a:ext cx="558217" cy="558217"/>
          </a:xfrm>
          <a:prstGeom prst="rect">
            <a:avLst/>
          </a:prstGeom>
        </p:spPr>
      </p:pic>
      <p:sp>
        <p:nvSpPr>
          <p:cNvPr id="24" name="Diamond 23">
            <a:extLst>
              <a:ext uri="{FF2B5EF4-FFF2-40B4-BE49-F238E27FC236}">
                <a16:creationId xmlns:a16="http://schemas.microsoft.com/office/drawing/2014/main" id="{032F0BAD-6C04-467D-94C1-E0031AEC53D9}"/>
              </a:ext>
            </a:extLst>
          </p:cNvPr>
          <p:cNvSpPr/>
          <p:nvPr/>
        </p:nvSpPr>
        <p:spPr bwMode="auto">
          <a:xfrm>
            <a:off x="1499182" y="4147886"/>
            <a:ext cx="1834568" cy="1682223"/>
          </a:xfrm>
          <a:prstGeom prst="diamond">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1" name="Graphic 40" descr="Lightbulb">
            <a:extLst>
              <a:ext uri="{FF2B5EF4-FFF2-40B4-BE49-F238E27FC236}">
                <a16:creationId xmlns:a16="http://schemas.microsoft.com/office/drawing/2014/main" id="{DF0B7CAD-3AC4-4B06-A03D-9FF6C13ADF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7357" y="4757928"/>
            <a:ext cx="558217" cy="558217"/>
          </a:xfrm>
          <a:prstGeom prst="rect">
            <a:avLst/>
          </a:prstGeom>
        </p:spPr>
      </p:pic>
    </p:spTree>
    <p:extLst>
      <p:ext uri="{BB962C8B-B14F-4D97-AF65-F5344CB8AC3E}">
        <p14:creationId xmlns:p14="http://schemas.microsoft.com/office/powerpoint/2010/main" val="28953911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8" presetClass="entr" presetSubtype="3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amond(out)">
                                      <p:cBhvr>
                                        <p:cTn id="20" dur="75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FDD2-E1AD-4DC2-A495-9F02CB95B825}"/>
              </a:ext>
            </a:extLst>
          </p:cNvPr>
          <p:cNvSpPr>
            <a:spLocks noGrp="1"/>
          </p:cNvSpPr>
          <p:nvPr>
            <p:ph type="title"/>
          </p:nvPr>
        </p:nvSpPr>
        <p:spPr>
          <a:xfrm>
            <a:off x="588263" y="457201"/>
            <a:ext cx="11018520" cy="553998"/>
          </a:xfrm>
        </p:spPr>
        <p:txBody>
          <a:bodyPr/>
          <a:lstStyle/>
          <a:p>
            <a:r>
              <a:rPr lang="en-US" spc="-100"/>
              <a:t>Microsoft Finance - Digital Transformation Areas</a:t>
            </a:r>
            <a:endParaRPr lang="en-US"/>
          </a:p>
        </p:txBody>
      </p:sp>
      <p:grpSp>
        <p:nvGrpSpPr>
          <p:cNvPr id="98" name="Group 97">
            <a:extLst>
              <a:ext uri="{FF2B5EF4-FFF2-40B4-BE49-F238E27FC236}">
                <a16:creationId xmlns:a16="http://schemas.microsoft.com/office/drawing/2014/main" id="{1230D224-CEBA-44E7-B2BD-F77F479076C5}"/>
              </a:ext>
            </a:extLst>
          </p:cNvPr>
          <p:cNvGrpSpPr/>
          <p:nvPr/>
        </p:nvGrpSpPr>
        <p:grpSpPr>
          <a:xfrm>
            <a:off x="415867" y="1584597"/>
            <a:ext cx="2688892" cy="2394625"/>
            <a:chOff x="717076" y="2419608"/>
            <a:chExt cx="2743200" cy="2442989"/>
          </a:xfrm>
        </p:grpSpPr>
        <p:grpSp>
          <p:nvGrpSpPr>
            <p:cNvPr id="99" name="Group 98">
              <a:extLst>
                <a:ext uri="{FF2B5EF4-FFF2-40B4-BE49-F238E27FC236}">
                  <a16:creationId xmlns:a16="http://schemas.microsoft.com/office/drawing/2014/main" id="{61CC3361-9508-4B3D-96F6-53A7FBA3A520}"/>
                </a:ext>
              </a:extLst>
            </p:cNvPr>
            <p:cNvGrpSpPr>
              <a:grpSpLocks noChangeAspect="1"/>
            </p:cNvGrpSpPr>
            <p:nvPr/>
          </p:nvGrpSpPr>
          <p:grpSpPr>
            <a:xfrm>
              <a:off x="1417328" y="2419608"/>
              <a:ext cx="1371600" cy="1371600"/>
              <a:chOff x="969333" y="2328236"/>
              <a:chExt cx="1600199" cy="1600199"/>
            </a:xfrm>
          </p:grpSpPr>
          <p:sp>
            <p:nvSpPr>
              <p:cNvPr id="101" name="Oval 100">
                <a:extLst>
                  <a:ext uri="{FF2B5EF4-FFF2-40B4-BE49-F238E27FC236}">
                    <a16:creationId xmlns:a16="http://schemas.microsoft.com/office/drawing/2014/main" id="{7923ADAA-B075-4F5B-9467-C11F611FB7F5}"/>
                  </a:ext>
                </a:extLst>
              </p:cNvPr>
              <p:cNvSpPr/>
              <p:nvPr/>
            </p:nvSpPr>
            <p:spPr bwMode="auto">
              <a:xfrm>
                <a:off x="969333" y="2328236"/>
                <a:ext cx="1600199" cy="1600199"/>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4025" rtl="0" eaLnBrk="1" fontAlgn="base" latinLnBrk="0" hangingPunct="1">
                  <a:lnSpc>
                    <a:spcPct val="90000"/>
                  </a:lnSpc>
                  <a:spcBef>
                    <a:spcPct val="0"/>
                  </a:spcBef>
                  <a:spcAft>
                    <a:spcPct val="0"/>
                  </a:spcAft>
                  <a:buClr>
                    <a:srgbClr val="000000"/>
                  </a:buClr>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grpSp>
            <p:nvGrpSpPr>
              <p:cNvPr id="102" name="Group 101">
                <a:extLst>
                  <a:ext uri="{FF2B5EF4-FFF2-40B4-BE49-F238E27FC236}">
                    <a16:creationId xmlns:a16="http://schemas.microsoft.com/office/drawing/2014/main" id="{3654DBF3-D719-4BCE-B80C-32863918586D}"/>
                  </a:ext>
                </a:extLst>
              </p:cNvPr>
              <p:cNvGrpSpPr/>
              <p:nvPr/>
            </p:nvGrpSpPr>
            <p:grpSpPr>
              <a:xfrm>
                <a:off x="1400792" y="2819444"/>
                <a:ext cx="730829" cy="729920"/>
                <a:chOff x="1479550" y="2228850"/>
                <a:chExt cx="1276350" cy="1274763"/>
              </a:xfrm>
              <a:solidFill>
                <a:schemeClr val="bg1"/>
              </a:solidFill>
            </p:grpSpPr>
            <p:sp>
              <p:nvSpPr>
                <p:cNvPr id="103" name="Freeform 5">
                  <a:extLst>
                    <a:ext uri="{FF2B5EF4-FFF2-40B4-BE49-F238E27FC236}">
                      <a16:creationId xmlns:a16="http://schemas.microsoft.com/office/drawing/2014/main" id="{B2651372-35A2-4FF4-B178-3AB4ECE8350F}"/>
                    </a:ext>
                  </a:extLst>
                </p:cNvPr>
                <p:cNvSpPr>
                  <a:spLocks/>
                </p:cNvSpPr>
                <p:nvPr/>
              </p:nvSpPr>
              <p:spPr bwMode="auto">
                <a:xfrm>
                  <a:off x="2093913" y="2463800"/>
                  <a:ext cx="427038" cy="425450"/>
                </a:xfrm>
                <a:custGeom>
                  <a:avLst/>
                  <a:gdLst>
                    <a:gd name="T0" fmla="*/ 157 w 315"/>
                    <a:gd name="T1" fmla="*/ 0 h 315"/>
                    <a:gd name="T2" fmla="*/ 0 w 315"/>
                    <a:gd name="T3" fmla="*/ 158 h 315"/>
                    <a:gd name="T4" fmla="*/ 157 w 315"/>
                    <a:gd name="T5" fmla="*/ 315 h 315"/>
                    <a:gd name="T6" fmla="*/ 315 w 315"/>
                    <a:gd name="T7" fmla="*/ 158 h 315"/>
                    <a:gd name="T8" fmla="*/ 157 w 315"/>
                    <a:gd name="T9" fmla="*/ 158 h 315"/>
                    <a:gd name="T10" fmla="*/ 157 w 315"/>
                    <a:gd name="T11" fmla="*/ 0 h 315"/>
                  </a:gdLst>
                  <a:ahLst/>
                  <a:cxnLst>
                    <a:cxn ang="0">
                      <a:pos x="T0" y="T1"/>
                    </a:cxn>
                    <a:cxn ang="0">
                      <a:pos x="T2" y="T3"/>
                    </a:cxn>
                    <a:cxn ang="0">
                      <a:pos x="T4" y="T5"/>
                    </a:cxn>
                    <a:cxn ang="0">
                      <a:pos x="T6" y="T7"/>
                    </a:cxn>
                    <a:cxn ang="0">
                      <a:pos x="T8" y="T9"/>
                    </a:cxn>
                    <a:cxn ang="0">
                      <a:pos x="T10" y="T11"/>
                    </a:cxn>
                  </a:cxnLst>
                  <a:rect l="0" t="0" r="r" b="b"/>
                  <a:pathLst>
                    <a:path w="315" h="315">
                      <a:moveTo>
                        <a:pt x="157" y="0"/>
                      </a:moveTo>
                      <a:cubicBezTo>
                        <a:pt x="70" y="0"/>
                        <a:pt x="0" y="71"/>
                        <a:pt x="0" y="158"/>
                      </a:cubicBezTo>
                      <a:cubicBezTo>
                        <a:pt x="0" y="245"/>
                        <a:pt x="70" y="315"/>
                        <a:pt x="157" y="315"/>
                      </a:cubicBezTo>
                      <a:cubicBezTo>
                        <a:pt x="244" y="315"/>
                        <a:pt x="315" y="245"/>
                        <a:pt x="315" y="158"/>
                      </a:cubicBezTo>
                      <a:cubicBezTo>
                        <a:pt x="157" y="158"/>
                        <a:pt x="157" y="158"/>
                        <a:pt x="157" y="158"/>
                      </a:cubicBezTo>
                      <a:lnTo>
                        <a:pt x="1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04" name="Freeform 6">
                  <a:extLst>
                    <a:ext uri="{FF2B5EF4-FFF2-40B4-BE49-F238E27FC236}">
                      <a16:creationId xmlns:a16="http://schemas.microsoft.com/office/drawing/2014/main" id="{2B12199A-EF20-4D19-8603-F0DD530F404B}"/>
                    </a:ext>
                  </a:extLst>
                </p:cNvPr>
                <p:cNvSpPr>
                  <a:spLocks/>
                </p:cNvSpPr>
                <p:nvPr/>
              </p:nvSpPr>
              <p:spPr bwMode="auto">
                <a:xfrm>
                  <a:off x="2393950" y="2381250"/>
                  <a:ext cx="214313" cy="214313"/>
                </a:xfrm>
                <a:custGeom>
                  <a:avLst/>
                  <a:gdLst>
                    <a:gd name="T0" fmla="*/ 0 w 158"/>
                    <a:gd name="T1" fmla="*/ 0 h 158"/>
                    <a:gd name="T2" fmla="*/ 0 w 158"/>
                    <a:gd name="T3" fmla="*/ 158 h 158"/>
                    <a:gd name="T4" fmla="*/ 158 w 158"/>
                    <a:gd name="T5" fmla="*/ 158 h 158"/>
                    <a:gd name="T6" fmla="*/ 0 w 158"/>
                    <a:gd name="T7" fmla="*/ 0 h 158"/>
                  </a:gdLst>
                  <a:ahLst/>
                  <a:cxnLst>
                    <a:cxn ang="0">
                      <a:pos x="T0" y="T1"/>
                    </a:cxn>
                    <a:cxn ang="0">
                      <a:pos x="T2" y="T3"/>
                    </a:cxn>
                    <a:cxn ang="0">
                      <a:pos x="T4" y="T5"/>
                    </a:cxn>
                    <a:cxn ang="0">
                      <a:pos x="T6" y="T7"/>
                    </a:cxn>
                  </a:cxnLst>
                  <a:rect l="0" t="0" r="r" b="b"/>
                  <a:pathLst>
                    <a:path w="158" h="158">
                      <a:moveTo>
                        <a:pt x="0" y="0"/>
                      </a:moveTo>
                      <a:cubicBezTo>
                        <a:pt x="0" y="158"/>
                        <a:pt x="0" y="158"/>
                        <a:pt x="0" y="158"/>
                      </a:cubicBezTo>
                      <a:cubicBezTo>
                        <a:pt x="158" y="158"/>
                        <a:pt x="158" y="158"/>
                        <a:pt x="158" y="158"/>
                      </a:cubicBezTo>
                      <a:cubicBezTo>
                        <a:pt x="158" y="71"/>
                        <a:pt x="8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05" name="Freeform 7">
                  <a:extLst>
                    <a:ext uri="{FF2B5EF4-FFF2-40B4-BE49-F238E27FC236}">
                      <a16:creationId xmlns:a16="http://schemas.microsoft.com/office/drawing/2014/main" id="{BD4A8E72-38D3-4E1A-9F00-07D046E21CC6}"/>
                    </a:ext>
                  </a:extLst>
                </p:cNvPr>
                <p:cNvSpPr>
                  <a:spLocks noEditPoints="1"/>
                </p:cNvSpPr>
                <p:nvPr/>
              </p:nvSpPr>
              <p:spPr bwMode="auto">
                <a:xfrm>
                  <a:off x="1558925" y="2540000"/>
                  <a:ext cx="520700" cy="963613"/>
                </a:xfrm>
                <a:custGeom>
                  <a:avLst/>
                  <a:gdLst>
                    <a:gd name="T0" fmla="*/ 220 w 384"/>
                    <a:gd name="T1" fmla="*/ 494 h 713"/>
                    <a:gd name="T2" fmla="*/ 165 w 384"/>
                    <a:gd name="T3" fmla="*/ 713 h 713"/>
                    <a:gd name="T4" fmla="*/ 286 w 384"/>
                    <a:gd name="T5" fmla="*/ 166 h 713"/>
                    <a:gd name="T6" fmla="*/ 355 w 384"/>
                    <a:gd name="T7" fmla="*/ 203 h 713"/>
                    <a:gd name="T8" fmla="*/ 384 w 384"/>
                    <a:gd name="T9" fmla="*/ 274 h 713"/>
                    <a:gd name="T10" fmla="*/ 380 w 384"/>
                    <a:gd name="T11" fmla="*/ 429 h 713"/>
                    <a:gd name="T12" fmla="*/ 352 w 384"/>
                    <a:gd name="T13" fmla="*/ 475 h 713"/>
                    <a:gd name="T14" fmla="*/ 329 w 384"/>
                    <a:gd name="T15" fmla="*/ 713 h 713"/>
                    <a:gd name="T16" fmla="*/ 274 w 384"/>
                    <a:gd name="T17" fmla="*/ 439 h 713"/>
                    <a:gd name="T18" fmla="*/ 313 w 384"/>
                    <a:gd name="T19" fmla="*/ 435 h 713"/>
                    <a:gd name="T20" fmla="*/ 327 w 384"/>
                    <a:gd name="T21" fmla="*/ 415 h 713"/>
                    <a:gd name="T22" fmla="*/ 329 w 384"/>
                    <a:gd name="T23" fmla="*/ 274 h 713"/>
                    <a:gd name="T24" fmla="*/ 312 w 384"/>
                    <a:gd name="T25" fmla="*/ 237 h 713"/>
                    <a:gd name="T26" fmla="*/ 274 w 384"/>
                    <a:gd name="T27" fmla="*/ 220 h 713"/>
                    <a:gd name="T28" fmla="*/ 91 w 384"/>
                    <a:gd name="T29" fmla="*/ 225 h 713"/>
                    <a:gd name="T30" fmla="*/ 60 w 384"/>
                    <a:gd name="T31" fmla="*/ 255 h 713"/>
                    <a:gd name="T32" fmla="*/ 55 w 384"/>
                    <a:gd name="T33" fmla="*/ 411 h 713"/>
                    <a:gd name="T34" fmla="*/ 75 w 384"/>
                    <a:gd name="T35" fmla="*/ 437 h 713"/>
                    <a:gd name="T36" fmla="*/ 110 w 384"/>
                    <a:gd name="T37" fmla="*/ 439 h 713"/>
                    <a:gd name="T38" fmla="*/ 55 w 384"/>
                    <a:gd name="T39" fmla="*/ 713 h 713"/>
                    <a:gd name="T40" fmla="*/ 15 w 384"/>
                    <a:gd name="T41" fmla="*/ 459 h 713"/>
                    <a:gd name="T42" fmla="*/ 0 w 384"/>
                    <a:gd name="T43" fmla="*/ 274 h 713"/>
                    <a:gd name="T44" fmla="*/ 30 w 384"/>
                    <a:gd name="T45" fmla="*/ 203 h 713"/>
                    <a:gd name="T46" fmla="*/ 98 w 384"/>
                    <a:gd name="T47" fmla="*/ 166 h 713"/>
                    <a:gd name="T48" fmla="*/ 83 w 384"/>
                    <a:gd name="T49" fmla="*/ 110 h 713"/>
                    <a:gd name="T50" fmla="*/ 115 w 384"/>
                    <a:gd name="T51" fmla="*/ 33 h 713"/>
                    <a:gd name="T52" fmla="*/ 192 w 384"/>
                    <a:gd name="T53" fmla="*/ 0 h 713"/>
                    <a:gd name="T54" fmla="*/ 270 w 384"/>
                    <a:gd name="T55" fmla="*/ 33 h 713"/>
                    <a:gd name="T56" fmla="*/ 302 w 384"/>
                    <a:gd name="T57" fmla="*/ 110 h 713"/>
                    <a:gd name="T58" fmla="*/ 286 w 384"/>
                    <a:gd name="T59" fmla="*/ 166 h 713"/>
                    <a:gd name="T60" fmla="*/ 171 w 384"/>
                    <a:gd name="T61" fmla="*/ 60 h 713"/>
                    <a:gd name="T62" fmla="*/ 142 w 384"/>
                    <a:gd name="T63" fmla="*/ 89 h 713"/>
                    <a:gd name="T64" fmla="*/ 142 w 384"/>
                    <a:gd name="T65" fmla="*/ 131 h 713"/>
                    <a:gd name="T66" fmla="*/ 171 w 384"/>
                    <a:gd name="T67" fmla="*/ 161 h 713"/>
                    <a:gd name="T68" fmla="*/ 214 w 384"/>
                    <a:gd name="T69" fmla="*/ 161 h 713"/>
                    <a:gd name="T70" fmla="*/ 243 w 384"/>
                    <a:gd name="T71" fmla="*/ 131 h 713"/>
                    <a:gd name="T72" fmla="*/ 243 w 384"/>
                    <a:gd name="T73" fmla="*/ 89 h 713"/>
                    <a:gd name="T74" fmla="*/ 214 w 384"/>
                    <a:gd name="T75" fmla="*/ 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713">
                      <a:moveTo>
                        <a:pt x="165" y="494"/>
                      </a:moveTo>
                      <a:cubicBezTo>
                        <a:pt x="220" y="494"/>
                        <a:pt x="220" y="494"/>
                        <a:pt x="220" y="494"/>
                      </a:cubicBezTo>
                      <a:cubicBezTo>
                        <a:pt x="220" y="713"/>
                        <a:pt x="220" y="713"/>
                        <a:pt x="220" y="713"/>
                      </a:cubicBezTo>
                      <a:cubicBezTo>
                        <a:pt x="165" y="713"/>
                        <a:pt x="165" y="713"/>
                        <a:pt x="165" y="713"/>
                      </a:cubicBezTo>
                      <a:lnTo>
                        <a:pt x="165" y="494"/>
                      </a:lnTo>
                      <a:close/>
                      <a:moveTo>
                        <a:pt x="286" y="166"/>
                      </a:moveTo>
                      <a:cubicBezTo>
                        <a:pt x="299" y="168"/>
                        <a:pt x="312" y="172"/>
                        <a:pt x="324" y="179"/>
                      </a:cubicBezTo>
                      <a:cubicBezTo>
                        <a:pt x="335" y="185"/>
                        <a:pt x="346" y="193"/>
                        <a:pt x="355" y="203"/>
                      </a:cubicBezTo>
                      <a:cubicBezTo>
                        <a:pt x="364" y="213"/>
                        <a:pt x="371" y="224"/>
                        <a:pt x="376" y="236"/>
                      </a:cubicBezTo>
                      <a:cubicBezTo>
                        <a:pt x="381" y="248"/>
                        <a:pt x="384" y="261"/>
                        <a:pt x="384" y="274"/>
                      </a:cubicBezTo>
                      <a:cubicBezTo>
                        <a:pt x="384" y="403"/>
                        <a:pt x="384" y="403"/>
                        <a:pt x="384" y="403"/>
                      </a:cubicBezTo>
                      <a:cubicBezTo>
                        <a:pt x="384" y="411"/>
                        <a:pt x="383" y="420"/>
                        <a:pt x="380" y="429"/>
                      </a:cubicBezTo>
                      <a:cubicBezTo>
                        <a:pt x="378" y="438"/>
                        <a:pt x="374" y="446"/>
                        <a:pt x="369" y="454"/>
                      </a:cubicBezTo>
                      <a:cubicBezTo>
                        <a:pt x="365" y="462"/>
                        <a:pt x="359" y="469"/>
                        <a:pt x="352" y="475"/>
                      </a:cubicBezTo>
                      <a:cubicBezTo>
                        <a:pt x="345" y="481"/>
                        <a:pt x="337" y="485"/>
                        <a:pt x="329" y="489"/>
                      </a:cubicBezTo>
                      <a:cubicBezTo>
                        <a:pt x="329" y="713"/>
                        <a:pt x="329" y="713"/>
                        <a:pt x="329" y="713"/>
                      </a:cubicBezTo>
                      <a:cubicBezTo>
                        <a:pt x="274" y="713"/>
                        <a:pt x="274" y="713"/>
                        <a:pt x="274" y="713"/>
                      </a:cubicBezTo>
                      <a:cubicBezTo>
                        <a:pt x="274" y="439"/>
                        <a:pt x="274" y="439"/>
                        <a:pt x="274" y="439"/>
                      </a:cubicBezTo>
                      <a:cubicBezTo>
                        <a:pt x="302" y="439"/>
                        <a:pt x="302" y="439"/>
                        <a:pt x="302" y="439"/>
                      </a:cubicBezTo>
                      <a:cubicBezTo>
                        <a:pt x="306" y="439"/>
                        <a:pt x="310" y="438"/>
                        <a:pt x="313" y="435"/>
                      </a:cubicBezTo>
                      <a:cubicBezTo>
                        <a:pt x="317" y="433"/>
                        <a:pt x="320" y="430"/>
                        <a:pt x="322" y="427"/>
                      </a:cubicBezTo>
                      <a:cubicBezTo>
                        <a:pt x="324" y="423"/>
                        <a:pt x="326" y="419"/>
                        <a:pt x="327" y="415"/>
                      </a:cubicBezTo>
                      <a:cubicBezTo>
                        <a:pt x="329" y="411"/>
                        <a:pt x="329" y="407"/>
                        <a:pt x="329" y="403"/>
                      </a:cubicBezTo>
                      <a:cubicBezTo>
                        <a:pt x="329" y="274"/>
                        <a:pt x="329" y="274"/>
                        <a:pt x="329" y="274"/>
                      </a:cubicBezTo>
                      <a:cubicBezTo>
                        <a:pt x="329" y="268"/>
                        <a:pt x="328" y="261"/>
                        <a:pt x="324" y="255"/>
                      </a:cubicBezTo>
                      <a:cubicBezTo>
                        <a:pt x="321" y="248"/>
                        <a:pt x="317" y="242"/>
                        <a:pt x="312" y="237"/>
                      </a:cubicBezTo>
                      <a:cubicBezTo>
                        <a:pt x="306" y="232"/>
                        <a:pt x="301" y="228"/>
                        <a:pt x="294" y="225"/>
                      </a:cubicBezTo>
                      <a:cubicBezTo>
                        <a:pt x="288" y="221"/>
                        <a:pt x="281" y="220"/>
                        <a:pt x="274" y="220"/>
                      </a:cubicBezTo>
                      <a:cubicBezTo>
                        <a:pt x="110" y="220"/>
                        <a:pt x="110" y="220"/>
                        <a:pt x="110" y="220"/>
                      </a:cubicBezTo>
                      <a:cubicBezTo>
                        <a:pt x="104" y="220"/>
                        <a:pt x="97" y="221"/>
                        <a:pt x="91" y="225"/>
                      </a:cubicBezTo>
                      <a:cubicBezTo>
                        <a:pt x="84" y="228"/>
                        <a:pt x="78" y="232"/>
                        <a:pt x="73" y="237"/>
                      </a:cubicBezTo>
                      <a:cubicBezTo>
                        <a:pt x="68" y="243"/>
                        <a:pt x="63" y="249"/>
                        <a:pt x="60" y="255"/>
                      </a:cubicBezTo>
                      <a:cubicBezTo>
                        <a:pt x="57" y="262"/>
                        <a:pt x="55" y="268"/>
                        <a:pt x="55" y="274"/>
                      </a:cubicBezTo>
                      <a:cubicBezTo>
                        <a:pt x="55" y="411"/>
                        <a:pt x="55" y="411"/>
                        <a:pt x="55" y="411"/>
                      </a:cubicBezTo>
                      <a:cubicBezTo>
                        <a:pt x="55" y="419"/>
                        <a:pt x="57" y="425"/>
                        <a:pt x="61" y="429"/>
                      </a:cubicBezTo>
                      <a:cubicBezTo>
                        <a:pt x="64" y="433"/>
                        <a:pt x="69" y="435"/>
                        <a:pt x="75" y="437"/>
                      </a:cubicBezTo>
                      <a:cubicBezTo>
                        <a:pt x="80" y="438"/>
                        <a:pt x="86" y="439"/>
                        <a:pt x="93" y="439"/>
                      </a:cubicBezTo>
                      <a:cubicBezTo>
                        <a:pt x="99" y="439"/>
                        <a:pt x="105" y="439"/>
                        <a:pt x="110" y="439"/>
                      </a:cubicBezTo>
                      <a:cubicBezTo>
                        <a:pt x="110" y="713"/>
                        <a:pt x="110" y="713"/>
                        <a:pt x="110" y="713"/>
                      </a:cubicBezTo>
                      <a:cubicBezTo>
                        <a:pt x="55" y="713"/>
                        <a:pt x="55" y="713"/>
                        <a:pt x="55" y="713"/>
                      </a:cubicBezTo>
                      <a:cubicBezTo>
                        <a:pt x="55" y="489"/>
                        <a:pt x="55" y="489"/>
                        <a:pt x="55" y="489"/>
                      </a:cubicBezTo>
                      <a:cubicBezTo>
                        <a:pt x="39" y="482"/>
                        <a:pt x="25" y="472"/>
                        <a:pt x="15" y="459"/>
                      </a:cubicBezTo>
                      <a:cubicBezTo>
                        <a:pt x="5" y="445"/>
                        <a:pt x="0" y="429"/>
                        <a:pt x="0" y="411"/>
                      </a:cubicBezTo>
                      <a:cubicBezTo>
                        <a:pt x="0" y="274"/>
                        <a:pt x="0" y="274"/>
                        <a:pt x="0" y="274"/>
                      </a:cubicBezTo>
                      <a:cubicBezTo>
                        <a:pt x="0" y="261"/>
                        <a:pt x="3" y="249"/>
                        <a:pt x="8" y="236"/>
                      </a:cubicBezTo>
                      <a:cubicBezTo>
                        <a:pt x="14" y="224"/>
                        <a:pt x="21" y="213"/>
                        <a:pt x="30" y="203"/>
                      </a:cubicBezTo>
                      <a:cubicBezTo>
                        <a:pt x="39" y="193"/>
                        <a:pt x="49" y="185"/>
                        <a:pt x="61" y="179"/>
                      </a:cubicBezTo>
                      <a:cubicBezTo>
                        <a:pt x="73" y="172"/>
                        <a:pt x="85" y="168"/>
                        <a:pt x="98" y="166"/>
                      </a:cubicBezTo>
                      <a:cubicBezTo>
                        <a:pt x="93" y="157"/>
                        <a:pt x="89" y="149"/>
                        <a:pt x="86" y="139"/>
                      </a:cubicBezTo>
                      <a:cubicBezTo>
                        <a:pt x="84" y="130"/>
                        <a:pt x="83" y="120"/>
                        <a:pt x="83" y="110"/>
                      </a:cubicBezTo>
                      <a:cubicBezTo>
                        <a:pt x="83" y="95"/>
                        <a:pt x="85" y="81"/>
                        <a:pt x="91" y="67"/>
                      </a:cubicBezTo>
                      <a:cubicBezTo>
                        <a:pt x="97" y="54"/>
                        <a:pt x="105" y="43"/>
                        <a:pt x="115" y="33"/>
                      </a:cubicBezTo>
                      <a:cubicBezTo>
                        <a:pt x="125" y="23"/>
                        <a:pt x="136" y="15"/>
                        <a:pt x="150" y="9"/>
                      </a:cubicBezTo>
                      <a:cubicBezTo>
                        <a:pt x="163" y="3"/>
                        <a:pt x="177" y="0"/>
                        <a:pt x="192" y="0"/>
                      </a:cubicBezTo>
                      <a:cubicBezTo>
                        <a:pt x="207" y="0"/>
                        <a:pt x="222" y="3"/>
                        <a:pt x="235" y="9"/>
                      </a:cubicBezTo>
                      <a:cubicBezTo>
                        <a:pt x="248" y="15"/>
                        <a:pt x="260" y="23"/>
                        <a:pt x="270" y="33"/>
                      </a:cubicBezTo>
                      <a:cubicBezTo>
                        <a:pt x="280" y="43"/>
                        <a:pt x="288" y="54"/>
                        <a:pt x="293" y="67"/>
                      </a:cubicBezTo>
                      <a:cubicBezTo>
                        <a:pt x="299" y="81"/>
                        <a:pt x="302" y="95"/>
                        <a:pt x="302" y="110"/>
                      </a:cubicBezTo>
                      <a:cubicBezTo>
                        <a:pt x="302" y="120"/>
                        <a:pt x="300" y="130"/>
                        <a:pt x="298" y="139"/>
                      </a:cubicBezTo>
                      <a:cubicBezTo>
                        <a:pt x="295" y="149"/>
                        <a:pt x="292" y="157"/>
                        <a:pt x="286" y="166"/>
                      </a:cubicBezTo>
                      <a:close/>
                      <a:moveTo>
                        <a:pt x="192" y="55"/>
                      </a:moveTo>
                      <a:cubicBezTo>
                        <a:pt x="184" y="55"/>
                        <a:pt x="177" y="57"/>
                        <a:pt x="171" y="60"/>
                      </a:cubicBezTo>
                      <a:cubicBezTo>
                        <a:pt x="164" y="62"/>
                        <a:pt x="158" y="66"/>
                        <a:pt x="153" y="71"/>
                      </a:cubicBezTo>
                      <a:cubicBezTo>
                        <a:pt x="148" y="76"/>
                        <a:pt x="145" y="82"/>
                        <a:pt x="142" y="89"/>
                      </a:cubicBezTo>
                      <a:cubicBezTo>
                        <a:pt x="139" y="95"/>
                        <a:pt x="137" y="102"/>
                        <a:pt x="137" y="110"/>
                      </a:cubicBezTo>
                      <a:cubicBezTo>
                        <a:pt x="137" y="118"/>
                        <a:pt x="139" y="125"/>
                        <a:pt x="142" y="131"/>
                      </a:cubicBezTo>
                      <a:cubicBezTo>
                        <a:pt x="145" y="138"/>
                        <a:pt x="148" y="144"/>
                        <a:pt x="153" y="149"/>
                      </a:cubicBezTo>
                      <a:cubicBezTo>
                        <a:pt x="158" y="154"/>
                        <a:pt x="164" y="158"/>
                        <a:pt x="171" y="161"/>
                      </a:cubicBezTo>
                      <a:cubicBezTo>
                        <a:pt x="177" y="163"/>
                        <a:pt x="184" y="165"/>
                        <a:pt x="192" y="165"/>
                      </a:cubicBezTo>
                      <a:cubicBezTo>
                        <a:pt x="200" y="165"/>
                        <a:pt x="207" y="163"/>
                        <a:pt x="214" y="161"/>
                      </a:cubicBezTo>
                      <a:cubicBezTo>
                        <a:pt x="220" y="158"/>
                        <a:pt x="226" y="154"/>
                        <a:pt x="231" y="149"/>
                      </a:cubicBezTo>
                      <a:cubicBezTo>
                        <a:pt x="236" y="144"/>
                        <a:pt x="240" y="138"/>
                        <a:pt x="243" y="131"/>
                      </a:cubicBezTo>
                      <a:cubicBezTo>
                        <a:pt x="246" y="125"/>
                        <a:pt x="247" y="118"/>
                        <a:pt x="247" y="110"/>
                      </a:cubicBezTo>
                      <a:cubicBezTo>
                        <a:pt x="247" y="102"/>
                        <a:pt x="246" y="95"/>
                        <a:pt x="243" y="89"/>
                      </a:cubicBezTo>
                      <a:cubicBezTo>
                        <a:pt x="240" y="82"/>
                        <a:pt x="236" y="76"/>
                        <a:pt x="231" y="71"/>
                      </a:cubicBezTo>
                      <a:cubicBezTo>
                        <a:pt x="226" y="66"/>
                        <a:pt x="220" y="62"/>
                        <a:pt x="214" y="60"/>
                      </a:cubicBezTo>
                      <a:cubicBezTo>
                        <a:pt x="207" y="57"/>
                        <a:pt x="200" y="55"/>
                        <a:pt x="19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06" name="Freeform 8">
                  <a:extLst>
                    <a:ext uri="{FF2B5EF4-FFF2-40B4-BE49-F238E27FC236}">
                      <a16:creationId xmlns:a16="http://schemas.microsoft.com/office/drawing/2014/main" id="{5A6F79F6-87D5-40B1-8993-47AEFBEB77F1}"/>
                    </a:ext>
                  </a:extLst>
                </p:cNvPr>
                <p:cNvSpPr>
                  <a:spLocks/>
                </p:cNvSpPr>
                <p:nvPr/>
              </p:nvSpPr>
              <p:spPr bwMode="auto">
                <a:xfrm>
                  <a:off x="1479550" y="2228850"/>
                  <a:ext cx="1276350" cy="865188"/>
                </a:xfrm>
                <a:custGeom>
                  <a:avLst/>
                  <a:gdLst>
                    <a:gd name="T0" fmla="*/ 0 w 804"/>
                    <a:gd name="T1" fmla="*/ 0 h 545"/>
                    <a:gd name="T2" fmla="*/ 0 w 804"/>
                    <a:gd name="T3" fmla="*/ 311 h 545"/>
                    <a:gd name="T4" fmla="*/ 50 w 804"/>
                    <a:gd name="T5" fmla="*/ 311 h 545"/>
                    <a:gd name="T6" fmla="*/ 50 w 804"/>
                    <a:gd name="T7" fmla="*/ 50 h 545"/>
                    <a:gd name="T8" fmla="*/ 754 w 804"/>
                    <a:gd name="T9" fmla="*/ 50 h 545"/>
                    <a:gd name="T10" fmla="*/ 754 w 804"/>
                    <a:gd name="T11" fmla="*/ 495 h 545"/>
                    <a:gd name="T12" fmla="*/ 437 w 804"/>
                    <a:gd name="T13" fmla="*/ 495 h 545"/>
                    <a:gd name="T14" fmla="*/ 437 w 804"/>
                    <a:gd name="T15" fmla="*/ 545 h 545"/>
                    <a:gd name="T16" fmla="*/ 804 w 804"/>
                    <a:gd name="T17" fmla="*/ 545 h 545"/>
                    <a:gd name="T18" fmla="*/ 804 w 804"/>
                    <a:gd name="T19" fmla="*/ 0 h 545"/>
                    <a:gd name="T20" fmla="*/ 0 w 804"/>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 h="545">
                      <a:moveTo>
                        <a:pt x="0" y="0"/>
                      </a:moveTo>
                      <a:lnTo>
                        <a:pt x="0" y="311"/>
                      </a:lnTo>
                      <a:lnTo>
                        <a:pt x="50" y="311"/>
                      </a:lnTo>
                      <a:lnTo>
                        <a:pt x="50" y="50"/>
                      </a:lnTo>
                      <a:lnTo>
                        <a:pt x="754" y="50"/>
                      </a:lnTo>
                      <a:lnTo>
                        <a:pt x="754" y="495"/>
                      </a:lnTo>
                      <a:lnTo>
                        <a:pt x="437" y="495"/>
                      </a:lnTo>
                      <a:lnTo>
                        <a:pt x="437" y="545"/>
                      </a:lnTo>
                      <a:lnTo>
                        <a:pt x="804" y="545"/>
                      </a:lnTo>
                      <a:lnTo>
                        <a:pt x="80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07" name="Rectangle 9">
                  <a:extLst>
                    <a:ext uri="{FF2B5EF4-FFF2-40B4-BE49-F238E27FC236}">
                      <a16:creationId xmlns:a16="http://schemas.microsoft.com/office/drawing/2014/main" id="{60E238F7-0310-414A-865E-10C3172A045E}"/>
                    </a:ext>
                  </a:extLst>
                </p:cNvPr>
                <p:cNvSpPr>
                  <a:spLocks noChangeArrowheads="1"/>
                </p:cNvSpPr>
                <p:nvPr/>
              </p:nvSpPr>
              <p:spPr bwMode="auto">
                <a:xfrm>
                  <a:off x="1643063" y="2379663"/>
                  <a:ext cx="450850"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grpSp>
        </p:grpSp>
        <p:sp>
          <p:nvSpPr>
            <p:cNvPr id="100" name="Content Placeholder 22">
              <a:extLst>
                <a:ext uri="{FF2B5EF4-FFF2-40B4-BE49-F238E27FC236}">
                  <a16:creationId xmlns:a16="http://schemas.microsoft.com/office/drawing/2014/main" id="{30BAE6D3-F114-48A5-9752-253FCA90A210}"/>
                </a:ext>
              </a:extLst>
            </p:cNvPr>
            <p:cNvSpPr txBox="1">
              <a:spLocks/>
            </p:cNvSpPr>
            <p:nvPr/>
          </p:nvSpPr>
          <p:spPr>
            <a:xfrm>
              <a:off x="717076" y="3865226"/>
              <a:ext cx="2743200" cy="997371"/>
            </a:xfrm>
            <a:prstGeom prst="rect">
              <a:avLst/>
            </a:prstGeom>
          </p:spPr>
          <p:txBody>
            <a:bodyPr vert="horz" wrap="square" lIns="179260" tIns="143408" rIns="179260" bIns="143408" rtlCol="0">
              <a:spAutoFit/>
            </a:bodyPr>
            <a:lstStyle>
              <a:lvl1pPr marL="342883" marR="0" indent="-342883" algn="l" defTabSz="9326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rgbClr val="008272"/>
                  </a:solidFill>
                  <a:latin typeface="+mj-lt"/>
                  <a:ea typeface="+mn-ea"/>
                  <a:cs typeface="Segoe UI Semibold" panose="020B0702040204020203" pitchFamily="34" charset="0"/>
                </a:defRPr>
              </a:lvl1pPr>
              <a:lvl2pPr marL="584169" marR="0" indent="-241288" algn="l" defTabSz="932694"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800059" marR="0" indent="-228589" algn="l" defTabSz="9326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648" marR="0" indent="-228589" algn="l" defTabSz="932694" rtl="0" eaLnBrk="1" fontAlgn="auto" latinLnBrk="0" hangingPunct="1">
                <a:lnSpc>
                  <a:spcPct val="90000"/>
                </a:lnSpc>
                <a:spcBef>
                  <a:spcPct val="20000"/>
                </a:spcBef>
                <a:spcAft>
                  <a:spcPts val="0"/>
                </a:spcAft>
                <a:buClrTx/>
                <a:buSzPct val="90000"/>
                <a:buFont typeface="Arial" pitchFamily="34" charset="0"/>
                <a:buChar char="•"/>
                <a:tabLst/>
                <a:defRPr sz="2201"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236" marR="0" indent="-228589" algn="l" defTabSz="932694" rtl="0" eaLnBrk="1" fontAlgn="auto" latinLnBrk="0" hangingPunct="1">
                <a:lnSpc>
                  <a:spcPct val="90000"/>
                </a:lnSpc>
                <a:spcBef>
                  <a:spcPct val="20000"/>
                </a:spcBef>
                <a:spcAft>
                  <a:spcPts val="0"/>
                </a:spcAft>
                <a:buClrTx/>
                <a:buSzPct val="90000"/>
                <a:buFont typeface="Arial" pitchFamily="34" charset="0"/>
                <a:buChar char="•"/>
                <a:tabLst/>
                <a:defRPr sz="2201"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909" indent="-233174" algn="l" defTabSz="9326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56" indent="-233174" algn="l" defTabSz="9326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04" indent="-233174" algn="l" defTabSz="9326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51" indent="-233174" algn="l" defTabSz="9326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5810" rtl="0" eaLnBrk="1" fontAlgn="base" latinLnBrk="0" hangingPunct="1">
                <a:lnSpc>
                  <a:spcPct val="95000"/>
                </a:lnSpc>
                <a:spcBef>
                  <a:spcPct val="0"/>
                </a:spcBef>
                <a:spcAft>
                  <a:spcPct val="0"/>
                </a:spcAft>
                <a:buClrTx/>
                <a:buSzPct val="90000"/>
                <a:buFont typeface="Arial" pitchFamily="34" charset="0"/>
                <a:buNone/>
                <a:tabLst/>
                <a:defRPr/>
              </a:pP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Financial Analysis</a:t>
              </a:r>
              <a:b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b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 &amp; Reporting</a:t>
              </a:r>
            </a:p>
          </p:txBody>
        </p:sp>
      </p:grpSp>
      <p:grpSp>
        <p:nvGrpSpPr>
          <p:cNvPr id="109" name="Group 108">
            <a:extLst>
              <a:ext uri="{FF2B5EF4-FFF2-40B4-BE49-F238E27FC236}">
                <a16:creationId xmlns:a16="http://schemas.microsoft.com/office/drawing/2014/main" id="{C61F790B-7E52-4FF3-97DE-6D9D6E724C74}"/>
              </a:ext>
            </a:extLst>
          </p:cNvPr>
          <p:cNvGrpSpPr/>
          <p:nvPr/>
        </p:nvGrpSpPr>
        <p:grpSpPr>
          <a:xfrm>
            <a:off x="3201666" y="1584597"/>
            <a:ext cx="2688892" cy="2322072"/>
            <a:chOff x="3475038" y="2419608"/>
            <a:chExt cx="2743200" cy="2368972"/>
          </a:xfrm>
        </p:grpSpPr>
        <p:sp>
          <p:nvSpPr>
            <p:cNvPr id="110" name="Content Placeholder 23">
              <a:extLst>
                <a:ext uri="{FF2B5EF4-FFF2-40B4-BE49-F238E27FC236}">
                  <a16:creationId xmlns:a16="http://schemas.microsoft.com/office/drawing/2014/main" id="{1EDB4AC1-395D-45E0-BB48-40411F30E028}"/>
                </a:ext>
              </a:extLst>
            </p:cNvPr>
            <p:cNvSpPr txBox="1">
              <a:spLocks/>
            </p:cNvSpPr>
            <p:nvPr/>
          </p:nvSpPr>
          <p:spPr>
            <a:xfrm>
              <a:off x="3475038" y="3791208"/>
              <a:ext cx="2743200" cy="997372"/>
            </a:xfrm>
            <a:prstGeom prst="rect">
              <a:avLst/>
            </a:prstGeom>
          </p:spPr>
          <p:txBody>
            <a:bodyPr vert="horz" wrap="square" lIns="179260" tIns="143408" rIns="179260" bIns="143408" rtlCol="0">
              <a:spAutoFit/>
            </a:bodyPr>
            <a:lst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rgbClr val="008272"/>
                  </a:solidFill>
                  <a:latin typeface="Segoe UI Semibold" panose="020B0702040204020203" pitchFamily="34" charset="0"/>
                  <a:ea typeface="+mn-ea"/>
                  <a:cs typeface="Segoe UI Semibold" panose="020B07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895810" rtl="0" eaLnBrk="1" fontAlgn="base" latinLnBrk="0" hangingPunct="1">
                <a:lnSpc>
                  <a:spcPct val="95000"/>
                </a:lnSpc>
                <a:spcBef>
                  <a:spcPct val="0"/>
                </a:spcBef>
                <a:spcAft>
                  <a:spcPct val="0"/>
                </a:spcAft>
                <a:buClrTx/>
                <a:buSzPct val="90000"/>
                <a:buFont typeface="Arial" pitchFamily="34" charset="0"/>
                <a:buNone/>
                <a:tabLst/>
                <a:defRPr/>
              </a:pP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Strategy </a:t>
              </a:r>
              <a:b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b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&amp; Forecasting</a:t>
              </a:r>
            </a:p>
          </p:txBody>
        </p:sp>
        <p:grpSp>
          <p:nvGrpSpPr>
            <p:cNvPr id="111" name="Group 110">
              <a:extLst>
                <a:ext uri="{FF2B5EF4-FFF2-40B4-BE49-F238E27FC236}">
                  <a16:creationId xmlns:a16="http://schemas.microsoft.com/office/drawing/2014/main" id="{F6775987-B122-4C9C-98CD-50914E39FA1E}"/>
                </a:ext>
              </a:extLst>
            </p:cNvPr>
            <p:cNvGrpSpPr>
              <a:grpSpLocks noChangeAspect="1"/>
            </p:cNvGrpSpPr>
            <p:nvPr/>
          </p:nvGrpSpPr>
          <p:grpSpPr>
            <a:xfrm>
              <a:off x="4160838" y="2419608"/>
              <a:ext cx="1371600" cy="1371600"/>
              <a:chOff x="3883229" y="2328236"/>
              <a:chExt cx="1600199" cy="1600199"/>
            </a:xfrm>
          </p:grpSpPr>
          <p:sp>
            <p:nvSpPr>
              <p:cNvPr id="112" name="Oval 111">
                <a:extLst>
                  <a:ext uri="{FF2B5EF4-FFF2-40B4-BE49-F238E27FC236}">
                    <a16:creationId xmlns:a16="http://schemas.microsoft.com/office/drawing/2014/main" id="{BEB34BB6-4B87-428B-92ED-BC3C5C53B080}"/>
                  </a:ext>
                </a:extLst>
              </p:cNvPr>
              <p:cNvSpPr/>
              <p:nvPr/>
            </p:nvSpPr>
            <p:spPr bwMode="auto">
              <a:xfrm>
                <a:off x="3883229" y="2328236"/>
                <a:ext cx="1600199" cy="1600199"/>
              </a:xfrm>
              <a:prstGeom prst="ellipse">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4025" rtl="0" eaLnBrk="1" fontAlgn="base" latinLnBrk="0" hangingPunct="1">
                  <a:lnSpc>
                    <a:spcPct val="90000"/>
                  </a:lnSpc>
                  <a:spcBef>
                    <a:spcPct val="0"/>
                  </a:spcBef>
                  <a:spcAft>
                    <a:spcPct val="0"/>
                  </a:spcAft>
                  <a:buClr>
                    <a:srgbClr val="000000"/>
                  </a:buClr>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grpSp>
            <p:nvGrpSpPr>
              <p:cNvPr id="113" name="Group 112">
                <a:extLst>
                  <a:ext uri="{FF2B5EF4-FFF2-40B4-BE49-F238E27FC236}">
                    <a16:creationId xmlns:a16="http://schemas.microsoft.com/office/drawing/2014/main" id="{AD1CBAE3-BA19-46E3-9A99-BA1365AF1E0B}"/>
                  </a:ext>
                </a:extLst>
              </p:cNvPr>
              <p:cNvGrpSpPr/>
              <p:nvPr/>
            </p:nvGrpSpPr>
            <p:grpSpPr>
              <a:xfrm>
                <a:off x="4317914" y="2762921"/>
                <a:ext cx="730829" cy="730829"/>
                <a:chOff x="3552825" y="2227263"/>
                <a:chExt cx="1276351" cy="1276350"/>
              </a:xfrm>
              <a:solidFill>
                <a:schemeClr val="bg1"/>
              </a:solidFill>
            </p:grpSpPr>
            <p:sp>
              <p:nvSpPr>
                <p:cNvPr id="114" name="Freeform 14">
                  <a:extLst>
                    <a:ext uri="{FF2B5EF4-FFF2-40B4-BE49-F238E27FC236}">
                      <a16:creationId xmlns:a16="http://schemas.microsoft.com/office/drawing/2014/main" id="{F269375B-E356-454C-A781-D61E8C6D8313}"/>
                    </a:ext>
                  </a:extLst>
                </p:cNvPr>
                <p:cNvSpPr>
                  <a:spLocks noEditPoints="1"/>
                </p:cNvSpPr>
                <p:nvPr/>
              </p:nvSpPr>
              <p:spPr bwMode="auto">
                <a:xfrm>
                  <a:off x="3552825" y="2227263"/>
                  <a:ext cx="987425" cy="908050"/>
                </a:xfrm>
                <a:custGeom>
                  <a:avLst/>
                  <a:gdLst>
                    <a:gd name="T0" fmla="*/ 723 w 729"/>
                    <a:gd name="T1" fmla="*/ 197 h 672"/>
                    <a:gd name="T2" fmla="*/ 703 w 729"/>
                    <a:gd name="T3" fmla="*/ 137 h 672"/>
                    <a:gd name="T4" fmla="*/ 668 w 729"/>
                    <a:gd name="T5" fmla="*/ 85 h 672"/>
                    <a:gd name="T6" fmla="*/ 621 w 729"/>
                    <a:gd name="T7" fmla="*/ 43 h 672"/>
                    <a:gd name="T8" fmla="*/ 565 w 729"/>
                    <a:gd name="T9" fmla="*/ 15 h 672"/>
                    <a:gd name="T10" fmla="*/ 501 w 729"/>
                    <a:gd name="T11" fmla="*/ 2 h 672"/>
                    <a:gd name="T12" fmla="*/ 436 w 729"/>
                    <a:gd name="T13" fmla="*/ 6 h 672"/>
                    <a:gd name="T14" fmla="*/ 376 w 729"/>
                    <a:gd name="T15" fmla="*/ 26 h 672"/>
                    <a:gd name="T16" fmla="*/ 324 w 729"/>
                    <a:gd name="T17" fmla="*/ 61 h 672"/>
                    <a:gd name="T18" fmla="*/ 283 w 729"/>
                    <a:gd name="T19" fmla="*/ 108 h 672"/>
                    <a:gd name="T20" fmla="*/ 254 w 729"/>
                    <a:gd name="T21" fmla="*/ 165 h 672"/>
                    <a:gd name="T22" fmla="*/ 241 w 729"/>
                    <a:gd name="T23" fmla="*/ 229 h 672"/>
                    <a:gd name="T24" fmla="*/ 250 w 729"/>
                    <a:gd name="T25" fmla="*/ 313 h 672"/>
                    <a:gd name="T26" fmla="*/ 281 w 729"/>
                    <a:gd name="T27" fmla="*/ 380 h 672"/>
                    <a:gd name="T28" fmla="*/ 11 w 729"/>
                    <a:gd name="T29" fmla="*/ 616 h 672"/>
                    <a:gd name="T30" fmla="*/ 0 w 729"/>
                    <a:gd name="T31" fmla="*/ 638 h 672"/>
                    <a:gd name="T32" fmla="*/ 8 w 729"/>
                    <a:gd name="T33" fmla="*/ 661 h 672"/>
                    <a:gd name="T34" fmla="*/ 30 w 729"/>
                    <a:gd name="T35" fmla="*/ 672 h 672"/>
                    <a:gd name="T36" fmla="*/ 32 w 729"/>
                    <a:gd name="T37" fmla="*/ 672 h 672"/>
                    <a:gd name="T38" fmla="*/ 53 w 729"/>
                    <a:gd name="T39" fmla="*/ 664 h 672"/>
                    <a:gd name="T40" fmla="*/ 323 w 729"/>
                    <a:gd name="T41" fmla="*/ 429 h 672"/>
                    <a:gd name="T42" fmla="*/ 386 w 729"/>
                    <a:gd name="T43" fmla="*/ 469 h 672"/>
                    <a:gd name="T44" fmla="*/ 468 w 729"/>
                    <a:gd name="T45" fmla="*/ 489 h 672"/>
                    <a:gd name="T46" fmla="*/ 533 w 729"/>
                    <a:gd name="T47" fmla="*/ 485 h 672"/>
                    <a:gd name="T48" fmla="*/ 593 w 729"/>
                    <a:gd name="T49" fmla="*/ 464 h 672"/>
                    <a:gd name="T50" fmla="*/ 644 w 729"/>
                    <a:gd name="T51" fmla="*/ 430 h 672"/>
                    <a:gd name="T52" fmla="*/ 686 w 729"/>
                    <a:gd name="T53" fmla="*/ 383 h 672"/>
                    <a:gd name="T54" fmla="*/ 715 w 729"/>
                    <a:gd name="T55" fmla="*/ 326 h 672"/>
                    <a:gd name="T56" fmla="*/ 728 w 729"/>
                    <a:gd name="T57" fmla="*/ 262 h 672"/>
                    <a:gd name="T58" fmla="*/ 723 w 729"/>
                    <a:gd name="T59" fmla="*/ 197 h 672"/>
                    <a:gd name="T60" fmla="*/ 664 w 729"/>
                    <a:gd name="T61" fmla="*/ 258 h 672"/>
                    <a:gd name="T62" fmla="*/ 645 w 729"/>
                    <a:gd name="T63" fmla="*/ 327 h 672"/>
                    <a:gd name="T64" fmla="*/ 602 w 729"/>
                    <a:gd name="T65" fmla="*/ 381 h 672"/>
                    <a:gd name="T66" fmla="*/ 543 w 729"/>
                    <a:gd name="T67" fmla="*/ 416 h 672"/>
                    <a:gd name="T68" fmla="*/ 472 w 729"/>
                    <a:gd name="T69" fmla="*/ 425 h 672"/>
                    <a:gd name="T70" fmla="*/ 472 w 729"/>
                    <a:gd name="T71" fmla="*/ 425 h 672"/>
                    <a:gd name="T72" fmla="*/ 403 w 729"/>
                    <a:gd name="T73" fmla="*/ 406 h 672"/>
                    <a:gd name="T74" fmla="*/ 349 w 729"/>
                    <a:gd name="T75" fmla="*/ 364 h 672"/>
                    <a:gd name="T76" fmla="*/ 314 w 729"/>
                    <a:gd name="T77" fmla="*/ 304 h 672"/>
                    <a:gd name="T78" fmla="*/ 305 w 729"/>
                    <a:gd name="T79" fmla="*/ 233 h 672"/>
                    <a:gd name="T80" fmla="*/ 324 w 729"/>
                    <a:gd name="T81" fmla="*/ 164 h 672"/>
                    <a:gd name="T82" fmla="*/ 366 w 729"/>
                    <a:gd name="T83" fmla="*/ 110 h 672"/>
                    <a:gd name="T84" fmla="*/ 426 w 729"/>
                    <a:gd name="T85" fmla="*/ 75 h 672"/>
                    <a:gd name="T86" fmla="*/ 484 w 729"/>
                    <a:gd name="T87" fmla="*/ 65 h 672"/>
                    <a:gd name="T88" fmla="*/ 497 w 729"/>
                    <a:gd name="T89" fmla="*/ 65 h 672"/>
                    <a:gd name="T90" fmla="*/ 565 w 729"/>
                    <a:gd name="T91" fmla="*/ 84 h 672"/>
                    <a:gd name="T92" fmla="*/ 620 w 729"/>
                    <a:gd name="T93" fmla="*/ 127 h 672"/>
                    <a:gd name="T94" fmla="*/ 654 w 729"/>
                    <a:gd name="T95" fmla="*/ 187 h 672"/>
                    <a:gd name="T96" fmla="*/ 664 w 729"/>
                    <a:gd name="T97" fmla="*/ 25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9" h="672">
                      <a:moveTo>
                        <a:pt x="723" y="197"/>
                      </a:moveTo>
                      <a:cubicBezTo>
                        <a:pt x="719" y="176"/>
                        <a:pt x="712" y="156"/>
                        <a:pt x="703" y="137"/>
                      </a:cubicBezTo>
                      <a:cubicBezTo>
                        <a:pt x="694" y="118"/>
                        <a:pt x="682" y="101"/>
                        <a:pt x="668" y="85"/>
                      </a:cubicBezTo>
                      <a:cubicBezTo>
                        <a:pt x="654" y="69"/>
                        <a:pt x="639" y="55"/>
                        <a:pt x="621" y="43"/>
                      </a:cubicBezTo>
                      <a:cubicBezTo>
                        <a:pt x="604" y="32"/>
                        <a:pt x="585" y="22"/>
                        <a:pt x="565" y="15"/>
                      </a:cubicBezTo>
                      <a:cubicBezTo>
                        <a:pt x="545" y="8"/>
                        <a:pt x="523" y="3"/>
                        <a:pt x="501" y="2"/>
                      </a:cubicBezTo>
                      <a:cubicBezTo>
                        <a:pt x="479" y="0"/>
                        <a:pt x="457" y="1"/>
                        <a:pt x="436" y="6"/>
                      </a:cubicBezTo>
                      <a:cubicBezTo>
                        <a:pt x="415" y="10"/>
                        <a:pt x="395" y="17"/>
                        <a:pt x="376" y="26"/>
                      </a:cubicBezTo>
                      <a:cubicBezTo>
                        <a:pt x="357" y="36"/>
                        <a:pt x="340" y="48"/>
                        <a:pt x="324" y="61"/>
                      </a:cubicBezTo>
                      <a:cubicBezTo>
                        <a:pt x="308" y="75"/>
                        <a:pt x="294" y="91"/>
                        <a:pt x="283" y="108"/>
                      </a:cubicBezTo>
                      <a:cubicBezTo>
                        <a:pt x="271" y="125"/>
                        <a:pt x="261" y="144"/>
                        <a:pt x="254" y="165"/>
                      </a:cubicBezTo>
                      <a:cubicBezTo>
                        <a:pt x="247" y="185"/>
                        <a:pt x="242" y="206"/>
                        <a:pt x="241" y="229"/>
                      </a:cubicBezTo>
                      <a:cubicBezTo>
                        <a:pt x="239" y="257"/>
                        <a:pt x="242" y="286"/>
                        <a:pt x="250" y="313"/>
                      </a:cubicBezTo>
                      <a:cubicBezTo>
                        <a:pt x="257" y="337"/>
                        <a:pt x="267" y="359"/>
                        <a:pt x="281" y="380"/>
                      </a:cubicBezTo>
                      <a:cubicBezTo>
                        <a:pt x="11" y="616"/>
                        <a:pt x="11" y="616"/>
                        <a:pt x="11" y="616"/>
                      </a:cubicBezTo>
                      <a:cubicBezTo>
                        <a:pt x="5" y="622"/>
                        <a:pt x="1" y="629"/>
                        <a:pt x="0" y="638"/>
                      </a:cubicBezTo>
                      <a:cubicBezTo>
                        <a:pt x="0" y="647"/>
                        <a:pt x="3" y="655"/>
                        <a:pt x="8" y="661"/>
                      </a:cubicBezTo>
                      <a:cubicBezTo>
                        <a:pt x="14" y="668"/>
                        <a:pt x="22" y="672"/>
                        <a:pt x="30" y="672"/>
                      </a:cubicBezTo>
                      <a:cubicBezTo>
                        <a:pt x="31" y="672"/>
                        <a:pt x="32" y="672"/>
                        <a:pt x="32" y="672"/>
                      </a:cubicBezTo>
                      <a:cubicBezTo>
                        <a:pt x="40" y="672"/>
                        <a:pt x="47" y="669"/>
                        <a:pt x="53" y="664"/>
                      </a:cubicBezTo>
                      <a:cubicBezTo>
                        <a:pt x="323" y="429"/>
                        <a:pt x="323" y="429"/>
                        <a:pt x="323" y="429"/>
                      </a:cubicBezTo>
                      <a:cubicBezTo>
                        <a:pt x="342" y="445"/>
                        <a:pt x="363" y="459"/>
                        <a:pt x="386" y="469"/>
                      </a:cubicBezTo>
                      <a:cubicBezTo>
                        <a:pt x="411" y="481"/>
                        <a:pt x="439" y="487"/>
                        <a:pt x="468" y="489"/>
                      </a:cubicBezTo>
                      <a:cubicBezTo>
                        <a:pt x="490" y="491"/>
                        <a:pt x="512" y="489"/>
                        <a:pt x="533" y="485"/>
                      </a:cubicBezTo>
                      <a:cubicBezTo>
                        <a:pt x="554" y="481"/>
                        <a:pt x="574" y="474"/>
                        <a:pt x="593" y="464"/>
                      </a:cubicBezTo>
                      <a:cubicBezTo>
                        <a:pt x="611" y="455"/>
                        <a:pt x="629" y="443"/>
                        <a:pt x="644" y="430"/>
                      </a:cubicBezTo>
                      <a:cubicBezTo>
                        <a:pt x="660" y="416"/>
                        <a:pt x="674" y="400"/>
                        <a:pt x="686" y="383"/>
                      </a:cubicBezTo>
                      <a:cubicBezTo>
                        <a:pt x="698" y="366"/>
                        <a:pt x="707" y="347"/>
                        <a:pt x="715" y="326"/>
                      </a:cubicBezTo>
                      <a:cubicBezTo>
                        <a:pt x="722" y="306"/>
                        <a:pt x="726" y="284"/>
                        <a:pt x="728" y="262"/>
                      </a:cubicBezTo>
                      <a:cubicBezTo>
                        <a:pt x="729" y="240"/>
                        <a:pt x="728" y="218"/>
                        <a:pt x="723" y="197"/>
                      </a:cubicBezTo>
                      <a:close/>
                      <a:moveTo>
                        <a:pt x="664" y="258"/>
                      </a:moveTo>
                      <a:cubicBezTo>
                        <a:pt x="662" y="282"/>
                        <a:pt x="656" y="306"/>
                        <a:pt x="645" y="327"/>
                      </a:cubicBezTo>
                      <a:cubicBezTo>
                        <a:pt x="634" y="348"/>
                        <a:pt x="620" y="366"/>
                        <a:pt x="602" y="381"/>
                      </a:cubicBezTo>
                      <a:cubicBezTo>
                        <a:pt x="585" y="396"/>
                        <a:pt x="565" y="408"/>
                        <a:pt x="543" y="416"/>
                      </a:cubicBezTo>
                      <a:cubicBezTo>
                        <a:pt x="520" y="424"/>
                        <a:pt x="497" y="427"/>
                        <a:pt x="472" y="425"/>
                      </a:cubicBezTo>
                      <a:cubicBezTo>
                        <a:pt x="472" y="425"/>
                        <a:pt x="472" y="425"/>
                        <a:pt x="472" y="425"/>
                      </a:cubicBezTo>
                      <a:cubicBezTo>
                        <a:pt x="447" y="424"/>
                        <a:pt x="424" y="417"/>
                        <a:pt x="403" y="406"/>
                      </a:cubicBezTo>
                      <a:cubicBezTo>
                        <a:pt x="382" y="396"/>
                        <a:pt x="364" y="381"/>
                        <a:pt x="349" y="364"/>
                      </a:cubicBezTo>
                      <a:cubicBezTo>
                        <a:pt x="334" y="347"/>
                        <a:pt x="322" y="326"/>
                        <a:pt x="314" y="304"/>
                      </a:cubicBezTo>
                      <a:cubicBezTo>
                        <a:pt x="306" y="282"/>
                        <a:pt x="303" y="258"/>
                        <a:pt x="305" y="233"/>
                      </a:cubicBezTo>
                      <a:cubicBezTo>
                        <a:pt x="306" y="208"/>
                        <a:pt x="313" y="185"/>
                        <a:pt x="324" y="164"/>
                      </a:cubicBezTo>
                      <a:cubicBezTo>
                        <a:pt x="335" y="143"/>
                        <a:pt x="349" y="125"/>
                        <a:pt x="366" y="110"/>
                      </a:cubicBezTo>
                      <a:cubicBezTo>
                        <a:pt x="383" y="95"/>
                        <a:pt x="403" y="83"/>
                        <a:pt x="426" y="75"/>
                      </a:cubicBezTo>
                      <a:cubicBezTo>
                        <a:pt x="444" y="68"/>
                        <a:pt x="464" y="65"/>
                        <a:pt x="484" y="65"/>
                      </a:cubicBezTo>
                      <a:cubicBezTo>
                        <a:pt x="488" y="65"/>
                        <a:pt x="492" y="65"/>
                        <a:pt x="497" y="65"/>
                      </a:cubicBezTo>
                      <a:cubicBezTo>
                        <a:pt x="521" y="67"/>
                        <a:pt x="544" y="74"/>
                        <a:pt x="565" y="84"/>
                      </a:cubicBezTo>
                      <a:cubicBezTo>
                        <a:pt x="586" y="95"/>
                        <a:pt x="605" y="110"/>
                        <a:pt x="620" y="127"/>
                      </a:cubicBezTo>
                      <a:cubicBezTo>
                        <a:pt x="635" y="144"/>
                        <a:pt x="647" y="164"/>
                        <a:pt x="654" y="187"/>
                      </a:cubicBezTo>
                      <a:cubicBezTo>
                        <a:pt x="662" y="209"/>
                        <a:pt x="666" y="233"/>
                        <a:pt x="664"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5" name="Freeform 15">
                  <a:extLst>
                    <a:ext uri="{FF2B5EF4-FFF2-40B4-BE49-F238E27FC236}">
                      <a16:creationId xmlns:a16="http://schemas.microsoft.com/office/drawing/2014/main" id="{964B3BA1-03A4-48C1-B572-C9AFFE7E6BB8}"/>
                    </a:ext>
                  </a:extLst>
                </p:cNvPr>
                <p:cNvSpPr>
                  <a:spLocks/>
                </p:cNvSpPr>
                <p:nvPr/>
              </p:nvSpPr>
              <p:spPr bwMode="auto">
                <a:xfrm>
                  <a:off x="3948113" y="3140075"/>
                  <a:ext cx="80963" cy="363538"/>
                </a:xfrm>
                <a:custGeom>
                  <a:avLst/>
                  <a:gdLst>
                    <a:gd name="T0" fmla="*/ 51 w 51"/>
                    <a:gd name="T1" fmla="*/ 0 h 229"/>
                    <a:gd name="T2" fmla="*/ 0 w 51"/>
                    <a:gd name="T3" fmla="*/ 47 h 229"/>
                    <a:gd name="T4" fmla="*/ 0 w 51"/>
                    <a:gd name="T5" fmla="*/ 229 h 229"/>
                    <a:gd name="T6" fmla="*/ 51 w 51"/>
                    <a:gd name="T7" fmla="*/ 229 h 229"/>
                    <a:gd name="T8" fmla="*/ 51 w 51"/>
                    <a:gd name="T9" fmla="*/ 0 h 229"/>
                  </a:gdLst>
                  <a:ahLst/>
                  <a:cxnLst>
                    <a:cxn ang="0">
                      <a:pos x="T0" y="T1"/>
                    </a:cxn>
                    <a:cxn ang="0">
                      <a:pos x="T2" y="T3"/>
                    </a:cxn>
                    <a:cxn ang="0">
                      <a:pos x="T4" y="T5"/>
                    </a:cxn>
                    <a:cxn ang="0">
                      <a:pos x="T6" y="T7"/>
                    </a:cxn>
                    <a:cxn ang="0">
                      <a:pos x="T8" y="T9"/>
                    </a:cxn>
                  </a:cxnLst>
                  <a:rect l="0" t="0" r="r" b="b"/>
                  <a:pathLst>
                    <a:path w="51" h="229">
                      <a:moveTo>
                        <a:pt x="51" y="0"/>
                      </a:moveTo>
                      <a:lnTo>
                        <a:pt x="0" y="47"/>
                      </a:lnTo>
                      <a:lnTo>
                        <a:pt x="0" y="229"/>
                      </a:lnTo>
                      <a:lnTo>
                        <a:pt x="51" y="229"/>
                      </a:ln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6" name="Freeform 16">
                  <a:extLst>
                    <a:ext uri="{FF2B5EF4-FFF2-40B4-BE49-F238E27FC236}">
                      <a16:creationId xmlns:a16="http://schemas.microsoft.com/office/drawing/2014/main" id="{209894CF-F767-4A1D-9511-91FB95594B66}"/>
                    </a:ext>
                  </a:extLst>
                </p:cNvPr>
                <p:cNvSpPr>
                  <a:spLocks/>
                </p:cNvSpPr>
                <p:nvPr/>
              </p:nvSpPr>
              <p:spPr bwMode="auto">
                <a:xfrm>
                  <a:off x="3771900" y="3289300"/>
                  <a:ext cx="79375" cy="214313"/>
                </a:xfrm>
                <a:custGeom>
                  <a:avLst/>
                  <a:gdLst>
                    <a:gd name="T0" fmla="*/ 50 w 50"/>
                    <a:gd name="T1" fmla="*/ 0 h 135"/>
                    <a:gd name="T2" fmla="*/ 0 w 50"/>
                    <a:gd name="T3" fmla="*/ 46 h 135"/>
                    <a:gd name="T4" fmla="*/ 0 w 50"/>
                    <a:gd name="T5" fmla="*/ 135 h 135"/>
                    <a:gd name="T6" fmla="*/ 50 w 50"/>
                    <a:gd name="T7" fmla="*/ 135 h 135"/>
                    <a:gd name="T8" fmla="*/ 50 w 50"/>
                    <a:gd name="T9" fmla="*/ 0 h 135"/>
                  </a:gdLst>
                  <a:ahLst/>
                  <a:cxnLst>
                    <a:cxn ang="0">
                      <a:pos x="T0" y="T1"/>
                    </a:cxn>
                    <a:cxn ang="0">
                      <a:pos x="T2" y="T3"/>
                    </a:cxn>
                    <a:cxn ang="0">
                      <a:pos x="T4" y="T5"/>
                    </a:cxn>
                    <a:cxn ang="0">
                      <a:pos x="T6" y="T7"/>
                    </a:cxn>
                    <a:cxn ang="0">
                      <a:pos x="T8" y="T9"/>
                    </a:cxn>
                  </a:cxnLst>
                  <a:rect l="0" t="0" r="r" b="b"/>
                  <a:pathLst>
                    <a:path w="50" h="135">
                      <a:moveTo>
                        <a:pt x="50" y="0"/>
                      </a:moveTo>
                      <a:lnTo>
                        <a:pt x="0" y="46"/>
                      </a:lnTo>
                      <a:lnTo>
                        <a:pt x="0" y="135"/>
                      </a:lnTo>
                      <a:lnTo>
                        <a:pt x="50" y="135"/>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7" name="Freeform 17">
                  <a:extLst>
                    <a:ext uri="{FF2B5EF4-FFF2-40B4-BE49-F238E27FC236}">
                      <a16:creationId xmlns:a16="http://schemas.microsoft.com/office/drawing/2014/main" id="{13806EAD-2EE1-4CB1-B1BA-9CC608DCEF86}"/>
                    </a:ext>
                  </a:extLst>
                </p:cNvPr>
                <p:cNvSpPr>
                  <a:spLocks/>
                </p:cNvSpPr>
                <p:nvPr/>
              </p:nvSpPr>
              <p:spPr bwMode="auto">
                <a:xfrm>
                  <a:off x="4108450" y="3206750"/>
                  <a:ext cx="79375" cy="296863"/>
                </a:xfrm>
                <a:custGeom>
                  <a:avLst/>
                  <a:gdLst>
                    <a:gd name="T0" fmla="*/ 50 w 50"/>
                    <a:gd name="T1" fmla="*/ 44 h 187"/>
                    <a:gd name="T2" fmla="*/ 0 w 50"/>
                    <a:gd name="T3" fmla="*/ 0 h 187"/>
                    <a:gd name="T4" fmla="*/ 0 w 50"/>
                    <a:gd name="T5" fmla="*/ 187 h 187"/>
                    <a:gd name="T6" fmla="*/ 50 w 50"/>
                    <a:gd name="T7" fmla="*/ 187 h 187"/>
                    <a:gd name="T8" fmla="*/ 50 w 50"/>
                    <a:gd name="T9" fmla="*/ 44 h 187"/>
                  </a:gdLst>
                  <a:ahLst/>
                  <a:cxnLst>
                    <a:cxn ang="0">
                      <a:pos x="T0" y="T1"/>
                    </a:cxn>
                    <a:cxn ang="0">
                      <a:pos x="T2" y="T3"/>
                    </a:cxn>
                    <a:cxn ang="0">
                      <a:pos x="T4" y="T5"/>
                    </a:cxn>
                    <a:cxn ang="0">
                      <a:pos x="T6" y="T7"/>
                    </a:cxn>
                    <a:cxn ang="0">
                      <a:pos x="T8" y="T9"/>
                    </a:cxn>
                  </a:cxnLst>
                  <a:rect l="0" t="0" r="r" b="b"/>
                  <a:pathLst>
                    <a:path w="50" h="187">
                      <a:moveTo>
                        <a:pt x="50" y="44"/>
                      </a:moveTo>
                      <a:lnTo>
                        <a:pt x="0" y="0"/>
                      </a:lnTo>
                      <a:lnTo>
                        <a:pt x="0" y="187"/>
                      </a:lnTo>
                      <a:lnTo>
                        <a:pt x="50" y="187"/>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8" name="Freeform 18">
                  <a:extLst>
                    <a:ext uri="{FF2B5EF4-FFF2-40B4-BE49-F238E27FC236}">
                      <a16:creationId xmlns:a16="http://schemas.microsoft.com/office/drawing/2014/main" id="{1E976868-4A04-4EDA-8AF3-6A2CCD49BEEA}"/>
                    </a:ext>
                  </a:extLst>
                </p:cNvPr>
                <p:cNvSpPr>
                  <a:spLocks/>
                </p:cNvSpPr>
                <p:nvPr/>
              </p:nvSpPr>
              <p:spPr bwMode="auto">
                <a:xfrm>
                  <a:off x="4267200" y="3343275"/>
                  <a:ext cx="80963" cy="160338"/>
                </a:xfrm>
                <a:custGeom>
                  <a:avLst/>
                  <a:gdLst>
                    <a:gd name="T0" fmla="*/ 51 w 51"/>
                    <a:gd name="T1" fmla="*/ 43 h 101"/>
                    <a:gd name="T2" fmla="*/ 0 w 51"/>
                    <a:gd name="T3" fmla="*/ 0 h 101"/>
                    <a:gd name="T4" fmla="*/ 0 w 51"/>
                    <a:gd name="T5" fmla="*/ 101 h 101"/>
                    <a:gd name="T6" fmla="*/ 51 w 51"/>
                    <a:gd name="T7" fmla="*/ 101 h 101"/>
                    <a:gd name="T8" fmla="*/ 51 w 51"/>
                    <a:gd name="T9" fmla="*/ 43 h 101"/>
                  </a:gdLst>
                  <a:ahLst/>
                  <a:cxnLst>
                    <a:cxn ang="0">
                      <a:pos x="T0" y="T1"/>
                    </a:cxn>
                    <a:cxn ang="0">
                      <a:pos x="T2" y="T3"/>
                    </a:cxn>
                    <a:cxn ang="0">
                      <a:pos x="T4" y="T5"/>
                    </a:cxn>
                    <a:cxn ang="0">
                      <a:pos x="T6" y="T7"/>
                    </a:cxn>
                    <a:cxn ang="0">
                      <a:pos x="T8" y="T9"/>
                    </a:cxn>
                  </a:cxnLst>
                  <a:rect l="0" t="0" r="r" b="b"/>
                  <a:pathLst>
                    <a:path w="51" h="101">
                      <a:moveTo>
                        <a:pt x="51" y="43"/>
                      </a:moveTo>
                      <a:lnTo>
                        <a:pt x="0" y="0"/>
                      </a:lnTo>
                      <a:lnTo>
                        <a:pt x="0" y="101"/>
                      </a:lnTo>
                      <a:lnTo>
                        <a:pt x="51" y="101"/>
                      </a:lnTo>
                      <a:lnTo>
                        <a:pt x="51"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19" name="Freeform 19">
                  <a:extLst>
                    <a:ext uri="{FF2B5EF4-FFF2-40B4-BE49-F238E27FC236}">
                      <a16:creationId xmlns:a16="http://schemas.microsoft.com/office/drawing/2014/main" id="{E3E46AEF-E55F-4FAD-8AC0-4C97049C02CC}"/>
                    </a:ext>
                  </a:extLst>
                </p:cNvPr>
                <p:cNvSpPr>
                  <a:spLocks/>
                </p:cNvSpPr>
                <p:nvPr/>
              </p:nvSpPr>
              <p:spPr bwMode="auto">
                <a:xfrm>
                  <a:off x="4427538" y="3252788"/>
                  <a:ext cx="79375" cy="250825"/>
                </a:xfrm>
                <a:custGeom>
                  <a:avLst/>
                  <a:gdLst>
                    <a:gd name="T0" fmla="*/ 50 w 50"/>
                    <a:gd name="T1" fmla="*/ 0 h 158"/>
                    <a:gd name="T2" fmla="*/ 0 w 50"/>
                    <a:gd name="T3" fmla="*/ 50 h 158"/>
                    <a:gd name="T4" fmla="*/ 0 w 50"/>
                    <a:gd name="T5" fmla="*/ 158 h 158"/>
                    <a:gd name="T6" fmla="*/ 50 w 50"/>
                    <a:gd name="T7" fmla="*/ 158 h 158"/>
                    <a:gd name="T8" fmla="*/ 50 w 50"/>
                    <a:gd name="T9" fmla="*/ 0 h 158"/>
                  </a:gdLst>
                  <a:ahLst/>
                  <a:cxnLst>
                    <a:cxn ang="0">
                      <a:pos x="T0" y="T1"/>
                    </a:cxn>
                    <a:cxn ang="0">
                      <a:pos x="T2" y="T3"/>
                    </a:cxn>
                    <a:cxn ang="0">
                      <a:pos x="T4" y="T5"/>
                    </a:cxn>
                    <a:cxn ang="0">
                      <a:pos x="T6" y="T7"/>
                    </a:cxn>
                    <a:cxn ang="0">
                      <a:pos x="T8" y="T9"/>
                    </a:cxn>
                  </a:cxnLst>
                  <a:rect l="0" t="0" r="r" b="b"/>
                  <a:pathLst>
                    <a:path w="50" h="158">
                      <a:moveTo>
                        <a:pt x="50" y="0"/>
                      </a:moveTo>
                      <a:lnTo>
                        <a:pt x="0" y="50"/>
                      </a:lnTo>
                      <a:lnTo>
                        <a:pt x="0" y="158"/>
                      </a:lnTo>
                      <a:lnTo>
                        <a:pt x="50" y="15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20" name="Freeform 20">
                  <a:extLst>
                    <a:ext uri="{FF2B5EF4-FFF2-40B4-BE49-F238E27FC236}">
                      <a16:creationId xmlns:a16="http://schemas.microsoft.com/office/drawing/2014/main" id="{8609DC02-E017-4B75-8CD1-A4122A39A2B1}"/>
                    </a:ext>
                  </a:extLst>
                </p:cNvPr>
                <p:cNvSpPr>
                  <a:spLocks/>
                </p:cNvSpPr>
                <p:nvPr/>
              </p:nvSpPr>
              <p:spPr bwMode="auto">
                <a:xfrm>
                  <a:off x="4587875" y="3092450"/>
                  <a:ext cx="79375" cy="411163"/>
                </a:xfrm>
                <a:custGeom>
                  <a:avLst/>
                  <a:gdLst>
                    <a:gd name="T0" fmla="*/ 50 w 50"/>
                    <a:gd name="T1" fmla="*/ 0 h 259"/>
                    <a:gd name="T2" fmla="*/ 0 w 50"/>
                    <a:gd name="T3" fmla="*/ 50 h 259"/>
                    <a:gd name="T4" fmla="*/ 0 w 50"/>
                    <a:gd name="T5" fmla="*/ 259 h 259"/>
                    <a:gd name="T6" fmla="*/ 50 w 50"/>
                    <a:gd name="T7" fmla="*/ 259 h 259"/>
                    <a:gd name="T8" fmla="*/ 50 w 50"/>
                    <a:gd name="T9" fmla="*/ 0 h 259"/>
                  </a:gdLst>
                  <a:ahLst/>
                  <a:cxnLst>
                    <a:cxn ang="0">
                      <a:pos x="T0" y="T1"/>
                    </a:cxn>
                    <a:cxn ang="0">
                      <a:pos x="T2" y="T3"/>
                    </a:cxn>
                    <a:cxn ang="0">
                      <a:pos x="T4" y="T5"/>
                    </a:cxn>
                    <a:cxn ang="0">
                      <a:pos x="T6" y="T7"/>
                    </a:cxn>
                    <a:cxn ang="0">
                      <a:pos x="T8" y="T9"/>
                    </a:cxn>
                  </a:cxnLst>
                  <a:rect l="0" t="0" r="r" b="b"/>
                  <a:pathLst>
                    <a:path w="50" h="259">
                      <a:moveTo>
                        <a:pt x="50" y="0"/>
                      </a:moveTo>
                      <a:lnTo>
                        <a:pt x="0" y="50"/>
                      </a:lnTo>
                      <a:lnTo>
                        <a:pt x="0" y="259"/>
                      </a:lnTo>
                      <a:lnTo>
                        <a:pt x="50" y="259"/>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21" name="Freeform 21">
                  <a:extLst>
                    <a:ext uri="{FF2B5EF4-FFF2-40B4-BE49-F238E27FC236}">
                      <a16:creationId xmlns:a16="http://schemas.microsoft.com/office/drawing/2014/main" id="{5D9477D1-9754-4597-8B1C-B03DCFD406A5}"/>
                    </a:ext>
                  </a:extLst>
                </p:cNvPr>
                <p:cNvSpPr>
                  <a:spLocks/>
                </p:cNvSpPr>
                <p:nvPr/>
              </p:nvSpPr>
              <p:spPr bwMode="auto">
                <a:xfrm>
                  <a:off x="3608388" y="2797175"/>
                  <a:ext cx="1220788" cy="706438"/>
                </a:xfrm>
                <a:custGeom>
                  <a:avLst/>
                  <a:gdLst>
                    <a:gd name="T0" fmla="*/ 719 w 769"/>
                    <a:gd name="T1" fmla="*/ 0 h 445"/>
                    <a:gd name="T2" fmla="*/ 594 w 769"/>
                    <a:gd name="T3" fmla="*/ 0 h 445"/>
                    <a:gd name="T4" fmla="*/ 594 w 769"/>
                    <a:gd name="T5" fmla="*/ 51 h 445"/>
                    <a:gd name="T6" fmla="*/ 669 w 769"/>
                    <a:gd name="T7" fmla="*/ 51 h 445"/>
                    <a:gd name="T8" fmla="*/ 467 w 769"/>
                    <a:gd name="T9" fmla="*/ 252 h 445"/>
                    <a:gd name="T10" fmla="*/ 266 w 769"/>
                    <a:gd name="T11" fmla="*/ 86 h 445"/>
                    <a:gd name="T12" fmla="*/ 27 w 769"/>
                    <a:gd name="T13" fmla="*/ 305 h 445"/>
                    <a:gd name="T14" fmla="*/ 0 w 769"/>
                    <a:gd name="T15" fmla="*/ 329 h 445"/>
                    <a:gd name="T16" fmla="*/ 0 w 769"/>
                    <a:gd name="T17" fmla="*/ 340 h 445"/>
                    <a:gd name="T18" fmla="*/ 0 w 769"/>
                    <a:gd name="T19" fmla="*/ 445 h 445"/>
                    <a:gd name="T20" fmla="*/ 51 w 769"/>
                    <a:gd name="T21" fmla="*/ 445 h 445"/>
                    <a:gd name="T22" fmla="*/ 51 w 769"/>
                    <a:gd name="T23" fmla="*/ 351 h 445"/>
                    <a:gd name="T24" fmla="*/ 266 w 769"/>
                    <a:gd name="T25" fmla="*/ 151 h 445"/>
                    <a:gd name="T26" fmla="*/ 467 w 769"/>
                    <a:gd name="T27" fmla="*/ 322 h 445"/>
                    <a:gd name="T28" fmla="*/ 719 w 769"/>
                    <a:gd name="T29" fmla="*/ 71 h 445"/>
                    <a:gd name="T30" fmla="*/ 719 w 769"/>
                    <a:gd name="T31" fmla="*/ 176 h 445"/>
                    <a:gd name="T32" fmla="*/ 769 w 769"/>
                    <a:gd name="T33" fmla="*/ 176 h 445"/>
                    <a:gd name="T34" fmla="*/ 769 w 769"/>
                    <a:gd name="T35" fmla="*/ 0 h 445"/>
                    <a:gd name="T36" fmla="*/ 719 w 769"/>
                    <a:gd name="T3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445">
                      <a:moveTo>
                        <a:pt x="719" y="0"/>
                      </a:moveTo>
                      <a:lnTo>
                        <a:pt x="594" y="0"/>
                      </a:lnTo>
                      <a:lnTo>
                        <a:pt x="594" y="51"/>
                      </a:lnTo>
                      <a:lnTo>
                        <a:pt x="669" y="51"/>
                      </a:lnTo>
                      <a:lnTo>
                        <a:pt x="467" y="252"/>
                      </a:lnTo>
                      <a:lnTo>
                        <a:pt x="266" y="86"/>
                      </a:lnTo>
                      <a:lnTo>
                        <a:pt x="27" y="305"/>
                      </a:lnTo>
                      <a:lnTo>
                        <a:pt x="0" y="329"/>
                      </a:lnTo>
                      <a:lnTo>
                        <a:pt x="0" y="340"/>
                      </a:lnTo>
                      <a:lnTo>
                        <a:pt x="0" y="445"/>
                      </a:lnTo>
                      <a:lnTo>
                        <a:pt x="51" y="445"/>
                      </a:lnTo>
                      <a:lnTo>
                        <a:pt x="51" y="351"/>
                      </a:lnTo>
                      <a:lnTo>
                        <a:pt x="266" y="151"/>
                      </a:lnTo>
                      <a:lnTo>
                        <a:pt x="467" y="322"/>
                      </a:lnTo>
                      <a:lnTo>
                        <a:pt x="719" y="71"/>
                      </a:lnTo>
                      <a:lnTo>
                        <a:pt x="719" y="176"/>
                      </a:lnTo>
                      <a:lnTo>
                        <a:pt x="769" y="176"/>
                      </a:lnTo>
                      <a:lnTo>
                        <a:pt x="769" y="0"/>
                      </a:lnTo>
                      <a:lnTo>
                        <a:pt x="7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grpSp>
        </p:grpSp>
      </p:grpSp>
      <p:grpSp>
        <p:nvGrpSpPr>
          <p:cNvPr id="123" name="Group 122">
            <a:extLst>
              <a:ext uri="{FF2B5EF4-FFF2-40B4-BE49-F238E27FC236}">
                <a16:creationId xmlns:a16="http://schemas.microsoft.com/office/drawing/2014/main" id="{ECEE5043-39B2-4171-B991-A0002DAFA273}"/>
              </a:ext>
            </a:extLst>
          </p:cNvPr>
          <p:cNvGrpSpPr/>
          <p:nvPr/>
        </p:nvGrpSpPr>
        <p:grpSpPr>
          <a:xfrm>
            <a:off x="5987465" y="1584597"/>
            <a:ext cx="2688892" cy="2322391"/>
            <a:chOff x="8962057" y="2419608"/>
            <a:chExt cx="2743200" cy="2369296"/>
          </a:xfrm>
        </p:grpSpPr>
        <p:sp>
          <p:nvSpPr>
            <p:cNvPr id="124" name="Content Placeholder 23">
              <a:extLst>
                <a:ext uri="{FF2B5EF4-FFF2-40B4-BE49-F238E27FC236}">
                  <a16:creationId xmlns:a16="http://schemas.microsoft.com/office/drawing/2014/main" id="{72F3662B-CE3F-416C-A4CB-AA76D3ACC552}"/>
                </a:ext>
              </a:extLst>
            </p:cNvPr>
            <p:cNvSpPr txBox="1">
              <a:spLocks/>
            </p:cNvSpPr>
            <p:nvPr/>
          </p:nvSpPr>
          <p:spPr>
            <a:xfrm>
              <a:off x="8962057" y="3791533"/>
              <a:ext cx="2743200" cy="997371"/>
            </a:xfrm>
            <a:prstGeom prst="rect">
              <a:avLst/>
            </a:prstGeom>
          </p:spPr>
          <p:txBody>
            <a:bodyPr vert="horz" wrap="square" lIns="179260" tIns="143408" rIns="179260" bIns="143408" rtlCol="0">
              <a:spAutoFit/>
            </a:bodyPr>
            <a:lst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rgbClr val="008272"/>
                  </a:solidFill>
                  <a:latin typeface="Segoe UI Semibold" panose="020B0702040204020203" pitchFamily="34" charset="0"/>
                  <a:ea typeface="+mn-ea"/>
                  <a:cs typeface="Segoe UI Semibold" panose="020B07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895810" rtl="0" eaLnBrk="1" fontAlgn="base" latinLnBrk="0" hangingPunct="1">
                <a:lnSpc>
                  <a:spcPct val="95000"/>
                </a:lnSpc>
                <a:spcBef>
                  <a:spcPct val="0"/>
                </a:spcBef>
                <a:spcAft>
                  <a:spcPct val="0"/>
                </a:spcAft>
                <a:buClrTx/>
                <a:buSzPct val="90000"/>
                <a:buFont typeface="Arial" pitchFamily="34" charset="0"/>
                <a:buNone/>
                <a:tabLst/>
                <a:defRPr/>
              </a:pP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Business Process Automation</a:t>
              </a:r>
            </a:p>
          </p:txBody>
        </p:sp>
        <p:grpSp>
          <p:nvGrpSpPr>
            <p:cNvPr id="125" name="Group 124">
              <a:extLst>
                <a:ext uri="{FF2B5EF4-FFF2-40B4-BE49-F238E27FC236}">
                  <a16:creationId xmlns:a16="http://schemas.microsoft.com/office/drawing/2014/main" id="{7BDC4BDE-85E0-41E8-897C-9EA7D2FF2F6F}"/>
                </a:ext>
              </a:extLst>
            </p:cNvPr>
            <p:cNvGrpSpPr/>
            <p:nvPr/>
          </p:nvGrpSpPr>
          <p:grpSpPr>
            <a:xfrm>
              <a:off x="9647857" y="2419608"/>
              <a:ext cx="1371600" cy="1371600"/>
              <a:chOff x="9823194" y="2328236"/>
              <a:chExt cx="1600199" cy="1600199"/>
            </a:xfrm>
          </p:grpSpPr>
          <p:sp>
            <p:nvSpPr>
              <p:cNvPr id="126" name="Oval 125">
                <a:extLst>
                  <a:ext uri="{FF2B5EF4-FFF2-40B4-BE49-F238E27FC236}">
                    <a16:creationId xmlns:a16="http://schemas.microsoft.com/office/drawing/2014/main" id="{48EA970B-7B33-4D5C-98E6-B2E7546F3098}"/>
                  </a:ext>
                </a:extLst>
              </p:cNvPr>
              <p:cNvSpPr/>
              <p:nvPr/>
            </p:nvSpPr>
            <p:spPr bwMode="auto">
              <a:xfrm>
                <a:off x="9823194" y="2328236"/>
                <a:ext cx="1600199" cy="1600199"/>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4025" rtl="0" eaLnBrk="1" fontAlgn="base" latinLnBrk="0" hangingPunct="1">
                  <a:lnSpc>
                    <a:spcPct val="90000"/>
                  </a:lnSpc>
                  <a:spcBef>
                    <a:spcPct val="0"/>
                  </a:spcBef>
                  <a:spcAft>
                    <a:spcPct val="0"/>
                  </a:spcAft>
                  <a:buClr>
                    <a:srgbClr val="000000"/>
                  </a:buClr>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sp>
            <p:nvSpPr>
              <p:cNvPr id="127" name="Freeform 22">
                <a:extLst>
                  <a:ext uri="{FF2B5EF4-FFF2-40B4-BE49-F238E27FC236}">
                    <a16:creationId xmlns:a16="http://schemas.microsoft.com/office/drawing/2014/main" id="{EFF52C38-8856-4E76-B425-0C346F3F8534}"/>
                  </a:ext>
                </a:extLst>
              </p:cNvPr>
              <p:cNvSpPr>
                <a:spLocks noChangeAspect="1" noEditPoints="1"/>
              </p:cNvSpPr>
              <p:nvPr/>
            </p:nvSpPr>
            <p:spPr bwMode="auto">
              <a:xfrm>
                <a:off x="10315828" y="2762566"/>
                <a:ext cx="614931" cy="731540"/>
              </a:xfrm>
              <a:custGeom>
                <a:avLst/>
                <a:gdLst>
                  <a:gd name="T0" fmla="*/ 304 w 791"/>
                  <a:gd name="T1" fmla="*/ 335 h 943"/>
                  <a:gd name="T2" fmla="*/ 243 w 791"/>
                  <a:gd name="T3" fmla="*/ 395 h 943"/>
                  <a:gd name="T4" fmla="*/ 487 w 791"/>
                  <a:gd name="T5" fmla="*/ 335 h 943"/>
                  <a:gd name="T6" fmla="*/ 548 w 791"/>
                  <a:gd name="T7" fmla="*/ 395 h 943"/>
                  <a:gd name="T8" fmla="*/ 487 w 791"/>
                  <a:gd name="T9" fmla="*/ 335 h 943"/>
                  <a:gd name="T10" fmla="*/ 741 w 791"/>
                  <a:gd name="T11" fmla="*/ 645 h 943"/>
                  <a:gd name="T12" fmla="*/ 785 w 791"/>
                  <a:gd name="T13" fmla="*/ 689 h 943"/>
                  <a:gd name="T14" fmla="*/ 791 w 791"/>
                  <a:gd name="T15" fmla="*/ 943 h 943"/>
                  <a:gd name="T16" fmla="*/ 730 w 791"/>
                  <a:gd name="T17" fmla="*/ 720 h 943"/>
                  <a:gd name="T18" fmla="*/ 710 w 791"/>
                  <a:gd name="T19" fmla="*/ 700 h 943"/>
                  <a:gd name="T20" fmla="*/ 67 w 791"/>
                  <a:gd name="T21" fmla="*/ 706 h 943"/>
                  <a:gd name="T22" fmla="*/ 61 w 791"/>
                  <a:gd name="T23" fmla="*/ 943 h 943"/>
                  <a:gd name="T24" fmla="*/ 0 w 791"/>
                  <a:gd name="T25" fmla="*/ 720 h 943"/>
                  <a:gd name="T26" fmla="*/ 24 w 791"/>
                  <a:gd name="T27" fmla="*/ 663 h 943"/>
                  <a:gd name="T28" fmla="*/ 81 w 791"/>
                  <a:gd name="T29" fmla="*/ 639 h 943"/>
                  <a:gd name="T30" fmla="*/ 243 w 791"/>
                  <a:gd name="T31" fmla="*/ 578 h 943"/>
                  <a:gd name="T32" fmla="*/ 171 w 791"/>
                  <a:gd name="T33" fmla="*/ 572 h 943"/>
                  <a:gd name="T34" fmla="*/ 128 w 791"/>
                  <a:gd name="T35" fmla="*/ 528 h 943"/>
                  <a:gd name="T36" fmla="*/ 122 w 791"/>
                  <a:gd name="T37" fmla="*/ 456 h 943"/>
                  <a:gd name="T38" fmla="*/ 61 w 791"/>
                  <a:gd name="T39" fmla="*/ 335 h 943"/>
                  <a:gd name="T40" fmla="*/ 122 w 791"/>
                  <a:gd name="T41" fmla="*/ 294 h 943"/>
                  <a:gd name="T42" fmla="*/ 146 w 791"/>
                  <a:gd name="T43" fmla="*/ 237 h 943"/>
                  <a:gd name="T44" fmla="*/ 203 w 791"/>
                  <a:gd name="T45" fmla="*/ 213 h 943"/>
                  <a:gd name="T46" fmla="*/ 365 w 791"/>
                  <a:gd name="T47" fmla="*/ 114 h 943"/>
                  <a:gd name="T48" fmla="*/ 335 w 791"/>
                  <a:gd name="T49" fmla="*/ 61 h 943"/>
                  <a:gd name="T50" fmla="*/ 353 w 791"/>
                  <a:gd name="T51" fmla="*/ 18 h 943"/>
                  <a:gd name="T52" fmla="*/ 396 w 791"/>
                  <a:gd name="T53" fmla="*/ 0 h 943"/>
                  <a:gd name="T54" fmla="*/ 439 w 791"/>
                  <a:gd name="T55" fmla="*/ 18 h 943"/>
                  <a:gd name="T56" fmla="*/ 456 w 791"/>
                  <a:gd name="T57" fmla="*/ 61 h 943"/>
                  <a:gd name="T58" fmla="*/ 426 w 791"/>
                  <a:gd name="T59" fmla="*/ 114 h 943"/>
                  <a:gd name="T60" fmla="*/ 588 w 791"/>
                  <a:gd name="T61" fmla="*/ 213 h 943"/>
                  <a:gd name="T62" fmla="*/ 645 w 791"/>
                  <a:gd name="T63" fmla="*/ 237 h 943"/>
                  <a:gd name="T64" fmla="*/ 669 w 791"/>
                  <a:gd name="T65" fmla="*/ 294 h 943"/>
                  <a:gd name="T66" fmla="*/ 730 w 791"/>
                  <a:gd name="T67" fmla="*/ 335 h 943"/>
                  <a:gd name="T68" fmla="*/ 669 w 791"/>
                  <a:gd name="T69" fmla="*/ 456 h 943"/>
                  <a:gd name="T70" fmla="*/ 663 w 791"/>
                  <a:gd name="T71" fmla="*/ 528 h 943"/>
                  <a:gd name="T72" fmla="*/ 619 w 791"/>
                  <a:gd name="T73" fmla="*/ 572 h 943"/>
                  <a:gd name="T74" fmla="*/ 548 w 791"/>
                  <a:gd name="T75" fmla="*/ 578 h 943"/>
                  <a:gd name="T76" fmla="*/ 710 w 791"/>
                  <a:gd name="T77" fmla="*/ 639 h 943"/>
                  <a:gd name="T78" fmla="*/ 189 w 791"/>
                  <a:gd name="T79" fmla="*/ 511 h 943"/>
                  <a:gd name="T80" fmla="*/ 588 w 791"/>
                  <a:gd name="T81" fmla="*/ 517 h 943"/>
                  <a:gd name="T82" fmla="*/ 608 w 791"/>
                  <a:gd name="T83" fmla="*/ 497 h 943"/>
                  <a:gd name="T84" fmla="*/ 603 w 791"/>
                  <a:gd name="T85" fmla="*/ 280 h 943"/>
                  <a:gd name="T86" fmla="*/ 203 w 791"/>
                  <a:gd name="T87" fmla="*/ 274 h 943"/>
                  <a:gd name="T88" fmla="*/ 183 w 791"/>
                  <a:gd name="T89" fmla="*/ 294 h 943"/>
                  <a:gd name="T90" fmla="*/ 304 w 791"/>
                  <a:gd name="T91" fmla="*/ 639 h 943"/>
                  <a:gd name="T92" fmla="*/ 487 w 791"/>
                  <a:gd name="T93" fmla="*/ 578 h 943"/>
                  <a:gd name="T94" fmla="*/ 304 w 791"/>
                  <a:gd name="T95" fmla="*/ 639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1" h="943">
                    <a:moveTo>
                      <a:pt x="243" y="335"/>
                    </a:moveTo>
                    <a:cubicBezTo>
                      <a:pt x="304" y="335"/>
                      <a:pt x="304" y="335"/>
                      <a:pt x="304" y="335"/>
                    </a:cubicBezTo>
                    <a:cubicBezTo>
                      <a:pt x="304" y="395"/>
                      <a:pt x="304" y="395"/>
                      <a:pt x="304" y="395"/>
                    </a:cubicBezTo>
                    <a:cubicBezTo>
                      <a:pt x="243" y="395"/>
                      <a:pt x="243" y="395"/>
                      <a:pt x="243" y="395"/>
                    </a:cubicBezTo>
                    <a:lnTo>
                      <a:pt x="243" y="335"/>
                    </a:lnTo>
                    <a:close/>
                    <a:moveTo>
                      <a:pt x="487" y="335"/>
                    </a:moveTo>
                    <a:cubicBezTo>
                      <a:pt x="548" y="335"/>
                      <a:pt x="548" y="335"/>
                      <a:pt x="548" y="335"/>
                    </a:cubicBezTo>
                    <a:cubicBezTo>
                      <a:pt x="548" y="395"/>
                      <a:pt x="548" y="395"/>
                      <a:pt x="548" y="395"/>
                    </a:cubicBezTo>
                    <a:cubicBezTo>
                      <a:pt x="487" y="395"/>
                      <a:pt x="487" y="395"/>
                      <a:pt x="487" y="395"/>
                    </a:cubicBezTo>
                    <a:lnTo>
                      <a:pt x="487" y="335"/>
                    </a:lnTo>
                    <a:close/>
                    <a:moveTo>
                      <a:pt x="710" y="639"/>
                    </a:moveTo>
                    <a:cubicBezTo>
                      <a:pt x="721" y="639"/>
                      <a:pt x="731" y="641"/>
                      <a:pt x="741" y="645"/>
                    </a:cubicBezTo>
                    <a:cubicBezTo>
                      <a:pt x="751" y="650"/>
                      <a:pt x="760" y="655"/>
                      <a:pt x="767" y="663"/>
                    </a:cubicBezTo>
                    <a:cubicBezTo>
                      <a:pt x="774" y="670"/>
                      <a:pt x="780" y="679"/>
                      <a:pt x="785" y="689"/>
                    </a:cubicBezTo>
                    <a:cubicBezTo>
                      <a:pt x="789" y="699"/>
                      <a:pt x="791" y="709"/>
                      <a:pt x="791" y="720"/>
                    </a:cubicBezTo>
                    <a:cubicBezTo>
                      <a:pt x="791" y="943"/>
                      <a:pt x="791" y="943"/>
                      <a:pt x="791" y="943"/>
                    </a:cubicBezTo>
                    <a:cubicBezTo>
                      <a:pt x="730" y="943"/>
                      <a:pt x="730" y="943"/>
                      <a:pt x="730" y="943"/>
                    </a:cubicBezTo>
                    <a:cubicBezTo>
                      <a:pt x="730" y="720"/>
                      <a:pt x="730" y="720"/>
                      <a:pt x="730" y="720"/>
                    </a:cubicBezTo>
                    <a:cubicBezTo>
                      <a:pt x="730" y="714"/>
                      <a:pt x="728" y="710"/>
                      <a:pt x="724" y="706"/>
                    </a:cubicBezTo>
                    <a:cubicBezTo>
                      <a:pt x="720" y="702"/>
                      <a:pt x="715" y="700"/>
                      <a:pt x="710" y="700"/>
                    </a:cubicBezTo>
                    <a:cubicBezTo>
                      <a:pt x="81" y="700"/>
                      <a:pt x="81" y="700"/>
                      <a:pt x="81" y="700"/>
                    </a:cubicBezTo>
                    <a:cubicBezTo>
                      <a:pt x="76" y="700"/>
                      <a:pt x="71" y="702"/>
                      <a:pt x="67" y="706"/>
                    </a:cubicBezTo>
                    <a:cubicBezTo>
                      <a:pt x="63" y="710"/>
                      <a:pt x="61" y="714"/>
                      <a:pt x="61" y="720"/>
                    </a:cubicBezTo>
                    <a:cubicBezTo>
                      <a:pt x="61" y="943"/>
                      <a:pt x="61" y="943"/>
                      <a:pt x="61" y="943"/>
                    </a:cubicBezTo>
                    <a:cubicBezTo>
                      <a:pt x="0" y="943"/>
                      <a:pt x="0" y="943"/>
                      <a:pt x="0" y="943"/>
                    </a:cubicBezTo>
                    <a:cubicBezTo>
                      <a:pt x="0" y="720"/>
                      <a:pt x="0" y="720"/>
                      <a:pt x="0" y="720"/>
                    </a:cubicBezTo>
                    <a:cubicBezTo>
                      <a:pt x="0" y="709"/>
                      <a:pt x="2" y="699"/>
                      <a:pt x="7" y="689"/>
                    </a:cubicBezTo>
                    <a:cubicBezTo>
                      <a:pt x="11" y="679"/>
                      <a:pt x="17" y="670"/>
                      <a:pt x="24" y="663"/>
                    </a:cubicBezTo>
                    <a:cubicBezTo>
                      <a:pt x="31" y="655"/>
                      <a:pt x="40" y="650"/>
                      <a:pt x="50" y="645"/>
                    </a:cubicBezTo>
                    <a:cubicBezTo>
                      <a:pt x="60" y="641"/>
                      <a:pt x="70" y="639"/>
                      <a:pt x="81" y="639"/>
                    </a:cubicBezTo>
                    <a:cubicBezTo>
                      <a:pt x="243" y="639"/>
                      <a:pt x="243" y="639"/>
                      <a:pt x="243" y="639"/>
                    </a:cubicBezTo>
                    <a:cubicBezTo>
                      <a:pt x="243" y="578"/>
                      <a:pt x="243" y="578"/>
                      <a:pt x="243" y="578"/>
                    </a:cubicBezTo>
                    <a:cubicBezTo>
                      <a:pt x="203" y="578"/>
                      <a:pt x="203" y="578"/>
                      <a:pt x="203" y="578"/>
                    </a:cubicBezTo>
                    <a:cubicBezTo>
                      <a:pt x="192" y="578"/>
                      <a:pt x="181" y="576"/>
                      <a:pt x="171" y="572"/>
                    </a:cubicBezTo>
                    <a:cubicBezTo>
                      <a:pt x="161" y="567"/>
                      <a:pt x="153" y="561"/>
                      <a:pt x="146" y="554"/>
                    </a:cubicBezTo>
                    <a:cubicBezTo>
                      <a:pt x="138" y="547"/>
                      <a:pt x="132" y="538"/>
                      <a:pt x="128" y="528"/>
                    </a:cubicBezTo>
                    <a:cubicBezTo>
                      <a:pt x="124" y="518"/>
                      <a:pt x="122" y="508"/>
                      <a:pt x="122" y="497"/>
                    </a:cubicBezTo>
                    <a:cubicBezTo>
                      <a:pt x="122" y="456"/>
                      <a:pt x="122" y="456"/>
                      <a:pt x="122" y="456"/>
                    </a:cubicBezTo>
                    <a:cubicBezTo>
                      <a:pt x="61" y="456"/>
                      <a:pt x="61" y="456"/>
                      <a:pt x="61" y="456"/>
                    </a:cubicBezTo>
                    <a:cubicBezTo>
                      <a:pt x="61" y="335"/>
                      <a:pt x="61" y="335"/>
                      <a:pt x="61" y="335"/>
                    </a:cubicBezTo>
                    <a:cubicBezTo>
                      <a:pt x="122" y="335"/>
                      <a:pt x="122" y="335"/>
                      <a:pt x="122" y="335"/>
                    </a:cubicBezTo>
                    <a:cubicBezTo>
                      <a:pt x="122" y="294"/>
                      <a:pt x="122" y="294"/>
                      <a:pt x="122" y="294"/>
                    </a:cubicBezTo>
                    <a:cubicBezTo>
                      <a:pt x="122" y="283"/>
                      <a:pt x="124" y="273"/>
                      <a:pt x="128" y="263"/>
                    </a:cubicBezTo>
                    <a:cubicBezTo>
                      <a:pt x="132" y="253"/>
                      <a:pt x="138" y="244"/>
                      <a:pt x="146" y="237"/>
                    </a:cubicBezTo>
                    <a:cubicBezTo>
                      <a:pt x="153" y="230"/>
                      <a:pt x="161" y="224"/>
                      <a:pt x="171" y="219"/>
                    </a:cubicBezTo>
                    <a:cubicBezTo>
                      <a:pt x="181" y="215"/>
                      <a:pt x="192" y="213"/>
                      <a:pt x="203" y="213"/>
                    </a:cubicBezTo>
                    <a:cubicBezTo>
                      <a:pt x="365" y="213"/>
                      <a:pt x="365" y="213"/>
                      <a:pt x="365" y="213"/>
                    </a:cubicBezTo>
                    <a:cubicBezTo>
                      <a:pt x="365" y="114"/>
                      <a:pt x="365" y="114"/>
                      <a:pt x="365" y="114"/>
                    </a:cubicBezTo>
                    <a:cubicBezTo>
                      <a:pt x="356" y="108"/>
                      <a:pt x="349" y="101"/>
                      <a:pt x="343" y="91"/>
                    </a:cubicBezTo>
                    <a:cubicBezTo>
                      <a:pt x="337" y="82"/>
                      <a:pt x="335" y="72"/>
                      <a:pt x="335" y="61"/>
                    </a:cubicBezTo>
                    <a:cubicBezTo>
                      <a:pt x="335" y="52"/>
                      <a:pt x="336" y="44"/>
                      <a:pt x="339" y="37"/>
                    </a:cubicBezTo>
                    <a:cubicBezTo>
                      <a:pt x="343" y="30"/>
                      <a:pt x="347" y="23"/>
                      <a:pt x="353" y="18"/>
                    </a:cubicBezTo>
                    <a:cubicBezTo>
                      <a:pt x="358" y="12"/>
                      <a:pt x="365" y="8"/>
                      <a:pt x="372" y="5"/>
                    </a:cubicBezTo>
                    <a:cubicBezTo>
                      <a:pt x="379" y="2"/>
                      <a:pt x="387" y="0"/>
                      <a:pt x="396" y="0"/>
                    </a:cubicBezTo>
                    <a:cubicBezTo>
                      <a:pt x="404" y="0"/>
                      <a:pt x="412" y="2"/>
                      <a:pt x="419" y="5"/>
                    </a:cubicBezTo>
                    <a:cubicBezTo>
                      <a:pt x="427" y="8"/>
                      <a:pt x="433" y="12"/>
                      <a:pt x="439" y="18"/>
                    </a:cubicBezTo>
                    <a:cubicBezTo>
                      <a:pt x="444" y="23"/>
                      <a:pt x="448" y="30"/>
                      <a:pt x="452" y="37"/>
                    </a:cubicBezTo>
                    <a:cubicBezTo>
                      <a:pt x="455" y="44"/>
                      <a:pt x="456" y="52"/>
                      <a:pt x="456" y="61"/>
                    </a:cubicBezTo>
                    <a:cubicBezTo>
                      <a:pt x="456" y="72"/>
                      <a:pt x="454" y="82"/>
                      <a:pt x="448" y="91"/>
                    </a:cubicBezTo>
                    <a:cubicBezTo>
                      <a:pt x="443" y="101"/>
                      <a:pt x="435" y="108"/>
                      <a:pt x="426" y="114"/>
                    </a:cubicBezTo>
                    <a:cubicBezTo>
                      <a:pt x="426" y="213"/>
                      <a:pt x="426" y="213"/>
                      <a:pt x="426" y="213"/>
                    </a:cubicBezTo>
                    <a:cubicBezTo>
                      <a:pt x="588" y="213"/>
                      <a:pt x="588" y="213"/>
                      <a:pt x="588" y="213"/>
                    </a:cubicBezTo>
                    <a:cubicBezTo>
                      <a:pt x="599" y="213"/>
                      <a:pt x="610" y="215"/>
                      <a:pt x="619" y="219"/>
                    </a:cubicBezTo>
                    <a:cubicBezTo>
                      <a:pt x="629" y="224"/>
                      <a:pt x="638" y="230"/>
                      <a:pt x="645" y="237"/>
                    </a:cubicBezTo>
                    <a:cubicBezTo>
                      <a:pt x="653" y="244"/>
                      <a:pt x="659" y="253"/>
                      <a:pt x="663" y="263"/>
                    </a:cubicBezTo>
                    <a:cubicBezTo>
                      <a:pt x="667" y="273"/>
                      <a:pt x="669" y="283"/>
                      <a:pt x="669" y="294"/>
                    </a:cubicBezTo>
                    <a:cubicBezTo>
                      <a:pt x="669" y="335"/>
                      <a:pt x="669" y="335"/>
                      <a:pt x="669" y="335"/>
                    </a:cubicBezTo>
                    <a:cubicBezTo>
                      <a:pt x="730" y="335"/>
                      <a:pt x="730" y="335"/>
                      <a:pt x="730" y="335"/>
                    </a:cubicBezTo>
                    <a:cubicBezTo>
                      <a:pt x="730" y="456"/>
                      <a:pt x="730" y="456"/>
                      <a:pt x="730" y="456"/>
                    </a:cubicBezTo>
                    <a:cubicBezTo>
                      <a:pt x="669" y="456"/>
                      <a:pt x="669" y="456"/>
                      <a:pt x="669" y="456"/>
                    </a:cubicBezTo>
                    <a:cubicBezTo>
                      <a:pt x="669" y="497"/>
                      <a:pt x="669" y="497"/>
                      <a:pt x="669" y="497"/>
                    </a:cubicBezTo>
                    <a:cubicBezTo>
                      <a:pt x="669" y="508"/>
                      <a:pt x="667" y="518"/>
                      <a:pt x="663" y="528"/>
                    </a:cubicBezTo>
                    <a:cubicBezTo>
                      <a:pt x="659" y="538"/>
                      <a:pt x="653" y="547"/>
                      <a:pt x="645" y="554"/>
                    </a:cubicBezTo>
                    <a:cubicBezTo>
                      <a:pt x="638" y="561"/>
                      <a:pt x="629" y="567"/>
                      <a:pt x="619" y="572"/>
                    </a:cubicBezTo>
                    <a:cubicBezTo>
                      <a:pt x="610" y="576"/>
                      <a:pt x="599" y="578"/>
                      <a:pt x="588" y="578"/>
                    </a:cubicBezTo>
                    <a:cubicBezTo>
                      <a:pt x="548" y="578"/>
                      <a:pt x="548" y="578"/>
                      <a:pt x="548" y="578"/>
                    </a:cubicBezTo>
                    <a:cubicBezTo>
                      <a:pt x="548" y="639"/>
                      <a:pt x="548" y="639"/>
                      <a:pt x="548" y="639"/>
                    </a:cubicBezTo>
                    <a:lnTo>
                      <a:pt x="710" y="639"/>
                    </a:lnTo>
                    <a:close/>
                    <a:moveTo>
                      <a:pt x="183" y="497"/>
                    </a:moveTo>
                    <a:cubicBezTo>
                      <a:pt x="183" y="502"/>
                      <a:pt x="185" y="507"/>
                      <a:pt x="189" y="511"/>
                    </a:cubicBezTo>
                    <a:cubicBezTo>
                      <a:pt x="193" y="515"/>
                      <a:pt x="197" y="517"/>
                      <a:pt x="203" y="517"/>
                    </a:cubicBezTo>
                    <a:cubicBezTo>
                      <a:pt x="588" y="517"/>
                      <a:pt x="588" y="517"/>
                      <a:pt x="588" y="517"/>
                    </a:cubicBezTo>
                    <a:cubicBezTo>
                      <a:pt x="594" y="517"/>
                      <a:pt x="599" y="515"/>
                      <a:pt x="603" y="511"/>
                    </a:cubicBezTo>
                    <a:cubicBezTo>
                      <a:pt x="607" y="507"/>
                      <a:pt x="608" y="502"/>
                      <a:pt x="608" y="497"/>
                    </a:cubicBezTo>
                    <a:cubicBezTo>
                      <a:pt x="608" y="294"/>
                      <a:pt x="608" y="294"/>
                      <a:pt x="608" y="294"/>
                    </a:cubicBezTo>
                    <a:cubicBezTo>
                      <a:pt x="608" y="289"/>
                      <a:pt x="607" y="284"/>
                      <a:pt x="603" y="280"/>
                    </a:cubicBezTo>
                    <a:cubicBezTo>
                      <a:pt x="599" y="276"/>
                      <a:pt x="594" y="274"/>
                      <a:pt x="588" y="274"/>
                    </a:cubicBezTo>
                    <a:cubicBezTo>
                      <a:pt x="203" y="274"/>
                      <a:pt x="203" y="274"/>
                      <a:pt x="203" y="274"/>
                    </a:cubicBezTo>
                    <a:cubicBezTo>
                      <a:pt x="197" y="274"/>
                      <a:pt x="193" y="276"/>
                      <a:pt x="189" y="280"/>
                    </a:cubicBezTo>
                    <a:cubicBezTo>
                      <a:pt x="185" y="284"/>
                      <a:pt x="183" y="289"/>
                      <a:pt x="183" y="294"/>
                    </a:cubicBezTo>
                    <a:lnTo>
                      <a:pt x="183" y="497"/>
                    </a:lnTo>
                    <a:close/>
                    <a:moveTo>
                      <a:pt x="304" y="639"/>
                    </a:moveTo>
                    <a:cubicBezTo>
                      <a:pt x="487" y="639"/>
                      <a:pt x="487" y="639"/>
                      <a:pt x="487" y="639"/>
                    </a:cubicBezTo>
                    <a:cubicBezTo>
                      <a:pt x="487" y="578"/>
                      <a:pt x="487" y="578"/>
                      <a:pt x="487" y="578"/>
                    </a:cubicBezTo>
                    <a:cubicBezTo>
                      <a:pt x="304" y="578"/>
                      <a:pt x="304" y="578"/>
                      <a:pt x="304" y="578"/>
                    </a:cubicBezTo>
                    <a:lnTo>
                      <a:pt x="304" y="639"/>
                    </a:lnTo>
                    <a:close/>
                  </a:path>
                </a:pathLst>
              </a:custGeom>
              <a:solidFill>
                <a:schemeClr val="bg1"/>
              </a:solidFill>
              <a:ln>
                <a:noFill/>
              </a:ln>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grpSp>
      </p:grpSp>
      <p:grpSp>
        <p:nvGrpSpPr>
          <p:cNvPr id="130" name="Group 129">
            <a:extLst>
              <a:ext uri="{FF2B5EF4-FFF2-40B4-BE49-F238E27FC236}">
                <a16:creationId xmlns:a16="http://schemas.microsoft.com/office/drawing/2014/main" id="{5A3C308C-7D6F-47F3-9D6B-EE8A6D8BB55A}"/>
              </a:ext>
            </a:extLst>
          </p:cNvPr>
          <p:cNvGrpSpPr/>
          <p:nvPr/>
        </p:nvGrpSpPr>
        <p:grpSpPr>
          <a:xfrm>
            <a:off x="8773263" y="1584597"/>
            <a:ext cx="2688892" cy="2322072"/>
            <a:chOff x="6218548" y="2419608"/>
            <a:chExt cx="2743200" cy="2368972"/>
          </a:xfrm>
        </p:grpSpPr>
        <p:sp>
          <p:nvSpPr>
            <p:cNvPr id="131" name="Content Placeholder 23">
              <a:extLst>
                <a:ext uri="{FF2B5EF4-FFF2-40B4-BE49-F238E27FC236}">
                  <a16:creationId xmlns:a16="http://schemas.microsoft.com/office/drawing/2014/main" id="{B13055DE-ED10-4B4A-8392-073B580EFBBA}"/>
                </a:ext>
              </a:extLst>
            </p:cNvPr>
            <p:cNvSpPr txBox="1">
              <a:spLocks/>
            </p:cNvSpPr>
            <p:nvPr/>
          </p:nvSpPr>
          <p:spPr>
            <a:xfrm>
              <a:off x="6218548" y="3791208"/>
              <a:ext cx="2743200" cy="997372"/>
            </a:xfrm>
            <a:prstGeom prst="rect">
              <a:avLst/>
            </a:prstGeom>
          </p:spPr>
          <p:txBody>
            <a:bodyPr vert="horz" wrap="square" lIns="179260" tIns="143408" rIns="179260" bIns="143408" rtlCol="0">
              <a:spAutoFit/>
            </a:bodyPr>
            <a:lst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rgbClr val="008272"/>
                  </a:solidFill>
                  <a:latin typeface="Segoe UI Semibold" panose="020B0702040204020203" pitchFamily="34" charset="0"/>
                  <a:ea typeface="+mn-ea"/>
                  <a:cs typeface="Segoe UI Semibold" panose="020B07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895810" rtl="0" eaLnBrk="1" fontAlgn="base" latinLnBrk="0" hangingPunct="1">
                <a:lnSpc>
                  <a:spcPct val="95000"/>
                </a:lnSpc>
                <a:spcBef>
                  <a:spcPct val="0"/>
                </a:spcBef>
                <a:spcAft>
                  <a:spcPct val="0"/>
                </a:spcAft>
                <a:buClrTx/>
                <a:buSzPct val="90000"/>
                <a:buFont typeface="Arial" pitchFamily="34" charset="0"/>
                <a:buNone/>
                <a:tabLst/>
                <a:defRPr/>
              </a:pP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Risk</a:t>
              </a:r>
              <a:b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br>
              <a:r>
                <a:rPr kumimoji="0" lang="en-US" sz="2353"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Segoe UI Semibold" panose="020B0702040204020203" pitchFamily="34" charset="0"/>
                  <a:sym typeface="Arial"/>
                </a:rPr>
                <a:t>Management</a:t>
              </a:r>
            </a:p>
          </p:txBody>
        </p:sp>
        <p:grpSp>
          <p:nvGrpSpPr>
            <p:cNvPr id="132" name="Group 131">
              <a:extLst>
                <a:ext uri="{FF2B5EF4-FFF2-40B4-BE49-F238E27FC236}">
                  <a16:creationId xmlns:a16="http://schemas.microsoft.com/office/drawing/2014/main" id="{034D2E38-B08C-4270-8625-0952C0B2D290}"/>
                </a:ext>
              </a:extLst>
            </p:cNvPr>
            <p:cNvGrpSpPr>
              <a:grpSpLocks noChangeAspect="1"/>
            </p:cNvGrpSpPr>
            <p:nvPr/>
          </p:nvGrpSpPr>
          <p:grpSpPr>
            <a:xfrm>
              <a:off x="6904348" y="2419608"/>
              <a:ext cx="1371600" cy="1371600"/>
              <a:chOff x="6886094" y="2328236"/>
              <a:chExt cx="1600199" cy="1600199"/>
            </a:xfrm>
          </p:grpSpPr>
          <p:sp>
            <p:nvSpPr>
              <p:cNvPr id="133" name="Oval 132">
                <a:extLst>
                  <a:ext uri="{FF2B5EF4-FFF2-40B4-BE49-F238E27FC236}">
                    <a16:creationId xmlns:a16="http://schemas.microsoft.com/office/drawing/2014/main" id="{C54DF1EC-5F66-4F31-82BD-3B09D3288A82}"/>
                  </a:ext>
                </a:extLst>
              </p:cNvPr>
              <p:cNvSpPr/>
              <p:nvPr/>
            </p:nvSpPr>
            <p:spPr bwMode="auto">
              <a:xfrm>
                <a:off x="6886094" y="2328236"/>
                <a:ext cx="1600199" cy="1600199"/>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4025" rtl="0" eaLnBrk="1" fontAlgn="base" latinLnBrk="0" hangingPunct="1">
                  <a:lnSpc>
                    <a:spcPct val="90000"/>
                  </a:lnSpc>
                  <a:spcBef>
                    <a:spcPct val="0"/>
                  </a:spcBef>
                  <a:spcAft>
                    <a:spcPct val="0"/>
                  </a:spcAft>
                  <a:buClr>
                    <a:srgbClr val="000000"/>
                  </a:buClr>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Arial"/>
                </a:endParaRPr>
              </a:p>
            </p:txBody>
          </p:sp>
          <p:grpSp>
            <p:nvGrpSpPr>
              <p:cNvPr id="134" name="Group 133">
                <a:extLst>
                  <a:ext uri="{FF2B5EF4-FFF2-40B4-BE49-F238E27FC236}">
                    <a16:creationId xmlns:a16="http://schemas.microsoft.com/office/drawing/2014/main" id="{00ECF237-0076-4733-AA1B-9F7DE94E80BE}"/>
                  </a:ext>
                </a:extLst>
              </p:cNvPr>
              <p:cNvGrpSpPr/>
              <p:nvPr/>
            </p:nvGrpSpPr>
            <p:grpSpPr>
              <a:xfrm>
                <a:off x="7361229" y="2763830"/>
                <a:ext cx="649929" cy="729011"/>
                <a:chOff x="5697538" y="2228850"/>
                <a:chExt cx="1135063" cy="1273176"/>
              </a:xfrm>
              <a:solidFill>
                <a:schemeClr val="bg1"/>
              </a:solidFill>
            </p:grpSpPr>
            <p:sp>
              <p:nvSpPr>
                <p:cNvPr id="135" name="Freeform 10">
                  <a:extLst>
                    <a:ext uri="{FF2B5EF4-FFF2-40B4-BE49-F238E27FC236}">
                      <a16:creationId xmlns:a16="http://schemas.microsoft.com/office/drawing/2014/main" id="{DB4935B7-667F-44A4-A981-E3D1F822BBD8}"/>
                    </a:ext>
                  </a:extLst>
                </p:cNvPr>
                <p:cNvSpPr>
                  <a:spLocks/>
                </p:cNvSpPr>
                <p:nvPr/>
              </p:nvSpPr>
              <p:spPr bwMode="auto">
                <a:xfrm>
                  <a:off x="5697538" y="2228850"/>
                  <a:ext cx="1135063" cy="1119188"/>
                </a:xfrm>
                <a:custGeom>
                  <a:avLst/>
                  <a:gdLst>
                    <a:gd name="T0" fmla="*/ 419 w 839"/>
                    <a:gd name="T1" fmla="*/ 0 h 828"/>
                    <a:gd name="T2" fmla="*/ 0 w 839"/>
                    <a:gd name="T3" fmla="*/ 210 h 828"/>
                    <a:gd name="T4" fmla="*/ 0 w 839"/>
                    <a:gd name="T5" fmla="*/ 734 h 828"/>
                    <a:gd name="T6" fmla="*/ 187 w 839"/>
                    <a:gd name="T7" fmla="*/ 827 h 828"/>
                    <a:gd name="T8" fmla="*/ 142 w 839"/>
                    <a:gd name="T9" fmla="*/ 760 h 828"/>
                    <a:gd name="T10" fmla="*/ 120 w 839"/>
                    <a:gd name="T11" fmla="*/ 711 h 828"/>
                    <a:gd name="T12" fmla="*/ 66 w 839"/>
                    <a:gd name="T13" fmla="*/ 684 h 828"/>
                    <a:gd name="T14" fmla="*/ 66 w 839"/>
                    <a:gd name="T15" fmla="*/ 273 h 828"/>
                    <a:gd name="T16" fmla="*/ 268 w 839"/>
                    <a:gd name="T17" fmla="*/ 374 h 828"/>
                    <a:gd name="T18" fmla="*/ 293 w 839"/>
                    <a:gd name="T19" fmla="*/ 360 h 828"/>
                    <a:gd name="T20" fmla="*/ 328 w 839"/>
                    <a:gd name="T21" fmla="*/ 342 h 828"/>
                    <a:gd name="T22" fmla="*/ 104 w 839"/>
                    <a:gd name="T23" fmla="*/ 230 h 828"/>
                    <a:gd name="T24" fmla="*/ 298 w 839"/>
                    <a:gd name="T25" fmla="*/ 133 h 828"/>
                    <a:gd name="T26" fmla="*/ 298 w 839"/>
                    <a:gd name="T27" fmla="*/ 133 h 828"/>
                    <a:gd name="T28" fmla="*/ 419 w 839"/>
                    <a:gd name="T29" fmla="*/ 73 h 828"/>
                    <a:gd name="T30" fmla="*/ 734 w 839"/>
                    <a:gd name="T31" fmla="*/ 230 h 828"/>
                    <a:gd name="T32" fmla="*/ 510 w 839"/>
                    <a:gd name="T33" fmla="*/ 342 h 828"/>
                    <a:gd name="T34" fmla="*/ 546 w 839"/>
                    <a:gd name="T35" fmla="*/ 361 h 828"/>
                    <a:gd name="T36" fmla="*/ 581 w 839"/>
                    <a:gd name="T37" fmla="*/ 379 h 828"/>
                    <a:gd name="T38" fmla="*/ 774 w 839"/>
                    <a:gd name="T39" fmla="*/ 282 h 828"/>
                    <a:gd name="T40" fmla="*/ 774 w 839"/>
                    <a:gd name="T41" fmla="*/ 694 h 828"/>
                    <a:gd name="T42" fmla="*/ 714 w 839"/>
                    <a:gd name="T43" fmla="*/ 724 h 828"/>
                    <a:gd name="T44" fmla="*/ 697 w 839"/>
                    <a:gd name="T45" fmla="*/ 760 h 828"/>
                    <a:gd name="T46" fmla="*/ 651 w 839"/>
                    <a:gd name="T47" fmla="*/ 828 h 828"/>
                    <a:gd name="T48" fmla="*/ 839 w 839"/>
                    <a:gd name="T49" fmla="*/ 734 h 828"/>
                    <a:gd name="T50" fmla="*/ 839 w 839"/>
                    <a:gd name="T51" fmla="*/ 210 h 828"/>
                    <a:gd name="T52" fmla="*/ 419 w 839"/>
                    <a:gd name="T53" fmla="*/ 0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9" h="828">
                      <a:moveTo>
                        <a:pt x="419" y="0"/>
                      </a:moveTo>
                      <a:cubicBezTo>
                        <a:pt x="0" y="210"/>
                        <a:pt x="0" y="210"/>
                        <a:pt x="0" y="210"/>
                      </a:cubicBezTo>
                      <a:cubicBezTo>
                        <a:pt x="0" y="734"/>
                        <a:pt x="0" y="734"/>
                        <a:pt x="0" y="734"/>
                      </a:cubicBezTo>
                      <a:cubicBezTo>
                        <a:pt x="187" y="827"/>
                        <a:pt x="187" y="827"/>
                        <a:pt x="187" y="827"/>
                      </a:cubicBezTo>
                      <a:cubicBezTo>
                        <a:pt x="170" y="806"/>
                        <a:pt x="155" y="784"/>
                        <a:pt x="142" y="760"/>
                      </a:cubicBezTo>
                      <a:cubicBezTo>
                        <a:pt x="133" y="744"/>
                        <a:pt x="126" y="728"/>
                        <a:pt x="120" y="711"/>
                      </a:cubicBezTo>
                      <a:cubicBezTo>
                        <a:pt x="66" y="684"/>
                        <a:pt x="66" y="684"/>
                        <a:pt x="66" y="684"/>
                      </a:cubicBezTo>
                      <a:cubicBezTo>
                        <a:pt x="66" y="273"/>
                        <a:pt x="66" y="273"/>
                        <a:pt x="66" y="273"/>
                      </a:cubicBezTo>
                      <a:cubicBezTo>
                        <a:pt x="268" y="374"/>
                        <a:pt x="268" y="374"/>
                        <a:pt x="268" y="374"/>
                      </a:cubicBezTo>
                      <a:cubicBezTo>
                        <a:pt x="276" y="370"/>
                        <a:pt x="285" y="366"/>
                        <a:pt x="293" y="360"/>
                      </a:cubicBezTo>
                      <a:cubicBezTo>
                        <a:pt x="304" y="353"/>
                        <a:pt x="316" y="347"/>
                        <a:pt x="328" y="342"/>
                      </a:cubicBezTo>
                      <a:cubicBezTo>
                        <a:pt x="104" y="230"/>
                        <a:pt x="104" y="230"/>
                        <a:pt x="104" y="230"/>
                      </a:cubicBezTo>
                      <a:cubicBezTo>
                        <a:pt x="298" y="133"/>
                        <a:pt x="298" y="133"/>
                        <a:pt x="298" y="133"/>
                      </a:cubicBezTo>
                      <a:cubicBezTo>
                        <a:pt x="298" y="133"/>
                        <a:pt x="298" y="133"/>
                        <a:pt x="298" y="133"/>
                      </a:cubicBezTo>
                      <a:cubicBezTo>
                        <a:pt x="419" y="73"/>
                        <a:pt x="419" y="73"/>
                        <a:pt x="419" y="73"/>
                      </a:cubicBezTo>
                      <a:cubicBezTo>
                        <a:pt x="734" y="230"/>
                        <a:pt x="734" y="230"/>
                        <a:pt x="734" y="230"/>
                      </a:cubicBezTo>
                      <a:cubicBezTo>
                        <a:pt x="510" y="342"/>
                        <a:pt x="510" y="342"/>
                        <a:pt x="510" y="342"/>
                      </a:cubicBezTo>
                      <a:cubicBezTo>
                        <a:pt x="522" y="347"/>
                        <a:pt x="534" y="353"/>
                        <a:pt x="546" y="361"/>
                      </a:cubicBezTo>
                      <a:cubicBezTo>
                        <a:pt x="557" y="368"/>
                        <a:pt x="569" y="374"/>
                        <a:pt x="581" y="379"/>
                      </a:cubicBezTo>
                      <a:cubicBezTo>
                        <a:pt x="774" y="282"/>
                        <a:pt x="774" y="282"/>
                        <a:pt x="774" y="282"/>
                      </a:cubicBezTo>
                      <a:cubicBezTo>
                        <a:pt x="774" y="694"/>
                        <a:pt x="774" y="694"/>
                        <a:pt x="774" y="694"/>
                      </a:cubicBezTo>
                      <a:cubicBezTo>
                        <a:pt x="714" y="724"/>
                        <a:pt x="714" y="724"/>
                        <a:pt x="714" y="724"/>
                      </a:cubicBezTo>
                      <a:cubicBezTo>
                        <a:pt x="709" y="736"/>
                        <a:pt x="703" y="748"/>
                        <a:pt x="697" y="760"/>
                      </a:cubicBezTo>
                      <a:cubicBezTo>
                        <a:pt x="684" y="784"/>
                        <a:pt x="668" y="807"/>
                        <a:pt x="651" y="828"/>
                      </a:cubicBezTo>
                      <a:cubicBezTo>
                        <a:pt x="839" y="734"/>
                        <a:pt x="839" y="734"/>
                        <a:pt x="839" y="734"/>
                      </a:cubicBezTo>
                      <a:cubicBezTo>
                        <a:pt x="839" y="210"/>
                        <a:pt x="839" y="210"/>
                        <a:pt x="839" y="210"/>
                      </a:cubicBezTo>
                      <a:lnTo>
                        <a:pt x="4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36" name="Freeform 11">
                  <a:extLst>
                    <a:ext uri="{FF2B5EF4-FFF2-40B4-BE49-F238E27FC236}">
                      <a16:creationId xmlns:a16="http://schemas.microsoft.com/office/drawing/2014/main" id="{8C73E569-D954-4C15-8438-0D24D66D0768}"/>
                    </a:ext>
                  </a:extLst>
                </p:cNvPr>
                <p:cNvSpPr>
                  <a:spLocks noEditPoints="1"/>
                </p:cNvSpPr>
                <p:nvPr/>
              </p:nvSpPr>
              <p:spPr bwMode="auto">
                <a:xfrm>
                  <a:off x="5905500" y="2744788"/>
                  <a:ext cx="717550" cy="757238"/>
                </a:xfrm>
                <a:custGeom>
                  <a:avLst/>
                  <a:gdLst>
                    <a:gd name="T0" fmla="*/ 265 w 530"/>
                    <a:gd name="T1" fmla="*/ 0 h 560"/>
                    <a:gd name="T2" fmla="*/ 315 w 530"/>
                    <a:gd name="T3" fmla="*/ 7 h 560"/>
                    <a:gd name="T4" fmla="*/ 360 w 530"/>
                    <a:gd name="T5" fmla="*/ 28 h 560"/>
                    <a:gd name="T6" fmla="*/ 442 w 530"/>
                    <a:gd name="T7" fmla="*/ 64 h 560"/>
                    <a:gd name="T8" fmla="*/ 530 w 530"/>
                    <a:gd name="T9" fmla="*/ 75 h 560"/>
                    <a:gd name="T10" fmla="*/ 530 w 530"/>
                    <a:gd name="T11" fmla="*/ 201 h 560"/>
                    <a:gd name="T12" fmla="*/ 520 w 530"/>
                    <a:gd name="T13" fmla="*/ 279 h 560"/>
                    <a:gd name="T14" fmla="*/ 491 w 530"/>
                    <a:gd name="T15" fmla="*/ 350 h 560"/>
                    <a:gd name="T16" fmla="*/ 447 w 530"/>
                    <a:gd name="T17" fmla="*/ 414 h 560"/>
                    <a:gd name="T18" fmla="*/ 392 w 530"/>
                    <a:gd name="T19" fmla="*/ 470 h 560"/>
                    <a:gd name="T20" fmla="*/ 330 w 530"/>
                    <a:gd name="T21" fmla="*/ 519 h 560"/>
                    <a:gd name="T22" fmla="*/ 265 w 530"/>
                    <a:gd name="T23" fmla="*/ 560 h 560"/>
                    <a:gd name="T24" fmla="*/ 200 w 530"/>
                    <a:gd name="T25" fmla="*/ 519 h 560"/>
                    <a:gd name="T26" fmla="*/ 138 w 530"/>
                    <a:gd name="T27" fmla="*/ 470 h 560"/>
                    <a:gd name="T28" fmla="*/ 83 w 530"/>
                    <a:gd name="T29" fmla="*/ 414 h 560"/>
                    <a:gd name="T30" fmla="*/ 40 w 530"/>
                    <a:gd name="T31" fmla="*/ 350 h 560"/>
                    <a:gd name="T32" fmla="*/ 11 w 530"/>
                    <a:gd name="T33" fmla="*/ 279 h 560"/>
                    <a:gd name="T34" fmla="*/ 0 w 530"/>
                    <a:gd name="T35" fmla="*/ 201 h 560"/>
                    <a:gd name="T36" fmla="*/ 0 w 530"/>
                    <a:gd name="T37" fmla="*/ 75 h 560"/>
                    <a:gd name="T38" fmla="*/ 89 w 530"/>
                    <a:gd name="T39" fmla="*/ 64 h 560"/>
                    <a:gd name="T40" fmla="*/ 170 w 530"/>
                    <a:gd name="T41" fmla="*/ 28 h 560"/>
                    <a:gd name="T42" fmla="*/ 215 w 530"/>
                    <a:gd name="T43" fmla="*/ 7 h 560"/>
                    <a:gd name="T44" fmla="*/ 265 w 530"/>
                    <a:gd name="T45" fmla="*/ 0 h 560"/>
                    <a:gd name="T46" fmla="*/ 471 w 530"/>
                    <a:gd name="T47" fmla="*/ 130 h 560"/>
                    <a:gd name="T48" fmla="*/ 396 w 530"/>
                    <a:gd name="T49" fmla="*/ 112 h 560"/>
                    <a:gd name="T50" fmla="*/ 327 w 530"/>
                    <a:gd name="T51" fmla="*/ 77 h 560"/>
                    <a:gd name="T52" fmla="*/ 265 w 530"/>
                    <a:gd name="T53" fmla="*/ 59 h 560"/>
                    <a:gd name="T54" fmla="*/ 203 w 530"/>
                    <a:gd name="T55" fmla="*/ 77 h 560"/>
                    <a:gd name="T56" fmla="*/ 134 w 530"/>
                    <a:gd name="T57" fmla="*/ 112 h 560"/>
                    <a:gd name="T58" fmla="*/ 59 w 530"/>
                    <a:gd name="T59" fmla="*/ 130 h 560"/>
                    <a:gd name="T60" fmla="*/ 59 w 530"/>
                    <a:gd name="T61" fmla="*/ 201 h 560"/>
                    <a:gd name="T62" fmla="*/ 77 w 530"/>
                    <a:gd name="T63" fmla="*/ 291 h 560"/>
                    <a:gd name="T64" fmla="*/ 124 w 530"/>
                    <a:gd name="T65" fmla="*/ 371 h 560"/>
                    <a:gd name="T66" fmla="*/ 190 w 530"/>
                    <a:gd name="T67" fmla="*/ 438 h 560"/>
                    <a:gd name="T68" fmla="*/ 265 w 530"/>
                    <a:gd name="T69" fmla="*/ 491 h 560"/>
                    <a:gd name="T70" fmla="*/ 340 w 530"/>
                    <a:gd name="T71" fmla="*/ 438 h 560"/>
                    <a:gd name="T72" fmla="*/ 406 w 530"/>
                    <a:gd name="T73" fmla="*/ 371 h 560"/>
                    <a:gd name="T74" fmla="*/ 453 w 530"/>
                    <a:gd name="T75" fmla="*/ 291 h 560"/>
                    <a:gd name="T76" fmla="*/ 471 w 530"/>
                    <a:gd name="T77" fmla="*/ 201 h 560"/>
                    <a:gd name="T78" fmla="*/ 471 w 530"/>
                    <a:gd name="T79" fmla="*/ 13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0" h="560">
                      <a:moveTo>
                        <a:pt x="265" y="0"/>
                      </a:moveTo>
                      <a:cubicBezTo>
                        <a:pt x="284" y="0"/>
                        <a:pt x="300" y="2"/>
                        <a:pt x="315" y="7"/>
                      </a:cubicBezTo>
                      <a:cubicBezTo>
                        <a:pt x="330" y="11"/>
                        <a:pt x="345" y="18"/>
                        <a:pt x="360" y="28"/>
                      </a:cubicBezTo>
                      <a:cubicBezTo>
                        <a:pt x="386" y="45"/>
                        <a:pt x="413" y="57"/>
                        <a:pt x="442" y="64"/>
                      </a:cubicBezTo>
                      <a:cubicBezTo>
                        <a:pt x="470" y="72"/>
                        <a:pt x="500" y="75"/>
                        <a:pt x="530" y="75"/>
                      </a:cubicBezTo>
                      <a:cubicBezTo>
                        <a:pt x="530" y="201"/>
                        <a:pt x="530" y="201"/>
                        <a:pt x="530" y="201"/>
                      </a:cubicBezTo>
                      <a:cubicBezTo>
                        <a:pt x="530" y="228"/>
                        <a:pt x="527" y="254"/>
                        <a:pt x="520" y="279"/>
                      </a:cubicBezTo>
                      <a:cubicBezTo>
                        <a:pt x="513" y="304"/>
                        <a:pt x="503" y="327"/>
                        <a:pt x="491" y="350"/>
                      </a:cubicBezTo>
                      <a:cubicBezTo>
                        <a:pt x="479" y="372"/>
                        <a:pt x="464" y="394"/>
                        <a:pt x="447" y="414"/>
                      </a:cubicBezTo>
                      <a:cubicBezTo>
                        <a:pt x="430" y="434"/>
                        <a:pt x="412" y="452"/>
                        <a:pt x="392" y="470"/>
                      </a:cubicBezTo>
                      <a:cubicBezTo>
                        <a:pt x="373" y="488"/>
                        <a:pt x="352" y="504"/>
                        <a:pt x="330" y="519"/>
                      </a:cubicBezTo>
                      <a:cubicBezTo>
                        <a:pt x="309" y="534"/>
                        <a:pt x="287" y="547"/>
                        <a:pt x="265" y="560"/>
                      </a:cubicBezTo>
                      <a:cubicBezTo>
                        <a:pt x="243" y="547"/>
                        <a:pt x="221" y="534"/>
                        <a:pt x="200" y="519"/>
                      </a:cubicBezTo>
                      <a:cubicBezTo>
                        <a:pt x="178" y="504"/>
                        <a:pt x="158" y="488"/>
                        <a:pt x="138" y="470"/>
                      </a:cubicBezTo>
                      <a:cubicBezTo>
                        <a:pt x="118" y="452"/>
                        <a:pt x="100" y="434"/>
                        <a:pt x="83" y="414"/>
                      </a:cubicBezTo>
                      <a:cubicBezTo>
                        <a:pt x="66" y="394"/>
                        <a:pt x="52" y="372"/>
                        <a:pt x="40" y="350"/>
                      </a:cubicBezTo>
                      <a:cubicBezTo>
                        <a:pt x="27" y="327"/>
                        <a:pt x="18" y="304"/>
                        <a:pt x="11" y="279"/>
                      </a:cubicBezTo>
                      <a:cubicBezTo>
                        <a:pt x="3" y="254"/>
                        <a:pt x="0" y="228"/>
                        <a:pt x="0" y="201"/>
                      </a:cubicBezTo>
                      <a:cubicBezTo>
                        <a:pt x="0" y="75"/>
                        <a:pt x="0" y="75"/>
                        <a:pt x="0" y="75"/>
                      </a:cubicBezTo>
                      <a:cubicBezTo>
                        <a:pt x="31" y="75"/>
                        <a:pt x="60" y="72"/>
                        <a:pt x="89" y="64"/>
                      </a:cubicBezTo>
                      <a:cubicBezTo>
                        <a:pt x="117" y="57"/>
                        <a:pt x="144" y="45"/>
                        <a:pt x="170" y="28"/>
                      </a:cubicBezTo>
                      <a:cubicBezTo>
                        <a:pt x="186" y="18"/>
                        <a:pt x="201" y="11"/>
                        <a:pt x="215" y="7"/>
                      </a:cubicBezTo>
                      <a:cubicBezTo>
                        <a:pt x="230" y="2"/>
                        <a:pt x="247" y="0"/>
                        <a:pt x="265" y="0"/>
                      </a:cubicBezTo>
                      <a:close/>
                      <a:moveTo>
                        <a:pt x="471" y="130"/>
                      </a:moveTo>
                      <a:cubicBezTo>
                        <a:pt x="446" y="126"/>
                        <a:pt x="421" y="120"/>
                        <a:pt x="396" y="112"/>
                      </a:cubicBezTo>
                      <a:cubicBezTo>
                        <a:pt x="371" y="103"/>
                        <a:pt x="348" y="91"/>
                        <a:pt x="327" y="77"/>
                      </a:cubicBezTo>
                      <a:cubicBezTo>
                        <a:pt x="308" y="65"/>
                        <a:pt x="288" y="59"/>
                        <a:pt x="265" y="59"/>
                      </a:cubicBezTo>
                      <a:cubicBezTo>
                        <a:pt x="243" y="59"/>
                        <a:pt x="222" y="65"/>
                        <a:pt x="203" y="77"/>
                      </a:cubicBezTo>
                      <a:cubicBezTo>
                        <a:pt x="182" y="91"/>
                        <a:pt x="159" y="103"/>
                        <a:pt x="134" y="112"/>
                      </a:cubicBezTo>
                      <a:cubicBezTo>
                        <a:pt x="109" y="120"/>
                        <a:pt x="84" y="126"/>
                        <a:pt x="59" y="130"/>
                      </a:cubicBezTo>
                      <a:cubicBezTo>
                        <a:pt x="59" y="201"/>
                        <a:pt x="59" y="201"/>
                        <a:pt x="59" y="201"/>
                      </a:cubicBezTo>
                      <a:cubicBezTo>
                        <a:pt x="59" y="233"/>
                        <a:pt x="65" y="263"/>
                        <a:pt x="77" y="291"/>
                      </a:cubicBezTo>
                      <a:cubicBezTo>
                        <a:pt x="89" y="320"/>
                        <a:pt x="105" y="346"/>
                        <a:pt x="124" y="371"/>
                      </a:cubicBezTo>
                      <a:cubicBezTo>
                        <a:pt x="144" y="395"/>
                        <a:pt x="166" y="417"/>
                        <a:pt x="190" y="438"/>
                      </a:cubicBezTo>
                      <a:cubicBezTo>
                        <a:pt x="215" y="458"/>
                        <a:pt x="240" y="476"/>
                        <a:pt x="265" y="491"/>
                      </a:cubicBezTo>
                      <a:cubicBezTo>
                        <a:pt x="290" y="476"/>
                        <a:pt x="315" y="458"/>
                        <a:pt x="340" y="438"/>
                      </a:cubicBezTo>
                      <a:cubicBezTo>
                        <a:pt x="365" y="417"/>
                        <a:pt x="387" y="395"/>
                        <a:pt x="406" y="371"/>
                      </a:cubicBezTo>
                      <a:cubicBezTo>
                        <a:pt x="426" y="346"/>
                        <a:pt x="442" y="320"/>
                        <a:pt x="453" y="291"/>
                      </a:cubicBezTo>
                      <a:cubicBezTo>
                        <a:pt x="465" y="263"/>
                        <a:pt x="471" y="233"/>
                        <a:pt x="471" y="201"/>
                      </a:cubicBezTo>
                      <a:lnTo>
                        <a:pt x="471"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37" name="Rectangle 12">
                  <a:extLst>
                    <a:ext uri="{FF2B5EF4-FFF2-40B4-BE49-F238E27FC236}">
                      <a16:creationId xmlns:a16="http://schemas.microsoft.com/office/drawing/2014/main" id="{D05F32B6-CCFD-4692-9084-1EB5073F44F7}"/>
                    </a:ext>
                  </a:extLst>
                </p:cNvPr>
                <p:cNvSpPr>
                  <a:spLocks noChangeArrowheads="1"/>
                </p:cNvSpPr>
                <p:nvPr/>
              </p:nvSpPr>
              <p:spPr bwMode="auto">
                <a:xfrm>
                  <a:off x="6227763" y="3238500"/>
                  <a:ext cx="79375"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sp>
              <p:nvSpPr>
                <p:cNvPr id="138" name="Rectangle 13">
                  <a:extLst>
                    <a:ext uri="{FF2B5EF4-FFF2-40B4-BE49-F238E27FC236}">
                      <a16:creationId xmlns:a16="http://schemas.microsoft.com/office/drawing/2014/main" id="{F2085F2B-FCA0-41CE-BCDD-5350A392AFF2}"/>
                    </a:ext>
                  </a:extLst>
                </p:cNvPr>
                <p:cNvSpPr>
                  <a:spLocks noChangeArrowheads="1"/>
                </p:cNvSpPr>
                <p:nvPr/>
              </p:nvSpPr>
              <p:spPr bwMode="auto">
                <a:xfrm>
                  <a:off x="6227763" y="2922588"/>
                  <a:ext cx="793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896311" rtl="0" eaLnBrk="1" fontAlgn="auto" latinLnBrk="0" hangingPunct="1">
                    <a:lnSpc>
                      <a:spcPct val="100000"/>
                    </a:lnSpc>
                    <a:spcBef>
                      <a:spcPts val="0"/>
                    </a:spcBef>
                    <a:spcAft>
                      <a:spcPts val="0"/>
                    </a:spcAft>
                    <a:buClr>
                      <a:srgbClr val="000000"/>
                    </a:buClr>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S PGothic" panose="020B0600070205080204" pitchFamily="34" charset="-128"/>
                    <a:cs typeface="Arial"/>
                    <a:sym typeface="Arial"/>
                  </a:endParaRPr>
                </a:p>
              </p:txBody>
            </p:sp>
          </p:grpSp>
        </p:grpSp>
      </p:grpSp>
      <p:sp>
        <p:nvSpPr>
          <p:cNvPr id="139" name="Rectangle 138">
            <a:extLst>
              <a:ext uri="{FF2B5EF4-FFF2-40B4-BE49-F238E27FC236}">
                <a16:creationId xmlns:a16="http://schemas.microsoft.com/office/drawing/2014/main" id="{F917D62C-CA1C-4464-A206-0FCC66D7DBC4}"/>
              </a:ext>
            </a:extLst>
          </p:cNvPr>
          <p:cNvSpPr/>
          <p:nvPr/>
        </p:nvSpPr>
        <p:spPr>
          <a:xfrm>
            <a:off x="588263" y="4298629"/>
            <a:ext cx="2468436" cy="1528945"/>
          </a:xfrm>
          <a:prstGeom prst="rect">
            <a:avLst/>
          </a:prstGeom>
        </p:spPr>
        <p:txBody>
          <a:bodyPr wrap="square">
            <a:spAutoFit/>
          </a:bodyPr>
          <a:lstStyle/>
          <a:p>
            <a:pPr marL="0" marR="0" lvl="0" indent="0" algn="l" defTabSz="672386" rtl="0" eaLnBrk="1" fontAlgn="auto" latinLnBrk="0" hangingPunct="1">
              <a:lnSpc>
                <a:spcPct val="100000"/>
              </a:lnSpc>
              <a:spcBef>
                <a:spcPts val="0"/>
              </a:spcBef>
              <a:spcAft>
                <a:spcPts val="0"/>
              </a:spcAft>
              <a:buClrTx/>
              <a:buSzTx/>
              <a:buFontTx/>
              <a:buNone/>
              <a:tabLst/>
              <a:defRPr/>
            </a:pPr>
            <a:r>
              <a:rPr kumimoji="0" lang="en-US" sz="1867"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Revenue Reporting</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Near Realtime Financial Reporting</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Scale to meet changing business</a:t>
            </a:r>
          </a:p>
        </p:txBody>
      </p:sp>
      <p:sp>
        <p:nvSpPr>
          <p:cNvPr id="140" name="Rectangle 139">
            <a:extLst>
              <a:ext uri="{FF2B5EF4-FFF2-40B4-BE49-F238E27FC236}">
                <a16:creationId xmlns:a16="http://schemas.microsoft.com/office/drawing/2014/main" id="{EC6CC58D-F8B2-4A1D-B0A5-BC6E1DBEBA8D}"/>
              </a:ext>
            </a:extLst>
          </p:cNvPr>
          <p:cNvSpPr/>
          <p:nvPr/>
        </p:nvSpPr>
        <p:spPr>
          <a:xfrm>
            <a:off x="9304772" y="4298629"/>
            <a:ext cx="2341463" cy="1241622"/>
          </a:xfrm>
          <a:prstGeom prst="rect">
            <a:avLst/>
          </a:prstGeom>
        </p:spPr>
        <p:txBody>
          <a:bodyPr wrap="square">
            <a:spAutoFit/>
          </a:bodyPr>
          <a:lstStyle/>
          <a:p>
            <a:pPr marL="0" marR="0" lvl="0" indent="0" algn="l" defTabSz="672386" rtl="0" eaLnBrk="1" fontAlgn="auto" latinLnBrk="0" hangingPunct="1">
              <a:lnSpc>
                <a:spcPct val="100000"/>
              </a:lnSpc>
              <a:spcBef>
                <a:spcPts val="0"/>
              </a:spcBef>
              <a:spcAft>
                <a:spcPts val="0"/>
              </a:spcAft>
              <a:buClrTx/>
              <a:buSzTx/>
              <a:buFontTx/>
              <a:buNone/>
              <a:tabLst/>
              <a:defRPr/>
            </a:pPr>
            <a:r>
              <a:rPr kumimoji="0" lang="en-US" sz="1867"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Tax Processing</a:t>
            </a:r>
            <a:endPar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endParaRP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Cost Savings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Compliance with New tax rules</a:t>
            </a:r>
          </a:p>
        </p:txBody>
      </p:sp>
      <p:sp>
        <p:nvSpPr>
          <p:cNvPr id="141" name="Rectangle 140">
            <a:extLst>
              <a:ext uri="{FF2B5EF4-FFF2-40B4-BE49-F238E27FC236}">
                <a16:creationId xmlns:a16="http://schemas.microsoft.com/office/drawing/2014/main" id="{75E0831F-C343-4ED1-B0E5-87DDEF7E4ED3}"/>
              </a:ext>
            </a:extLst>
          </p:cNvPr>
          <p:cNvSpPr/>
          <p:nvPr/>
        </p:nvSpPr>
        <p:spPr>
          <a:xfrm>
            <a:off x="3522814" y="4298629"/>
            <a:ext cx="2296941" cy="1528945"/>
          </a:xfrm>
          <a:prstGeom prst="rect">
            <a:avLst/>
          </a:prstGeom>
        </p:spPr>
        <p:txBody>
          <a:bodyPr wrap="square">
            <a:spAutoFit/>
          </a:bodyPr>
          <a:lstStyle/>
          <a:p>
            <a:pPr marL="0" marR="0" lvl="0" indent="0" algn="l" defTabSz="672386" rtl="0" eaLnBrk="1" fontAlgn="auto" latinLnBrk="0" hangingPunct="1">
              <a:lnSpc>
                <a:spcPct val="100000"/>
              </a:lnSpc>
              <a:spcBef>
                <a:spcPts val="0"/>
              </a:spcBef>
              <a:spcAft>
                <a:spcPts val="0"/>
              </a:spcAft>
              <a:buClrTx/>
              <a:buSzTx/>
              <a:buFontTx/>
              <a:buNone/>
              <a:tabLst/>
              <a:defRPr/>
            </a:pPr>
            <a:r>
              <a:rPr kumimoji="0" lang="en-US" sz="1867"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Financial Forecast</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Predictive Analysis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Instant Insights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Broader and Deeper Views</a:t>
            </a:r>
          </a:p>
        </p:txBody>
      </p:sp>
      <p:sp>
        <p:nvSpPr>
          <p:cNvPr id="142" name="Rectangle 141">
            <a:extLst>
              <a:ext uri="{FF2B5EF4-FFF2-40B4-BE49-F238E27FC236}">
                <a16:creationId xmlns:a16="http://schemas.microsoft.com/office/drawing/2014/main" id="{749E357F-1761-4AEF-B48A-1E307C92A83C}"/>
              </a:ext>
            </a:extLst>
          </p:cNvPr>
          <p:cNvSpPr/>
          <p:nvPr/>
        </p:nvSpPr>
        <p:spPr>
          <a:xfrm>
            <a:off x="6352061" y="4298629"/>
            <a:ext cx="2528691" cy="1241622"/>
          </a:xfrm>
          <a:prstGeom prst="rect">
            <a:avLst/>
          </a:prstGeom>
        </p:spPr>
        <p:txBody>
          <a:bodyPr wrap="square">
            <a:spAutoFit/>
          </a:bodyPr>
          <a:lstStyle/>
          <a:p>
            <a:pPr marL="0" marR="0" lvl="0" indent="0" algn="l" defTabSz="672386" rtl="0" eaLnBrk="1" fontAlgn="auto" latinLnBrk="0" hangingPunct="1">
              <a:lnSpc>
                <a:spcPct val="100000"/>
              </a:lnSpc>
              <a:spcBef>
                <a:spcPts val="0"/>
              </a:spcBef>
              <a:spcAft>
                <a:spcPts val="0"/>
              </a:spcAft>
              <a:buClrTx/>
              <a:buSzTx/>
              <a:buFontTx/>
              <a:buNone/>
              <a:tabLst/>
              <a:defRPr/>
            </a:pPr>
            <a:r>
              <a:rPr kumimoji="0" lang="en-US" sz="1867"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Reconciliation</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Cost savings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Time savings</a:t>
            </a:r>
          </a:p>
          <a:p>
            <a:pPr marL="210088" marR="0" lvl="0" indent="-210088" algn="l" defTabSz="672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67"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a:rPr>
              <a:t>Improved Accuracy</a:t>
            </a:r>
          </a:p>
        </p:txBody>
      </p:sp>
    </p:spTree>
    <p:extLst>
      <p:ext uri="{BB962C8B-B14F-4D97-AF65-F5344CB8AC3E}">
        <p14:creationId xmlns:p14="http://schemas.microsoft.com/office/powerpoint/2010/main" val="45068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anim calcmode="lin" valueType="num">
                                      <p:cBhvr>
                                        <p:cTn id="8" dur="1000" fill="hold"/>
                                        <p:tgtEl>
                                          <p:spTgt spid="98"/>
                                        </p:tgtEl>
                                        <p:attrNameLst>
                                          <p:attrName>ppt_x</p:attrName>
                                        </p:attrNameLst>
                                      </p:cBhvr>
                                      <p:tavLst>
                                        <p:tav tm="0">
                                          <p:val>
                                            <p:strVal val="#ppt_x"/>
                                          </p:val>
                                        </p:tav>
                                        <p:tav tm="100000">
                                          <p:val>
                                            <p:strVal val="#ppt_x"/>
                                          </p:val>
                                        </p:tav>
                                      </p:tavLst>
                                    </p:anim>
                                    <p:anim calcmode="lin" valueType="num">
                                      <p:cBhvr>
                                        <p:cTn id="9" dur="1000" fill="hold"/>
                                        <p:tgtEl>
                                          <p:spTgt spid="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1000"/>
                                        <p:tgtEl>
                                          <p:spTgt spid="130"/>
                                        </p:tgtEl>
                                      </p:cBhvr>
                                    </p:animEffect>
                                    <p:anim calcmode="lin" valueType="num">
                                      <p:cBhvr>
                                        <p:cTn id="18" dur="1000" fill="hold"/>
                                        <p:tgtEl>
                                          <p:spTgt spid="130"/>
                                        </p:tgtEl>
                                        <p:attrNameLst>
                                          <p:attrName>ppt_x</p:attrName>
                                        </p:attrNameLst>
                                      </p:cBhvr>
                                      <p:tavLst>
                                        <p:tav tm="0">
                                          <p:val>
                                            <p:strVal val="#ppt_x"/>
                                          </p:val>
                                        </p:tav>
                                        <p:tav tm="100000">
                                          <p:val>
                                            <p:strVal val="#ppt_x"/>
                                          </p:val>
                                        </p:tav>
                                      </p:tavLst>
                                    </p:anim>
                                    <p:anim calcmode="lin" valueType="num">
                                      <p:cBhvr>
                                        <p:cTn id="19" dur="1000" fill="hold"/>
                                        <p:tgtEl>
                                          <p:spTgt spid="1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1000"/>
                                        <p:tgtEl>
                                          <p:spTgt spid="123"/>
                                        </p:tgtEl>
                                      </p:cBhvr>
                                    </p:animEffect>
                                    <p:anim calcmode="lin" valueType="num">
                                      <p:cBhvr>
                                        <p:cTn id="23" dur="1000" fill="hold"/>
                                        <p:tgtEl>
                                          <p:spTgt spid="123"/>
                                        </p:tgtEl>
                                        <p:attrNameLst>
                                          <p:attrName>ppt_x</p:attrName>
                                        </p:attrNameLst>
                                      </p:cBhvr>
                                      <p:tavLst>
                                        <p:tav tm="0">
                                          <p:val>
                                            <p:strVal val="#ppt_x"/>
                                          </p:val>
                                        </p:tav>
                                        <p:tav tm="100000">
                                          <p:val>
                                            <p:strVal val="#ppt_x"/>
                                          </p:val>
                                        </p:tav>
                                      </p:tavLst>
                                    </p:anim>
                                    <p:anim calcmode="lin" valueType="num">
                                      <p:cBhvr>
                                        <p:cTn id="24" dur="1000" fill="hold"/>
                                        <p:tgtEl>
                                          <p:spTgt spid="12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fade">
                                      <p:cBhvr>
                                        <p:cTn id="28" dur="500"/>
                                        <p:tgtEl>
                                          <p:spTgt spid="139"/>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500"/>
                                        <p:tgtEl>
                                          <p:spTgt spid="141"/>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500"/>
                                        <p:tgtEl>
                                          <p:spTgt spid="14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40"/>
                                        </p:tgtEl>
                                        <p:attrNameLst>
                                          <p:attrName>style.visibility</p:attrName>
                                        </p:attrNameLst>
                                      </p:cBhvr>
                                      <p:to>
                                        <p:strVal val="visible"/>
                                      </p:to>
                                    </p:set>
                                    <p:animEffect transition="in" filter="fade">
                                      <p:cBhvr>
                                        <p:cTn id="4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p:bldP spid="1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152A2276-8A7A-447B-823A-548754ADC34D}"/>
              </a:ext>
            </a:extLst>
          </p:cNvPr>
          <p:cNvGrpSpPr/>
          <p:nvPr/>
        </p:nvGrpSpPr>
        <p:grpSpPr>
          <a:xfrm>
            <a:off x="2302966" y="2148297"/>
            <a:ext cx="7586069" cy="2561406"/>
            <a:chOff x="2302965" y="2148297"/>
            <a:chExt cx="7586069" cy="2561406"/>
          </a:xfrm>
        </p:grpSpPr>
        <p:grpSp>
          <p:nvGrpSpPr>
            <p:cNvPr id="4" name="Group 3">
              <a:extLst>
                <a:ext uri="{FF2B5EF4-FFF2-40B4-BE49-F238E27FC236}">
                  <a16:creationId xmlns:a16="http://schemas.microsoft.com/office/drawing/2014/main" id="{5534F65B-3EF3-49AF-A772-5FE16AEB5067}"/>
                </a:ext>
              </a:extLst>
            </p:cNvPr>
            <p:cNvGrpSpPr/>
            <p:nvPr/>
          </p:nvGrpSpPr>
          <p:grpSpPr>
            <a:xfrm>
              <a:off x="2302965" y="2148297"/>
              <a:ext cx="1856652" cy="2561406"/>
              <a:chOff x="2348769" y="2113005"/>
              <a:chExt cx="1856652" cy="2561406"/>
            </a:xfrm>
          </p:grpSpPr>
          <p:grpSp>
            <p:nvGrpSpPr>
              <p:cNvPr id="3" name="Group 2">
                <a:extLst>
                  <a:ext uri="{FF2B5EF4-FFF2-40B4-BE49-F238E27FC236}">
                    <a16:creationId xmlns:a16="http://schemas.microsoft.com/office/drawing/2014/main" id="{5E595129-EBD1-480E-83FC-C1AF9E4F9F91}"/>
                  </a:ext>
                </a:extLst>
              </p:cNvPr>
              <p:cNvGrpSpPr/>
              <p:nvPr/>
            </p:nvGrpSpPr>
            <p:grpSpPr>
              <a:xfrm>
                <a:off x="2348769" y="2113005"/>
                <a:ext cx="1856652" cy="1856652"/>
                <a:chOff x="2323071" y="2113005"/>
                <a:chExt cx="1856652" cy="1856652"/>
              </a:xfrm>
            </p:grpSpPr>
            <p:sp>
              <p:nvSpPr>
                <p:cNvPr id="2" name="Oval 1">
                  <a:extLst>
                    <a:ext uri="{FF2B5EF4-FFF2-40B4-BE49-F238E27FC236}">
                      <a16:creationId xmlns:a16="http://schemas.microsoft.com/office/drawing/2014/main" id="{99BAAAFD-0CDE-49E1-9695-C75561A262C9}"/>
                    </a:ext>
                  </a:extLst>
                </p:cNvPr>
                <p:cNvSpPr/>
                <p:nvPr/>
              </p:nvSpPr>
              <p:spPr bwMode="auto">
                <a:xfrm>
                  <a:off x="2323071" y="2113005"/>
                  <a:ext cx="1856652" cy="18566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brain_3" title="Icon of a brain">
                  <a:extLst>
                    <a:ext uri="{FF2B5EF4-FFF2-40B4-BE49-F238E27FC236}">
                      <a16:creationId xmlns:a16="http://schemas.microsoft.com/office/drawing/2014/main" id="{5EFF3185-AAC8-47DA-8D50-5EAB0480F5E2}"/>
                    </a:ext>
                  </a:extLst>
                </p:cNvPr>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9D2D4F37-1112-40DC-9CAF-3CEFDF5888CB}"/>
                  </a:ext>
                </a:extLst>
              </p:cNvPr>
              <p:cNvSpPr/>
              <p:nvPr/>
            </p:nvSpPr>
            <p:spPr>
              <a:xfrm>
                <a:off x="2379285" y="4151191"/>
                <a:ext cx="1795620" cy="523220"/>
              </a:xfrm>
              <a:prstGeom prst="rect">
                <a:avLst/>
              </a:prstGeom>
            </p:spPr>
            <p:txBody>
              <a:bodyPr wrap="none">
                <a:spAutoFit/>
              </a:bodyPr>
              <a:lstStyle/>
              <a:p>
                <a:pPr marL="0" marR="0" lvl="0" indent="0" algn="ctr" defTabSz="932719" rtl="0" eaLnBrk="1" fontAlgn="auto" latinLnBrk="0" hangingPunct="1">
                  <a:lnSpc>
                    <a:spcPct val="100000"/>
                  </a:lnSpc>
                  <a:spcBef>
                    <a:spcPct val="20000"/>
                  </a:spcBef>
                  <a:spcAft>
                    <a:spcPts val="1200"/>
                  </a:spcAft>
                  <a:buClrTx/>
                  <a:buSzPct val="90000"/>
                  <a:buFontTx/>
                  <a:buNone/>
                  <a:tabLst/>
                  <a:defRPr/>
                </a:pPr>
                <a:r>
                  <a:rPr kumimoji="0" lang="en-US" sz="28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MINDSET</a:t>
                </a:r>
              </a:p>
            </p:txBody>
          </p:sp>
        </p:grpSp>
        <p:sp>
          <p:nvSpPr>
            <p:cNvPr id="11" name="Oval 10">
              <a:extLst>
                <a:ext uri="{FF2B5EF4-FFF2-40B4-BE49-F238E27FC236}">
                  <a16:creationId xmlns:a16="http://schemas.microsoft.com/office/drawing/2014/main" id="{E4BF3990-7AC4-4D2B-89E1-39B1E1FFE8EE}"/>
                </a:ext>
              </a:extLst>
            </p:cNvPr>
            <p:cNvSpPr/>
            <p:nvPr/>
          </p:nvSpPr>
          <p:spPr bwMode="auto">
            <a:xfrm>
              <a:off x="5167673" y="2148297"/>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4E980A4-1118-492E-AF52-E6BD6C03247E}"/>
                </a:ext>
              </a:extLst>
            </p:cNvPr>
            <p:cNvSpPr/>
            <p:nvPr/>
          </p:nvSpPr>
          <p:spPr>
            <a:xfrm>
              <a:off x="5405395" y="4186483"/>
              <a:ext cx="1381212" cy="523220"/>
            </a:xfrm>
            <a:prstGeom prst="rect">
              <a:avLst/>
            </a:prstGeom>
          </p:spPr>
          <p:txBody>
            <a:bodyPr wrap="none">
              <a:spAutoFit/>
            </a:bodyPr>
            <a:lstStyle/>
            <a:p>
              <a:pPr marL="0" marR="0" lvl="0" indent="0" algn="ctr" defTabSz="932719" rtl="0" eaLnBrk="1" fontAlgn="auto" latinLnBrk="0" hangingPunct="1">
                <a:lnSpc>
                  <a:spcPct val="100000"/>
                </a:lnSpc>
                <a:spcBef>
                  <a:spcPct val="20000"/>
                </a:spcBef>
                <a:spcAft>
                  <a:spcPts val="1200"/>
                </a:spcAft>
                <a:buClrTx/>
                <a:buSzPct val="90000"/>
                <a:buFontTx/>
                <a:buNone/>
                <a:tabLst/>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CLOUD</a:t>
              </a:r>
              <a:endPar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6CC1C7A4-81B1-47F9-B31A-A9E737DCAAFE}"/>
                </a:ext>
              </a:extLst>
            </p:cNvPr>
            <p:cNvSpPr/>
            <p:nvPr/>
          </p:nvSpPr>
          <p:spPr>
            <a:xfrm>
              <a:off x="8135995" y="4186483"/>
              <a:ext cx="1703415" cy="523220"/>
            </a:xfrm>
            <a:prstGeom prst="rect">
              <a:avLst/>
            </a:prstGeom>
          </p:spPr>
          <p:txBody>
            <a:bodyPr wrap="non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rPr>
                <a:t>HYGIENE</a:t>
              </a:r>
            </a:p>
          </p:txBody>
        </p:sp>
        <p:sp>
          <p:nvSpPr>
            <p:cNvPr id="20" name="Freeform 13" title="Icon of a cloud">
              <a:extLst>
                <a:ext uri="{FF2B5EF4-FFF2-40B4-BE49-F238E27FC236}">
                  <a16:creationId xmlns:a16="http://schemas.microsoft.com/office/drawing/2014/main" id="{4FE47E9E-D0B1-4E07-841E-E029F5011F03}"/>
                </a:ext>
              </a:extLst>
            </p:cNvPr>
            <p:cNvSpPr>
              <a:spLocks noChangeAspect="1"/>
            </p:cNvSpPr>
            <p:nvPr/>
          </p:nvSpPr>
          <p:spPr bwMode="auto">
            <a:xfrm>
              <a:off x="5467153" y="2731662"/>
              <a:ext cx="1257693" cy="6899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57150" cap="flat">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4" name="Group 23">
              <a:extLst>
                <a:ext uri="{FF2B5EF4-FFF2-40B4-BE49-F238E27FC236}">
                  <a16:creationId xmlns:a16="http://schemas.microsoft.com/office/drawing/2014/main" id="{C5B5A321-4372-4B5B-9955-CA04A9AE5B81}"/>
                </a:ext>
              </a:extLst>
            </p:cNvPr>
            <p:cNvGrpSpPr/>
            <p:nvPr/>
          </p:nvGrpSpPr>
          <p:grpSpPr>
            <a:xfrm>
              <a:off x="8032382" y="2148297"/>
              <a:ext cx="1856652" cy="1856652"/>
              <a:chOff x="8032382" y="2148297"/>
              <a:chExt cx="1856652" cy="1856652"/>
            </a:xfrm>
            <a:solidFill>
              <a:schemeClr val="accent1">
                <a:lumMod val="75000"/>
              </a:schemeClr>
            </a:solidFill>
          </p:grpSpPr>
          <p:sp>
            <p:nvSpPr>
              <p:cNvPr id="16" name="Oval 15">
                <a:extLst>
                  <a:ext uri="{FF2B5EF4-FFF2-40B4-BE49-F238E27FC236}">
                    <a16:creationId xmlns:a16="http://schemas.microsoft.com/office/drawing/2014/main" id="{CA2587CF-30D9-42C3-AD0E-5BE6FAD17908}"/>
                  </a:ext>
                </a:extLst>
              </p:cNvPr>
              <p:cNvSpPr/>
              <p:nvPr/>
            </p:nvSpPr>
            <p:spPr bwMode="auto">
              <a:xfrm>
                <a:off x="8032382" y="2148297"/>
                <a:ext cx="1856652" cy="18566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5">
                <a:extLst>
                  <a:ext uri="{FF2B5EF4-FFF2-40B4-BE49-F238E27FC236}">
                    <a16:creationId xmlns:a16="http://schemas.microsoft.com/office/drawing/2014/main" id="{454DAEB0-D1C7-4498-84EA-E05F8D1E2162}"/>
                  </a:ext>
                </a:extLst>
              </p:cNvPr>
              <p:cNvSpPr>
                <a:spLocks noEditPoints="1"/>
              </p:cNvSpPr>
              <p:nvPr/>
            </p:nvSpPr>
            <p:spPr bwMode="auto">
              <a:xfrm>
                <a:off x="8523073" y="2639884"/>
                <a:ext cx="875270" cy="87347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grp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5712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C571F3-AE5C-4884-81E5-BA3BB2856F1C}"/>
              </a:ext>
            </a:extLst>
          </p:cNvPr>
          <p:cNvSpPr>
            <a:spLocks noGrp="1"/>
          </p:cNvSpPr>
          <p:nvPr>
            <p:ph type="title"/>
          </p:nvPr>
        </p:nvSpPr>
        <p:spPr/>
        <p:txBody>
          <a:bodyPr/>
          <a:lstStyle/>
          <a:p>
            <a:r>
              <a:rPr lang="en-US"/>
              <a:t>Quick Primer on Security Culture</a:t>
            </a:r>
          </a:p>
        </p:txBody>
      </p:sp>
      <p:grpSp>
        <p:nvGrpSpPr>
          <p:cNvPr id="13" name="Group 12">
            <a:extLst>
              <a:ext uri="{FF2B5EF4-FFF2-40B4-BE49-F238E27FC236}">
                <a16:creationId xmlns:a16="http://schemas.microsoft.com/office/drawing/2014/main" id="{63734F24-3FB5-4BF3-9624-0F10BEA6EEA3}"/>
              </a:ext>
            </a:extLst>
          </p:cNvPr>
          <p:cNvGrpSpPr/>
          <p:nvPr/>
        </p:nvGrpSpPr>
        <p:grpSpPr>
          <a:xfrm>
            <a:off x="8916728" y="1545841"/>
            <a:ext cx="1487012" cy="1487012"/>
            <a:chOff x="8916728" y="1007222"/>
            <a:chExt cx="1487012" cy="1487012"/>
          </a:xfrm>
        </p:grpSpPr>
        <p:sp>
          <p:nvSpPr>
            <p:cNvPr id="25" name="Oval 24">
              <a:extLst>
                <a:ext uri="{FF2B5EF4-FFF2-40B4-BE49-F238E27FC236}">
                  <a16:creationId xmlns:a16="http://schemas.microsoft.com/office/drawing/2014/main" id="{AE2F0088-EFEB-453E-AF70-1183A14A87F2}"/>
                </a:ext>
              </a:extLst>
            </p:cNvPr>
            <p:cNvSpPr/>
            <p:nvPr/>
          </p:nvSpPr>
          <p:spPr bwMode="auto">
            <a:xfrm>
              <a:off x="8916728" y="1007222"/>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a:extLst>
                <a:ext uri="{FF2B5EF4-FFF2-40B4-BE49-F238E27FC236}">
                  <a16:creationId xmlns:a16="http://schemas.microsoft.com/office/drawing/2014/main" id="{68342E63-0A1B-43B2-9045-548D7BC99C2C}"/>
                </a:ext>
              </a:extLst>
            </p:cNvPr>
            <p:cNvGrpSpPr/>
            <p:nvPr/>
          </p:nvGrpSpPr>
          <p:grpSpPr>
            <a:xfrm>
              <a:off x="9052564" y="1292002"/>
              <a:ext cx="1215340" cy="917453"/>
              <a:chOff x="322385" y="5238029"/>
              <a:chExt cx="857403" cy="647249"/>
            </a:xfrm>
          </p:grpSpPr>
          <p:pic>
            <p:nvPicPr>
              <p:cNvPr id="3" name="Graphic 2" descr="Dog">
                <a:extLst>
                  <a:ext uri="{FF2B5EF4-FFF2-40B4-BE49-F238E27FC236}">
                    <a16:creationId xmlns:a16="http://schemas.microsoft.com/office/drawing/2014/main" id="{14C274B2-8B54-46FD-A573-0B3D5F22C2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2385" y="5521323"/>
                <a:ext cx="273469" cy="273469"/>
              </a:xfrm>
              <a:prstGeom prst="rect">
                <a:avLst/>
              </a:prstGeom>
            </p:spPr>
          </p:pic>
          <p:pic>
            <p:nvPicPr>
              <p:cNvPr id="30" name="Graphic 29" descr="Dog">
                <a:extLst>
                  <a:ext uri="{FF2B5EF4-FFF2-40B4-BE49-F238E27FC236}">
                    <a16:creationId xmlns:a16="http://schemas.microsoft.com/office/drawing/2014/main" id="{489356C4-035C-4497-B92C-1E6D4DC3E6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32539" y="5238029"/>
                <a:ext cx="647249" cy="647249"/>
              </a:xfrm>
              <a:prstGeom prst="rect">
                <a:avLst/>
              </a:prstGeom>
            </p:spPr>
          </p:pic>
        </p:grpSp>
      </p:grpSp>
      <p:sp>
        <p:nvSpPr>
          <p:cNvPr id="10" name="Rectangle 9">
            <a:extLst>
              <a:ext uri="{FF2B5EF4-FFF2-40B4-BE49-F238E27FC236}">
                <a16:creationId xmlns:a16="http://schemas.microsoft.com/office/drawing/2014/main" id="{508DD96B-1076-4109-9DE7-22C93D887456}"/>
              </a:ext>
            </a:extLst>
          </p:cNvPr>
          <p:cNvSpPr/>
          <p:nvPr/>
        </p:nvSpPr>
        <p:spPr>
          <a:xfrm>
            <a:off x="9092648" y="3205017"/>
            <a:ext cx="2651760" cy="1671227"/>
          </a:xfrm>
          <a:prstGeom prst="rect">
            <a:avLst/>
          </a:prstGeom>
        </p:spPr>
        <p:txBody>
          <a:bodyPr>
            <a:spAutoFit/>
          </a:bodyPr>
          <a:lstStyle/>
          <a:p>
            <a:pPr marL="0" marR="0" lvl="0" indent="0" algn="l" defTabSz="932719" rtl="0" eaLnBrk="1" fontAlgn="ctr" latinLnBrk="0" hangingPunct="1">
              <a:lnSpc>
                <a:spcPct val="100000"/>
              </a:lnSpc>
              <a:spcBef>
                <a:spcPct val="20000"/>
              </a:spcBef>
              <a:spcAft>
                <a:spcPts val="600"/>
              </a:spcAft>
              <a:buClrTx/>
              <a:buSzPct val="90000"/>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Prevalent </a:t>
            </a:r>
            <a:b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‘Underdog’ attitude</a:t>
            </a:r>
          </a:p>
          <a:p>
            <a:pPr marL="234950" marR="0" lvl="1" indent="-2349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Not involved early </a:t>
            </a:r>
            <a:b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b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in business/risk decision process</a:t>
            </a:r>
          </a:p>
        </p:txBody>
      </p:sp>
      <p:sp>
        <p:nvSpPr>
          <p:cNvPr id="8" name="Rectangle 7">
            <a:extLst>
              <a:ext uri="{FF2B5EF4-FFF2-40B4-BE49-F238E27FC236}">
                <a16:creationId xmlns:a16="http://schemas.microsoft.com/office/drawing/2014/main" id="{1CFEE049-1123-4ACA-801D-F3D24E5E6D21}"/>
              </a:ext>
            </a:extLst>
          </p:cNvPr>
          <p:cNvSpPr/>
          <p:nvPr/>
        </p:nvSpPr>
        <p:spPr>
          <a:xfrm>
            <a:off x="3103898" y="3179683"/>
            <a:ext cx="2651760" cy="1015663"/>
          </a:xfrm>
          <a:prstGeom prst="rect">
            <a:avLst/>
          </a:prstGeom>
        </p:spPr>
        <p:txBody>
          <a:bodyPr wrap="square">
            <a:spAutoFit/>
          </a:bodyPr>
          <a:lstStyle/>
          <a:p>
            <a:pPr marL="0" marR="0" lvl="0" indent="0" algn="l" defTabSz="932719" rtl="0" eaLnBrk="1" fontAlgn="ctr" latinLnBrk="0" hangingPunct="1">
              <a:lnSpc>
                <a:spcPct val="100000"/>
              </a:lnSpc>
              <a:spcBef>
                <a:spcPct val="20000"/>
              </a:spcBef>
              <a:spcAft>
                <a:spcPts val="600"/>
              </a:spcAft>
              <a:buClrTx/>
              <a:buSzPct val="90000"/>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Deeply care </a:t>
            </a:r>
            <a:b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about keeping the organization safe</a:t>
            </a:r>
          </a:p>
        </p:txBody>
      </p:sp>
      <p:grpSp>
        <p:nvGrpSpPr>
          <p:cNvPr id="36" name="Group 35">
            <a:extLst>
              <a:ext uri="{FF2B5EF4-FFF2-40B4-BE49-F238E27FC236}">
                <a16:creationId xmlns:a16="http://schemas.microsoft.com/office/drawing/2014/main" id="{74EE2B9D-ED41-49F5-BC89-960CEDE8608A}"/>
              </a:ext>
            </a:extLst>
          </p:cNvPr>
          <p:cNvGrpSpPr/>
          <p:nvPr/>
        </p:nvGrpSpPr>
        <p:grpSpPr>
          <a:xfrm>
            <a:off x="3067344" y="1545841"/>
            <a:ext cx="1487012" cy="1487012"/>
            <a:chOff x="3067344" y="1545841"/>
            <a:chExt cx="1487012" cy="1487012"/>
          </a:xfrm>
        </p:grpSpPr>
        <p:sp>
          <p:nvSpPr>
            <p:cNvPr id="22" name="Oval 21">
              <a:extLst>
                <a:ext uri="{FF2B5EF4-FFF2-40B4-BE49-F238E27FC236}">
                  <a16:creationId xmlns:a16="http://schemas.microsoft.com/office/drawing/2014/main" id="{587A54B1-AAE0-4B45-A269-332035F30509}"/>
                </a:ext>
              </a:extLst>
            </p:cNvPr>
            <p:cNvSpPr/>
            <p:nvPr/>
          </p:nvSpPr>
          <p:spPr bwMode="auto">
            <a:xfrm>
              <a:off x="3067344" y="1545841"/>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heart" title="Icon of a heart">
              <a:extLst>
                <a:ext uri="{FF2B5EF4-FFF2-40B4-BE49-F238E27FC236}">
                  <a16:creationId xmlns:a16="http://schemas.microsoft.com/office/drawing/2014/main" id="{2C0A7D26-0D85-4DC3-9F62-DD54CC427F87}"/>
                </a:ext>
              </a:extLst>
            </p:cNvPr>
            <p:cNvSpPr>
              <a:spLocks noChangeAspect="1"/>
            </p:cNvSpPr>
            <p:nvPr/>
          </p:nvSpPr>
          <p:spPr bwMode="auto">
            <a:xfrm>
              <a:off x="3397466" y="1912961"/>
              <a:ext cx="826768" cy="752773"/>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03758564-1384-4D2D-B065-E4AC300A7FC7}"/>
              </a:ext>
            </a:extLst>
          </p:cNvPr>
          <p:cNvSpPr/>
          <p:nvPr/>
        </p:nvSpPr>
        <p:spPr>
          <a:xfrm>
            <a:off x="5984068" y="3210959"/>
            <a:ext cx="2651760" cy="2865400"/>
          </a:xfrm>
          <a:prstGeom prst="rect">
            <a:avLst/>
          </a:prstGeom>
        </p:spPr>
        <p:txBody>
          <a:bodyPr wrap="square">
            <a:spAutoFit/>
          </a:bodyPr>
          <a:lstStyle/>
          <a:p>
            <a:pPr marL="0" marR="0" lvl="0" indent="0" algn="l" defTabSz="932719" rtl="0" eaLnBrk="1" fontAlgn="ctr" latinLnBrk="0" hangingPunct="1">
              <a:lnSpc>
                <a:spcPct val="100000"/>
              </a:lnSpc>
              <a:spcBef>
                <a:spcPct val="20000"/>
              </a:spcBef>
              <a:spcAft>
                <a:spcPts val="600"/>
              </a:spcAft>
              <a:buClrTx/>
              <a:buSzPct val="90000"/>
              <a:buFontTx/>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Limited background in business/ communications</a:t>
            </a:r>
          </a:p>
          <a:p>
            <a:pPr marL="234950" marR="0" lvl="1" indent="-2349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Many security people incorrectly assume/ accept accountability</a:t>
            </a:r>
          </a:p>
          <a:p>
            <a:pPr marL="234950" marR="0" lvl="1" indent="-2349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Strained relationship with IT and Business backgrounds</a:t>
            </a:r>
            <a:endPar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6D40681A-279D-4031-864F-DF983ECD6B4F}"/>
              </a:ext>
            </a:extLst>
          </p:cNvPr>
          <p:cNvGrpSpPr/>
          <p:nvPr/>
        </p:nvGrpSpPr>
        <p:grpSpPr>
          <a:xfrm>
            <a:off x="5931224" y="1545841"/>
            <a:ext cx="1487012" cy="1487012"/>
            <a:chOff x="5931224" y="1545841"/>
            <a:chExt cx="1487012" cy="1487012"/>
          </a:xfrm>
        </p:grpSpPr>
        <p:sp>
          <p:nvSpPr>
            <p:cNvPr id="24" name="Oval 23">
              <a:extLst>
                <a:ext uri="{FF2B5EF4-FFF2-40B4-BE49-F238E27FC236}">
                  <a16:creationId xmlns:a16="http://schemas.microsoft.com/office/drawing/2014/main" id="{15064478-0D7B-4E63-8302-3A5BD8DCA077}"/>
                </a:ext>
              </a:extLst>
            </p:cNvPr>
            <p:cNvSpPr/>
            <p:nvPr/>
          </p:nvSpPr>
          <p:spPr bwMode="auto">
            <a:xfrm>
              <a:off x="5931224" y="1545841"/>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Commitments_EC4D" title="Icon of a handshake">
              <a:extLst>
                <a:ext uri="{FF2B5EF4-FFF2-40B4-BE49-F238E27FC236}">
                  <a16:creationId xmlns:a16="http://schemas.microsoft.com/office/drawing/2014/main" id="{0F12E995-DA29-4EB3-A359-F56B7C85E3F2}"/>
                </a:ext>
              </a:extLst>
            </p:cNvPr>
            <p:cNvSpPr>
              <a:spLocks noChangeAspect="1" noEditPoints="1"/>
            </p:cNvSpPr>
            <p:nvPr/>
          </p:nvSpPr>
          <p:spPr bwMode="auto">
            <a:xfrm>
              <a:off x="6273306" y="1912961"/>
              <a:ext cx="802849" cy="752773"/>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Content Placeholder 3">
            <a:extLst>
              <a:ext uri="{FF2B5EF4-FFF2-40B4-BE49-F238E27FC236}">
                <a16:creationId xmlns:a16="http://schemas.microsoft.com/office/drawing/2014/main" id="{17D5D294-9BA2-43A6-854F-DAA0730D5559}"/>
              </a:ext>
            </a:extLst>
          </p:cNvPr>
          <p:cNvSpPr txBox="1">
            <a:spLocks/>
          </p:cNvSpPr>
          <p:nvPr/>
        </p:nvSpPr>
        <p:spPr>
          <a:xfrm>
            <a:off x="588263" y="3179683"/>
            <a:ext cx="2651760" cy="1508105"/>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ctr"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Deeply respect </a:t>
            </a:r>
            <a:b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truth and facts</a:t>
            </a:r>
          </a:p>
          <a:p>
            <a:pPr marL="0" marR="0" lvl="0" indent="0" algn="l" defTabSz="932719" rtl="0" eaLnBrk="1" fontAlgn="ctr" latinLnBrk="0" hangingPunct="1">
              <a:lnSpc>
                <a:spcPct val="100000"/>
              </a:lnSpc>
              <a:spcBef>
                <a:spcPct val="20000"/>
              </a:spcBef>
              <a:spcAft>
                <a:spcPts val="60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1" indent="0" algn="l" defTabSz="932719" rtl="0" eaLnBrk="1" fontAlgn="ctr" latinLnBrk="0" hangingPunct="1">
              <a:lnSpc>
                <a:spcPct val="100000"/>
              </a:lnSpc>
              <a:spcBef>
                <a:spcPct val="20000"/>
              </a:spcBef>
              <a:spcAft>
                <a:spcPts val="60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DA12B077-6811-451D-AC3E-CAC318298C5B}"/>
              </a:ext>
            </a:extLst>
          </p:cNvPr>
          <p:cNvGrpSpPr/>
          <p:nvPr/>
        </p:nvGrpSpPr>
        <p:grpSpPr>
          <a:xfrm>
            <a:off x="542204" y="1545841"/>
            <a:ext cx="1487012" cy="1487012"/>
            <a:chOff x="542204" y="1545841"/>
            <a:chExt cx="1487012" cy="1487012"/>
          </a:xfrm>
        </p:grpSpPr>
        <p:sp>
          <p:nvSpPr>
            <p:cNvPr id="33" name="Oval 32">
              <a:extLst>
                <a:ext uri="{FF2B5EF4-FFF2-40B4-BE49-F238E27FC236}">
                  <a16:creationId xmlns:a16="http://schemas.microsoft.com/office/drawing/2014/main" id="{E1E2119A-99F8-441A-89DE-F5B0DD63DCE6}"/>
                </a:ext>
              </a:extLst>
            </p:cNvPr>
            <p:cNvSpPr/>
            <p:nvPr/>
          </p:nvSpPr>
          <p:spPr bwMode="auto">
            <a:xfrm>
              <a:off x="542204" y="1545841"/>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brain_3" title="Icon of a brain">
              <a:extLst>
                <a:ext uri="{FF2B5EF4-FFF2-40B4-BE49-F238E27FC236}">
                  <a16:creationId xmlns:a16="http://schemas.microsoft.com/office/drawing/2014/main" id="{A1A68DCF-D5DE-4E8F-8457-7492A4C4B879}"/>
                </a:ext>
              </a:extLst>
            </p:cNvPr>
            <p:cNvSpPr>
              <a:spLocks noChangeAspect="1" noEditPoints="1"/>
            </p:cNvSpPr>
            <p:nvPr/>
          </p:nvSpPr>
          <p:spPr bwMode="auto">
            <a:xfrm>
              <a:off x="935670" y="1907526"/>
              <a:ext cx="700080" cy="752773"/>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69164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500"/>
                                        <p:tgtEl>
                                          <p:spTgt spid="9">
                                            <p:txEl>
                                              <p:pRg st="0" end="0"/>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fade">
                                      <p:cBhvr>
                                        <p:cTn id="39" dur="500"/>
                                        <p:tgtEl>
                                          <p:spTgt spid="9">
                                            <p:txEl>
                                              <p:pRg st="1" end="1"/>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fade">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xEl>
                                              <p:pRg st="0" end="0"/>
                                            </p:txEl>
                                          </p:spTgt>
                                        </p:tgtEl>
                                        <p:attrNameLst>
                                          <p:attrName>style.visibility</p:attrName>
                                        </p:attrNameLst>
                                      </p:cBhvr>
                                      <p:to>
                                        <p:strVal val="visible"/>
                                      </p:to>
                                    </p:set>
                                    <p:animEffect transition="in" filter="fade">
                                      <p:cBhvr>
                                        <p:cTn id="54" dur="500"/>
                                        <p:tgtEl>
                                          <p:spTgt spid="10">
                                            <p:txEl>
                                              <p:pRg st="0" end="0"/>
                                            </p:txEl>
                                          </p:spTgt>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
                                            <p:txEl>
                                              <p:pRg st="1" end="1"/>
                                            </p:txEl>
                                          </p:spTgt>
                                        </p:tgtEl>
                                        <p:attrNameLst>
                                          <p:attrName>style.visibility</p:attrName>
                                        </p:attrNameLst>
                                      </p:cBhvr>
                                      <p:to>
                                        <p:strVal val="visible"/>
                                      </p:to>
                                    </p:set>
                                    <p:animEffect transition="in" filter="fade">
                                      <p:cBhvr>
                                        <p:cTn id="58"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ounded Rectangle 2"/>
          <p:cNvSpPr/>
          <p:nvPr/>
        </p:nvSpPr>
        <p:spPr bwMode="auto">
          <a:xfrm rot="5400000">
            <a:off x="4961515" y="-1031782"/>
            <a:ext cx="4096742" cy="9678758"/>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chemeClr val="accent6">
              <a:lumMod val="20000"/>
              <a:lumOff val="80000"/>
              <a:alpha val="25098"/>
            </a:schemeClr>
          </a:solidFill>
          <a:ln w="38100" cap="flat" cmpd="sng" algn="ctr">
            <a:solidFill>
              <a:schemeClr val="accent3"/>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Rectangle 228">
            <a:extLst>
              <a:ext uri="{FF2B5EF4-FFF2-40B4-BE49-F238E27FC236}">
                <a16:creationId xmlns:a16="http://schemas.microsoft.com/office/drawing/2014/main" id="{5A50D77D-F264-4870-9C2C-928A6FE9D554}"/>
              </a:ext>
            </a:extLst>
          </p:cNvPr>
          <p:cNvSpPr/>
          <p:nvPr/>
        </p:nvSpPr>
        <p:spPr>
          <a:xfrm>
            <a:off x="-4277" y="5915154"/>
            <a:ext cx="12192000" cy="949179"/>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3" name="Group 392"/>
          <p:cNvGrpSpPr/>
          <p:nvPr/>
        </p:nvGrpSpPr>
        <p:grpSpPr>
          <a:xfrm>
            <a:off x="4283421" y="3001647"/>
            <a:ext cx="1777551" cy="1288321"/>
            <a:chOff x="2090938" y="4130361"/>
            <a:chExt cx="1777551" cy="1288321"/>
          </a:xfrm>
        </p:grpSpPr>
        <p:sp>
          <p:nvSpPr>
            <p:cNvPr id="394" name="Rectangle 393"/>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5" name="Picture 394"/>
            <p:cNvPicPr>
              <a:picLocks noChangeAspect="1"/>
            </p:cNvPicPr>
            <p:nvPr/>
          </p:nvPicPr>
          <p:blipFill>
            <a:blip r:embed="rId3"/>
            <a:stretch>
              <a:fillRect/>
            </a:stretch>
          </p:blipFill>
          <p:spPr>
            <a:xfrm>
              <a:off x="2772050" y="4372036"/>
              <a:ext cx="219824" cy="119200"/>
            </a:xfrm>
            <a:prstGeom prst="rect">
              <a:avLst/>
            </a:prstGeom>
          </p:spPr>
        </p:pic>
        <p:pic>
          <p:nvPicPr>
            <p:cNvPr id="396" name="Picture 395"/>
            <p:cNvPicPr>
              <a:picLocks noChangeAspect="1"/>
            </p:cNvPicPr>
            <p:nvPr/>
          </p:nvPicPr>
          <p:blipFill>
            <a:blip r:embed="rId4"/>
            <a:stretch>
              <a:fillRect/>
            </a:stretch>
          </p:blipFill>
          <p:spPr>
            <a:xfrm>
              <a:off x="2785526" y="4130361"/>
              <a:ext cx="192873" cy="166387"/>
            </a:xfrm>
            <a:prstGeom prst="rect">
              <a:avLst/>
            </a:prstGeom>
          </p:spPr>
        </p:pic>
        <p:cxnSp>
          <p:nvCxnSpPr>
            <p:cNvPr id="397" name="Straight Connector 396"/>
            <p:cNvCxnSpPr>
              <a:stCxn id="396" idx="2"/>
              <a:endCxn id="39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4471930" y="3166254"/>
            <a:ext cx="1777551" cy="1288321"/>
            <a:chOff x="2090938" y="4130361"/>
            <a:chExt cx="1777551" cy="1288321"/>
          </a:xfrm>
        </p:grpSpPr>
        <p:sp>
          <p:nvSpPr>
            <p:cNvPr id="389" name="Rectangle 388"/>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0" name="Picture 389"/>
            <p:cNvPicPr>
              <a:picLocks noChangeAspect="1"/>
            </p:cNvPicPr>
            <p:nvPr/>
          </p:nvPicPr>
          <p:blipFill>
            <a:blip r:embed="rId3"/>
            <a:stretch>
              <a:fillRect/>
            </a:stretch>
          </p:blipFill>
          <p:spPr>
            <a:xfrm>
              <a:off x="2772050" y="4372036"/>
              <a:ext cx="219824" cy="119200"/>
            </a:xfrm>
            <a:prstGeom prst="rect">
              <a:avLst/>
            </a:prstGeom>
          </p:spPr>
        </p:pic>
        <p:pic>
          <p:nvPicPr>
            <p:cNvPr id="391" name="Picture 390"/>
            <p:cNvPicPr>
              <a:picLocks noChangeAspect="1"/>
            </p:cNvPicPr>
            <p:nvPr/>
          </p:nvPicPr>
          <p:blipFill>
            <a:blip r:embed="rId4"/>
            <a:stretch>
              <a:fillRect/>
            </a:stretch>
          </p:blipFill>
          <p:spPr>
            <a:xfrm>
              <a:off x="2785526" y="4130361"/>
              <a:ext cx="192873" cy="166387"/>
            </a:xfrm>
            <a:prstGeom prst="rect">
              <a:avLst/>
            </a:prstGeom>
          </p:spPr>
        </p:pic>
        <p:cxnSp>
          <p:nvCxnSpPr>
            <p:cNvPr id="392" name="Straight Connector 391"/>
            <p:cNvCxnSpPr>
              <a:stCxn id="391" idx="2"/>
              <a:endCxn id="39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2" name="Group 361"/>
          <p:cNvGrpSpPr/>
          <p:nvPr/>
        </p:nvGrpSpPr>
        <p:grpSpPr>
          <a:xfrm>
            <a:off x="4665273" y="3330380"/>
            <a:ext cx="1777551" cy="1288321"/>
            <a:chOff x="2090938" y="4130361"/>
            <a:chExt cx="1777551" cy="1288321"/>
          </a:xfrm>
        </p:grpSpPr>
        <p:sp>
          <p:nvSpPr>
            <p:cNvPr id="340" name="Rectangle 339"/>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54" name="Picture 353"/>
            <p:cNvPicPr>
              <a:picLocks noChangeAspect="1"/>
            </p:cNvPicPr>
            <p:nvPr/>
          </p:nvPicPr>
          <p:blipFill>
            <a:blip r:embed="rId3"/>
            <a:stretch>
              <a:fillRect/>
            </a:stretch>
          </p:blipFill>
          <p:spPr>
            <a:xfrm>
              <a:off x="2772050" y="4372036"/>
              <a:ext cx="219824" cy="119200"/>
            </a:xfrm>
            <a:prstGeom prst="rect">
              <a:avLst/>
            </a:prstGeom>
          </p:spPr>
        </p:pic>
        <p:pic>
          <p:nvPicPr>
            <p:cNvPr id="355" name="Picture 354"/>
            <p:cNvPicPr>
              <a:picLocks noChangeAspect="1"/>
            </p:cNvPicPr>
            <p:nvPr/>
          </p:nvPicPr>
          <p:blipFill>
            <a:blip r:embed="rId4"/>
            <a:stretch>
              <a:fillRect/>
            </a:stretch>
          </p:blipFill>
          <p:spPr>
            <a:xfrm>
              <a:off x="2785526" y="4130361"/>
              <a:ext cx="192873" cy="166387"/>
            </a:xfrm>
            <a:prstGeom prst="rect">
              <a:avLst/>
            </a:prstGeom>
          </p:spPr>
        </p:pic>
        <p:cxnSp>
          <p:nvCxnSpPr>
            <p:cNvPr id="358" name="Straight Connector 357"/>
            <p:cNvCxnSpPr>
              <a:stCxn id="355" idx="2"/>
              <a:endCxn id="35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4093864" y="3482780"/>
            <a:ext cx="3029667" cy="2108406"/>
            <a:chOff x="1367129" y="4130361"/>
            <a:chExt cx="3029667" cy="2108406"/>
          </a:xfrm>
        </p:grpSpPr>
        <p:sp>
          <p:nvSpPr>
            <p:cNvPr id="364" name="Rectangle 36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65" name="Picture 364"/>
            <p:cNvPicPr>
              <a:picLocks noChangeAspect="1"/>
            </p:cNvPicPr>
            <p:nvPr/>
          </p:nvPicPr>
          <p:blipFill>
            <a:blip r:embed="rId3"/>
            <a:stretch>
              <a:fillRect/>
            </a:stretch>
          </p:blipFill>
          <p:spPr>
            <a:xfrm>
              <a:off x="2772050" y="4372036"/>
              <a:ext cx="219824" cy="119200"/>
            </a:xfrm>
            <a:prstGeom prst="rect">
              <a:avLst/>
            </a:prstGeom>
          </p:spPr>
        </p:pic>
        <p:pic>
          <p:nvPicPr>
            <p:cNvPr id="366" name="Picture 365"/>
            <p:cNvPicPr>
              <a:picLocks noChangeAspect="1"/>
            </p:cNvPicPr>
            <p:nvPr/>
          </p:nvPicPr>
          <p:blipFill>
            <a:blip r:embed="rId4"/>
            <a:stretch>
              <a:fillRect/>
            </a:stretch>
          </p:blipFill>
          <p:spPr>
            <a:xfrm>
              <a:off x="2785526" y="4130361"/>
              <a:ext cx="192873" cy="166387"/>
            </a:xfrm>
            <a:prstGeom prst="rect">
              <a:avLst/>
            </a:prstGeom>
          </p:spPr>
        </p:pic>
        <p:cxnSp>
          <p:nvCxnSpPr>
            <p:cNvPr id="367" name="Straight Connector 366"/>
            <p:cNvCxnSpPr>
              <a:stCxn id="366" idx="2"/>
              <a:endCxn id="36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en-US"/>
              <a:t>Your enterprise in transformation</a:t>
            </a:r>
            <a:endParaRPr lang="en-US" i="1"/>
          </a:p>
        </p:txBody>
      </p:sp>
      <p:grpSp>
        <p:nvGrpSpPr>
          <p:cNvPr id="546" name="Group 545"/>
          <p:cNvGrpSpPr/>
          <p:nvPr/>
        </p:nvGrpSpPr>
        <p:grpSpPr>
          <a:xfrm>
            <a:off x="121758" y="5969419"/>
            <a:ext cx="2885821" cy="800737"/>
            <a:chOff x="121758" y="5969419"/>
            <a:chExt cx="2885821" cy="800737"/>
          </a:xfrm>
        </p:grpSpPr>
        <p:sp>
          <p:nvSpPr>
            <p:cNvPr id="250" name="Rectangle 2"/>
            <p:cNvSpPr/>
            <p:nvPr/>
          </p:nvSpPr>
          <p:spPr bwMode="auto">
            <a:xfrm>
              <a:off x="121758"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ENGAGE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CUSTOMERS</a:t>
              </a:r>
            </a:p>
          </p:txBody>
        </p:sp>
        <p:pic>
          <p:nvPicPr>
            <p:cNvPr id="254" name="Picture 25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422621" y="6109850"/>
              <a:ext cx="431768" cy="372988"/>
            </a:xfrm>
            <a:prstGeom prst="rect">
              <a:avLst/>
            </a:prstGeom>
            <a:solidFill>
              <a:schemeClr val="tx1">
                <a:lumMod val="90000"/>
                <a:lumOff val="10000"/>
              </a:schemeClr>
            </a:solidFill>
          </p:spPr>
        </p:pic>
        <p:sp>
          <p:nvSpPr>
            <p:cNvPr id="258" name="Rectangle 257"/>
            <p:cNvSpPr/>
            <p:nvPr/>
          </p:nvSpPr>
          <p:spPr bwMode="auto">
            <a:xfrm>
              <a:off x="121758" y="6604617"/>
              <a:ext cx="2885821" cy="16553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7" name="Group 546"/>
          <p:cNvGrpSpPr/>
          <p:nvPr/>
        </p:nvGrpSpPr>
        <p:grpSpPr>
          <a:xfrm>
            <a:off x="3117885" y="5968471"/>
            <a:ext cx="2885821" cy="800737"/>
            <a:chOff x="3109425" y="5969419"/>
            <a:chExt cx="2885821" cy="800737"/>
          </a:xfrm>
        </p:grpSpPr>
        <p:sp>
          <p:nvSpPr>
            <p:cNvPr id="252" name="Rectangle 3"/>
            <p:cNvSpPr/>
            <p:nvPr/>
          </p:nvSpPr>
          <p:spPr bwMode="auto">
            <a:xfrm>
              <a:off x="3109425"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EMPOWER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EMPLOYEES</a:t>
              </a:r>
            </a:p>
          </p:txBody>
        </p:sp>
        <p:pic>
          <p:nvPicPr>
            <p:cNvPr id="255" name="Picture 2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567967" y="6098252"/>
              <a:ext cx="290325" cy="372988"/>
            </a:xfrm>
            <a:prstGeom prst="rect">
              <a:avLst/>
            </a:prstGeom>
            <a:solidFill>
              <a:schemeClr val="tx1">
                <a:lumMod val="90000"/>
                <a:lumOff val="10000"/>
              </a:schemeClr>
            </a:solidFill>
          </p:spPr>
        </p:pic>
        <p:sp>
          <p:nvSpPr>
            <p:cNvPr id="259" name="Rectangle 258"/>
            <p:cNvSpPr/>
            <p:nvPr/>
          </p:nvSpPr>
          <p:spPr bwMode="auto">
            <a:xfrm>
              <a:off x="3109425" y="6604617"/>
              <a:ext cx="2885821" cy="16553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8" name="Group 547"/>
          <p:cNvGrpSpPr/>
          <p:nvPr/>
        </p:nvGrpSpPr>
        <p:grpSpPr>
          <a:xfrm>
            <a:off x="6097091" y="5969419"/>
            <a:ext cx="2885821" cy="800737"/>
            <a:chOff x="6097091" y="5969419"/>
            <a:chExt cx="2885821" cy="800737"/>
          </a:xfrm>
        </p:grpSpPr>
        <p:sp>
          <p:nvSpPr>
            <p:cNvPr id="251" name="Rectangle 4"/>
            <p:cNvSpPr/>
            <p:nvPr/>
          </p:nvSpPr>
          <p:spPr bwMode="auto">
            <a:xfrm>
              <a:off x="6097091"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OPTIMIZE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OPERATIONS</a:t>
              </a:r>
            </a:p>
          </p:txBody>
        </p:sp>
        <p:pic>
          <p:nvPicPr>
            <p:cNvPr id="256" name="Picture 25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514576" y="6098252"/>
              <a:ext cx="366666" cy="372988"/>
            </a:xfrm>
            <a:prstGeom prst="rect">
              <a:avLst/>
            </a:prstGeom>
            <a:solidFill>
              <a:schemeClr val="tx1">
                <a:lumMod val="90000"/>
                <a:lumOff val="10000"/>
              </a:schemeClr>
            </a:solidFill>
          </p:spPr>
        </p:pic>
        <p:sp>
          <p:nvSpPr>
            <p:cNvPr id="260" name="Rectangle 259"/>
            <p:cNvSpPr/>
            <p:nvPr/>
          </p:nvSpPr>
          <p:spPr bwMode="auto">
            <a:xfrm>
              <a:off x="6097091" y="6604617"/>
              <a:ext cx="2885821" cy="1655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9" name="Group 548"/>
          <p:cNvGrpSpPr/>
          <p:nvPr/>
        </p:nvGrpSpPr>
        <p:grpSpPr>
          <a:xfrm>
            <a:off x="9090824" y="5969419"/>
            <a:ext cx="2885821" cy="800737"/>
            <a:chOff x="9090824" y="5969419"/>
            <a:chExt cx="2885821" cy="800737"/>
          </a:xfrm>
        </p:grpSpPr>
        <p:sp>
          <p:nvSpPr>
            <p:cNvPr id="253" name="Rectangle 5"/>
            <p:cNvSpPr/>
            <p:nvPr/>
          </p:nvSpPr>
          <p:spPr bwMode="auto">
            <a:xfrm>
              <a:off x="9090824"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TRANSFORM</a:t>
              </a: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PRODUCTS</a:t>
              </a:r>
            </a:p>
          </p:txBody>
        </p:sp>
        <p:pic>
          <p:nvPicPr>
            <p:cNvPr id="257" name="Picture 256"/>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1435283" y="6098252"/>
              <a:ext cx="372986" cy="372988"/>
            </a:xfrm>
            <a:prstGeom prst="rect">
              <a:avLst/>
            </a:prstGeom>
            <a:solidFill>
              <a:schemeClr val="tx1">
                <a:lumMod val="90000"/>
                <a:lumOff val="10000"/>
              </a:schemeClr>
            </a:solidFill>
          </p:spPr>
        </p:pic>
        <p:sp>
          <p:nvSpPr>
            <p:cNvPr id="261" name="Rectangle 260"/>
            <p:cNvSpPr/>
            <p:nvPr/>
          </p:nvSpPr>
          <p:spPr bwMode="auto">
            <a:xfrm>
              <a:off x="9090824" y="6604617"/>
              <a:ext cx="2885821" cy="165539"/>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6" name="Freeform 5"/>
          <p:cNvSpPr>
            <a:spLocks/>
          </p:cNvSpPr>
          <p:nvPr/>
        </p:nvSpPr>
        <p:spPr bwMode="auto">
          <a:xfrm>
            <a:off x="7694940" y="2286780"/>
            <a:ext cx="3937230" cy="1628160"/>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84" name="Group 383"/>
          <p:cNvGrpSpPr/>
          <p:nvPr/>
        </p:nvGrpSpPr>
        <p:grpSpPr>
          <a:xfrm>
            <a:off x="8140487" y="2999024"/>
            <a:ext cx="1174424" cy="543436"/>
            <a:chOff x="10004567" y="4052190"/>
            <a:chExt cx="1276844" cy="590828"/>
          </a:xfrm>
        </p:grpSpPr>
        <p:pic>
          <p:nvPicPr>
            <p:cNvPr id="378" name="Picture 377"/>
            <p:cNvPicPr>
              <a:picLocks noChangeAspect="1"/>
            </p:cNvPicPr>
            <p:nvPr/>
          </p:nvPicPr>
          <p:blipFill>
            <a:blip r:embed="rId9"/>
            <a:stretch>
              <a:fillRect/>
            </a:stretch>
          </p:blipFill>
          <p:spPr>
            <a:xfrm>
              <a:off x="10004567" y="4052191"/>
              <a:ext cx="648086" cy="590827"/>
            </a:xfrm>
            <a:prstGeom prst="rect">
              <a:avLst/>
            </a:prstGeom>
          </p:spPr>
        </p:pic>
        <p:pic>
          <p:nvPicPr>
            <p:cNvPr id="379" name="Picture 378"/>
            <p:cNvPicPr>
              <a:picLocks noChangeAspect="1"/>
            </p:cNvPicPr>
            <p:nvPr/>
          </p:nvPicPr>
          <p:blipFill>
            <a:blip r:embed="rId9"/>
            <a:stretch>
              <a:fillRect/>
            </a:stretch>
          </p:blipFill>
          <p:spPr>
            <a:xfrm>
              <a:off x="10633325" y="4052190"/>
              <a:ext cx="648086" cy="590827"/>
            </a:xfrm>
            <a:prstGeom prst="rect">
              <a:avLst/>
            </a:prstGeom>
          </p:spPr>
        </p:pic>
      </p:grpSp>
      <p:sp>
        <p:nvSpPr>
          <p:cNvPr id="380" name="TextBox 379"/>
          <p:cNvSpPr txBox="1"/>
          <p:nvPr/>
        </p:nvSpPr>
        <p:spPr>
          <a:xfrm>
            <a:off x="7835512" y="3550957"/>
            <a:ext cx="1911734"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Infrastructure as a Service</a:t>
            </a:r>
          </a:p>
        </p:txBody>
      </p:sp>
      <p:sp>
        <p:nvSpPr>
          <p:cNvPr id="445" name="Rectangle 444"/>
          <p:cNvSpPr/>
          <p:nvPr/>
        </p:nvSpPr>
        <p:spPr>
          <a:xfrm>
            <a:off x="7268820" y="4789729"/>
            <a:ext cx="1116183" cy="597340"/>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30" name="Group 29"/>
          <p:cNvGrpSpPr/>
          <p:nvPr/>
        </p:nvGrpSpPr>
        <p:grpSpPr>
          <a:xfrm>
            <a:off x="7424577" y="4935936"/>
            <a:ext cx="779642" cy="284137"/>
            <a:chOff x="9883704" y="5312489"/>
            <a:chExt cx="1783505" cy="680882"/>
          </a:xfrm>
        </p:grpSpPr>
        <p:grpSp>
          <p:nvGrpSpPr>
            <p:cNvPr id="37" name="Group 36"/>
            <p:cNvGrpSpPr/>
            <p:nvPr/>
          </p:nvGrpSpPr>
          <p:grpSpPr>
            <a:xfrm>
              <a:off x="9883704" y="5312489"/>
              <a:ext cx="398388" cy="680881"/>
              <a:chOff x="9807880" y="5282421"/>
              <a:chExt cx="490572" cy="838432"/>
            </a:xfrm>
          </p:grpSpPr>
          <p:pic>
            <p:nvPicPr>
              <p:cNvPr id="44" name="Picture 43"/>
              <p:cNvPicPr>
                <a:picLocks noChangeAspect="1"/>
              </p:cNvPicPr>
              <p:nvPr/>
            </p:nvPicPr>
            <p:blipFill>
              <a:blip r:embed="rId10"/>
              <a:stretch>
                <a:fillRect/>
              </a:stretch>
            </p:blipFill>
            <p:spPr>
              <a:xfrm>
                <a:off x="9807880" y="5282421"/>
                <a:ext cx="490572" cy="838432"/>
              </a:xfrm>
              <a:prstGeom prst="rect">
                <a:avLst/>
              </a:prstGeom>
            </p:spPr>
          </p:pic>
          <p:pic>
            <p:nvPicPr>
              <p:cNvPr id="45" name="Picture 44"/>
              <p:cNvPicPr>
                <a:picLocks noChangeAspect="1"/>
              </p:cNvPicPr>
              <p:nvPr/>
            </p:nvPicPr>
            <p:blipFill>
              <a:blip r:embed="rId11"/>
              <a:stretch>
                <a:fillRect/>
              </a:stretch>
            </p:blipFill>
            <p:spPr>
              <a:xfrm>
                <a:off x="9930435" y="5522595"/>
                <a:ext cx="252137" cy="276150"/>
              </a:xfrm>
              <a:prstGeom prst="rect">
                <a:avLst/>
              </a:prstGeom>
            </p:spPr>
          </p:pic>
        </p:grpSp>
        <p:grpSp>
          <p:nvGrpSpPr>
            <p:cNvPr id="38" name="Group 37"/>
            <p:cNvGrpSpPr/>
            <p:nvPr/>
          </p:nvGrpSpPr>
          <p:grpSpPr>
            <a:xfrm>
              <a:off x="10556464" y="5312490"/>
              <a:ext cx="379859" cy="680880"/>
              <a:chOff x="10625032" y="5281420"/>
              <a:chExt cx="466117" cy="835493"/>
            </a:xfrm>
          </p:grpSpPr>
          <p:pic>
            <p:nvPicPr>
              <p:cNvPr id="42" name="Picture 41"/>
              <p:cNvPicPr>
                <a:picLocks noChangeAspect="1"/>
              </p:cNvPicPr>
              <p:nvPr/>
            </p:nvPicPr>
            <p:blipFill>
              <a:blip r:embed="rId12"/>
              <a:stretch>
                <a:fillRect/>
              </a:stretch>
            </p:blipFill>
            <p:spPr>
              <a:xfrm>
                <a:off x="10625032" y="5281420"/>
                <a:ext cx="466117" cy="835493"/>
              </a:xfrm>
              <a:prstGeom prst="rect">
                <a:avLst/>
              </a:prstGeom>
            </p:spPr>
          </p:pic>
          <p:pic>
            <p:nvPicPr>
              <p:cNvPr id="43" name="Picture 42"/>
              <p:cNvPicPr>
                <a:picLocks noChangeAspect="1"/>
              </p:cNvPicPr>
              <p:nvPr/>
            </p:nvPicPr>
            <p:blipFill>
              <a:blip r:embed="rId13"/>
              <a:stretch>
                <a:fillRect/>
              </a:stretch>
            </p:blipFill>
            <p:spPr>
              <a:xfrm>
                <a:off x="10723889" y="5529324"/>
                <a:ext cx="256579" cy="260693"/>
              </a:xfrm>
              <a:prstGeom prst="rect">
                <a:avLst/>
              </a:prstGeom>
            </p:spPr>
          </p:pic>
        </p:grpSp>
        <p:grpSp>
          <p:nvGrpSpPr>
            <p:cNvPr id="39" name="Group 38"/>
            <p:cNvGrpSpPr/>
            <p:nvPr/>
          </p:nvGrpSpPr>
          <p:grpSpPr>
            <a:xfrm>
              <a:off x="11174540" y="5312490"/>
              <a:ext cx="492669" cy="680881"/>
              <a:chOff x="9595140" y="5278277"/>
              <a:chExt cx="597851" cy="826245"/>
            </a:xfrm>
          </p:grpSpPr>
          <p:pic>
            <p:nvPicPr>
              <p:cNvPr id="40" name="Picture 39"/>
              <p:cNvPicPr>
                <a:picLocks noChangeAspect="1"/>
              </p:cNvPicPr>
              <p:nvPr/>
            </p:nvPicPr>
            <p:blipFill>
              <a:blip r:embed="rId14"/>
              <a:stretch>
                <a:fillRect/>
              </a:stretch>
            </p:blipFill>
            <p:spPr>
              <a:xfrm>
                <a:off x="9595140" y="5278277"/>
                <a:ext cx="597851" cy="826245"/>
              </a:xfrm>
              <a:prstGeom prst="rect">
                <a:avLst/>
              </a:prstGeom>
            </p:spPr>
          </p:pic>
          <p:pic>
            <p:nvPicPr>
              <p:cNvPr id="41" name="Picture 40"/>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49" name="Group 448"/>
          <p:cNvGrpSpPr/>
          <p:nvPr/>
        </p:nvGrpSpPr>
        <p:grpSpPr>
          <a:xfrm>
            <a:off x="7842274" y="4144636"/>
            <a:ext cx="2700313" cy="555636"/>
            <a:chOff x="6535654" y="1451396"/>
            <a:chExt cx="1873922" cy="385592"/>
          </a:xfrm>
        </p:grpSpPr>
        <p:grpSp>
          <p:nvGrpSpPr>
            <p:cNvPr id="450" name="Group 449"/>
            <p:cNvGrpSpPr/>
            <p:nvPr/>
          </p:nvGrpSpPr>
          <p:grpSpPr>
            <a:xfrm>
              <a:off x="6612577" y="1451396"/>
              <a:ext cx="1796999" cy="302023"/>
              <a:chOff x="6535654" y="1534965"/>
              <a:chExt cx="1796999" cy="302023"/>
            </a:xfrm>
          </p:grpSpPr>
          <p:grpSp>
            <p:nvGrpSpPr>
              <p:cNvPr id="485" name="Group 484"/>
              <p:cNvGrpSpPr/>
              <p:nvPr/>
            </p:nvGrpSpPr>
            <p:grpSpPr>
              <a:xfrm>
                <a:off x="6535654" y="1534965"/>
                <a:ext cx="779642" cy="284137"/>
                <a:chOff x="9883704" y="5312489"/>
                <a:chExt cx="1783505" cy="680882"/>
              </a:xfrm>
            </p:grpSpPr>
            <p:grpSp>
              <p:nvGrpSpPr>
                <p:cNvPr id="492" name="Group 491"/>
                <p:cNvGrpSpPr/>
                <p:nvPr/>
              </p:nvGrpSpPr>
              <p:grpSpPr>
                <a:xfrm>
                  <a:off x="9883704" y="5312489"/>
                  <a:ext cx="398388" cy="680881"/>
                  <a:chOff x="9807880" y="5282421"/>
                  <a:chExt cx="490572" cy="838432"/>
                </a:xfrm>
              </p:grpSpPr>
              <p:pic>
                <p:nvPicPr>
                  <p:cNvPr id="499" name="Picture 498"/>
                  <p:cNvPicPr>
                    <a:picLocks noChangeAspect="1"/>
                  </p:cNvPicPr>
                  <p:nvPr/>
                </p:nvPicPr>
                <p:blipFill>
                  <a:blip r:embed="rId10"/>
                  <a:stretch>
                    <a:fillRect/>
                  </a:stretch>
                </p:blipFill>
                <p:spPr>
                  <a:xfrm>
                    <a:off x="9807880" y="5282421"/>
                    <a:ext cx="490572" cy="838432"/>
                  </a:xfrm>
                  <a:prstGeom prst="rect">
                    <a:avLst/>
                  </a:prstGeom>
                </p:spPr>
              </p:pic>
              <p:pic>
                <p:nvPicPr>
                  <p:cNvPr id="500" name="Picture 499"/>
                  <p:cNvPicPr>
                    <a:picLocks noChangeAspect="1"/>
                  </p:cNvPicPr>
                  <p:nvPr/>
                </p:nvPicPr>
                <p:blipFill>
                  <a:blip r:embed="rId11"/>
                  <a:stretch>
                    <a:fillRect/>
                  </a:stretch>
                </p:blipFill>
                <p:spPr>
                  <a:xfrm>
                    <a:off x="9930435" y="5522595"/>
                    <a:ext cx="252137" cy="276150"/>
                  </a:xfrm>
                  <a:prstGeom prst="rect">
                    <a:avLst/>
                  </a:prstGeom>
                </p:spPr>
              </p:pic>
            </p:grpSp>
            <p:grpSp>
              <p:nvGrpSpPr>
                <p:cNvPr id="493" name="Group 492"/>
                <p:cNvGrpSpPr/>
                <p:nvPr/>
              </p:nvGrpSpPr>
              <p:grpSpPr>
                <a:xfrm>
                  <a:off x="10556464" y="5312490"/>
                  <a:ext cx="379859" cy="680880"/>
                  <a:chOff x="10625032" y="5281420"/>
                  <a:chExt cx="466117" cy="835493"/>
                </a:xfrm>
              </p:grpSpPr>
              <p:pic>
                <p:nvPicPr>
                  <p:cNvPr id="497" name="Picture 496"/>
                  <p:cNvPicPr>
                    <a:picLocks noChangeAspect="1"/>
                  </p:cNvPicPr>
                  <p:nvPr/>
                </p:nvPicPr>
                <p:blipFill>
                  <a:blip r:embed="rId12"/>
                  <a:stretch>
                    <a:fillRect/>
                  </a:stretch>
                </p:blipFill>
                <p:spPr>
                  <a:xfrm>
                    <a:off x="10625032" y="5281420"/>
                    <a:ext cx="466117" cy="835493"/>
                  </a:xfrm>
                  <a:prstGeom prst="rect">
                    <a:avLst/>
                  </a:prstGeom>
                </p:spPr>
              </p:pic>
              <p:pic>
                <p:nvPicPr>
                  <p:cNvPr id="498" name="Picture 497"/>
                  <p:cNvPicPr>
                    <a:picLocks noChangeAspect="1"/>
                  </p:cNvPicPr>
                  <p:nvPr/>
                </p:nvPicPr>
                <p:blipFill>
                  <a:blip r:embed="rId13"/>
                  <a:stretch>
                    <a:fillRect/>
                  </a:stretch>
                </p:blipFill>
                <p:spPr>
                  <a:xfrm>
                    <a:off x="10723889" y="5529324"/>
                    <a:ext cx="256579" cy="260693"/>
                  </a:xfrm>
                  <a:prstGeom prst="rect">
                    <a:avLst/>
                  </a:prstGeom>
                </p:spPr>
              </p:pic>
            </p:grpSp>
            <p:grpSp>
              <p:nvGrpSpPr>
                <p:cNvPr id="494" name="Group 493"/>
                <p:cNvGrpSpPr/>
                <p:nvPr/>
              </p:nvGrpSpPr>
              <p:grpSpPr>
                <a:xfrm>
                  <a:off x="11174540" y="5312490"/>
                  <a:ext cx="492669" cy="680881"/>
                  <a:chOff x="9595140" y="5278277"/>
                  <a:chExt cx="597851" cy="826245"/>
                </a:xfrm>
              </p:grpSpPr>
              <p:pic>
                <p:nvPicPr>
                  <p:cNvPr id="495" name="Picture 494"/>
                  <p:cNvPicPr>
                    <a:picLocks noChangeAspect="1"/>
                  </p:cNvPicPr>
                  <p:nvPr/>
                </p:nvPicPr>
                <p:blipFill>
                  <a:blip r:embed="rId14"/>
                  <a:stretch>
                    <a:fillRect/>
                  </a:stretch>
                </p:blipFill>
                <p:spPr>
                  <a:xfrm>
                    <a:off x="9595140" y="5278277"/>
                    <a:ext cx="597851" cy="826245"/>
                  </a:xfrm>
                  <a:prstGeom prst="rect">
                    <a:avLst/>
                  </a:prstGeom>
                </p:spPr>
              </p:pic>
              <p:pic>
                <p:nvPicPr>
                  <p:cNvPr id="496" name="Picture 495"/>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86" name="Group 485"/>
              <p:cNvGrpSpPr>
                <a:grpSpLocks noChangeAspect="1"/>
              </p:cNvGrpSpPr>
              <p:nvPr/>
            </p:nvGrpSpPr>
            <p:grpSpPr>
              <a:xfrm>
                <a:off x="7940033" y="1534965"/>
                <a:ext cx="392620" cy="302023"/>
                <a:chOff x="10788170" y="2647113"/>
                <a:chExt cx="815784" cy="604054"/>
              </a:xfrm>
            </p:grpSpPr>
            <p:pic>
              <p:nvPicPr>
                <p:cNvPr id="490" name="Picture 489"/>
                <p:cNvPicPr>
                  <a:picLocks noChangeAspect="1"/>
                </p:cNvPicPr>
                <p:nvPr/>
              </p:nvPicPr>
              <p:blipFill>
                <a:blip r:embed="rId16"/>
                <a:stretch>
                  <a:fillRect/>
                </a:stretch>
              </p:blipFill>
              <p:spPr>
                <a:xfrm>
                  <a:off x="10788170" y="2647113"/>
                  <a:ext cx="815784" cy="604054"/>
                </a:xfrm>
                <a:prstGeom prst="rect">
                  <a:avLst/>
                </a:prstGeom>
              </p:spPr>
            </p:pic>
            <p:pic>
              <p:nvPicPr>
                <p:cNvPr id="491" name="Picture 490"/>
                <p:cNvPicPr>
                  <a:picLocks noChangeAspect="1"/>
                </p:cNvPicPr>
                <p:nvPr/>
              </p:nvPicPr>
              <p:blipFill>
                <a:blip r:embed="rId15"/>
                <a:stretch>
                  <a:fillRect/>
                </a:stretch>
              </p:blipFill>
              <p:spPr>
                <a:xfrm>
                  <a:off x="11085436" y="2746695"/>
                  <a:ext cx="221253" cy="272686"/>
                </a:xfrm>
                <a:prstGeom prst="rect">
                  <a:avLst/>
                </a:prstGeom>
              </p:spPr>
            </p:pic>
          </p:grpSp>
          <p:grpSp>
            <p:nvGrpSpPr>
              <p:cNvPr id="487" name="Group 486"/>
              <p:cNvGrpSpPr/>
              <p:nvPr/>
            </p:nvGrpSpPr>
            <p:grpSpPr>
              <a:xfrm>
                <a:off x="7410796" y="1537853"/>
                <a:ext cx="416853" cy="299135"/>
                <a:chOff x="1972668" y="5793151"/>
                <a:chExt cx="1003518" cy="720129"/>
              </a:xfrm>
            </p:grpSpPr>
            <p:pic>
              <p:nvPicPr>
                <p:cNvPr id="488" name="Picture 487"/>
                <p:cNvPicPr>
                  <a:picLocks noChangeAspect="1"/>
                </p:cNvPicPr>
                <p:nvPr/>
              </p:nvPicPr>
              <p:blipFill>
                <a:blip r:embed="rId17"/>
                <a:stretch>
                  <a:fillRect/>
                </a:stretch>
              </p:blipFill>
              <p:spPr>
                <a:xfrm>
                  <a:off x="1972668" y="5793151"/>
                  <a:ext cx="1003518" cy="720129"/>
                </a:xfrm>
                <a:prstGeom prst="rect">
                  <a:avLst/>
                </a:prstGeom>
              </p:spPr>
            </p:pic>
            <p:pic>
              <p:nvPicPr>
                <p:cNvPr id="489" name="Picture 488"/>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1" name="Group 450"/>
            <p:cNvGrpSpPr/>
            <p:nvPr/>
          </p:nvGrpSpPr>
          <p:grpSpPr>
            <a:xfrm>
              <a:off x="6574116" y="1493181"/>
              <a:ext cx="1796999" cy="302023"/>
              <a:chOff x="6535654" y="1534965"/>
              <a:chExt cx="1796999" cy="302023"/>
            </a:xfrm>
          </p:grpSpPr>
          <p:grpSp>
            <p:nvGrpSpPr>
              <p:cNvPr id="469" name="Group 468"/>
              <p:cNvGrpSpPr/>
              <p:nvPr/>
            </p:nvGrpSpPr>
            <p:grpSpPr>
              <a:xfrm>
                <a:off x="6535654" y="1534965"/>
                <a:ext cx="779642" cy="284137"/>
                <a:chOff x="9883704" y="5312489"/>
                <a:chExt cx="1783505" cy="680882"/>
              </a:xfrm>
            </p:grpSpPr>
            <p:grpSp>
              <p:nvGrpSpPr>
                <p:cNvPr id="476" name="Group 475"/>
                <p:cNvGrpSpPr/>
                <p:nvPr/>
              </p:nvGrpSpPr>
              <p:grpSpPr>
                <a:xfrm>
                  <a:off x="9883704" y="5312489"/>
                  <a:ext cx="398388" cy="680881"/>
                  <a:chOff x="9807880" y="5282421"/>
                  <a:chExt cx="490572" cy="838432"/>
                </a:xfrm>
              </p:grpSpPr>
              <p:pic>
                <p:nvPicPr>
                  <p:cNvPr id="483" name="Picture 482"/>
                  <p:cNvPicPr>
                    <a:picLocks noChangeAspect="1"/>
                  </p:cNvPicPr>
                  <p:nvPr/>
                </p:nvPicPr>
                <p:blipFill>
                  <a:blip r:embed="rId10"/>
                  <a:stretch>
                    <a:fillRect/>
                  </a:stretch>
                </p:blipFill>
                <p:spPr>
                  <a:xfrm>
                    <a:off x="9807880" y="5282421"/>
                    <a:ext cx="490572" cy="838432"/>
                  </a:xfrm>
                  <a:prstGeom prst="rect">
                    <a:avLst/>
                  </a:prstGeom>
                </p:spPr>
              </p:pic>
              <p:pic>
                <p:nvPicPr>
                  <p:cNvPr id="484" name="Picture 483"/>
                  <p:cNvPicPr>
                    <a:picLocks noChangeAspect="1"/>
                  </p:cNvPicPr>
                  <p:nvPr/>
                </p:nvPicPr>
                <p:blipFill>
                  <a:blip r:embed="rId11"/>
                  <a:stretch>
                    <a:fillRect/>
                  </a:stretch>
                </p:blipFill>
                <p:spPr>
                  <a:xfrm>
                    <a:off x="9930435" y="5522595"/>
                    <a:ext cx="252137" cy="276150"/>
                  </a:xfrm>
                  <a:prstGeom prst="rect">
                    <a:avLst/>
                  </a:prstGeom>
                </p:spPr>
              </p:pic>
            </p:grpSp>
            <p:grpSp>
              <p:nvGrpSpPr>
                <p:cNvPr id="477" name="Group 476"/>
                <p:cNvGrpSpPr/>
                <p:nvPr/>
              </p:nvGrpSpPr>
              <p:grpSpPr>
                <a:xfrm>
                  <a:off x="10556464" y="5312490"/>
                  <a:ext cx="379859" cy="680880"/>
                  <a:chOff x="10625032" y="5281420"/>
                  <a:chExt cx="466117" cy="835493"/>
                </a:xfrm>
              </p:grpSpPr>
              <p:pic>
                <p:nvPicPr>
                  <p:cNvPr id="481" name="Picture 480"/>
                  <p:cNvPicPr>
                    <a:picLocks noChangeAspect="1"/>
                  </p:cNvPicPr>
                  <p:nvPr/>
                </p:nvPicPr>
                <p:blipFill>
                  <a:blip r:embed="rId12"/>
                  <a:stretch>
                    <a:fillRect/>
                  </a:stretch>
                </p:blipFill>
                <p:spPr>
                  <a:xfrm>
                    <a:off x="10625032" y="5281420"/>
                    <a:ext cx="466117" cy="835493"/>
                  </a:xfrm>
                  <a:prstGeom prst="rect">
                    <a:avLst/>
                  </a:prstGeom>
                </p:spPr>
              </p:pic>
              <p:pic>
                <p:nvPicPr>
                  <p:cNvPr id="482" name="Picture 481"/>
                  <p:cNvPicPr>
                    <a:picLocks noChangeAspect="1"/>
                  </p:cNvPicPr>
                  <p:nvPr/>
                </p:nvPicPr>
                <p:blipFill>
                  <a:blip r:embed="rId13"/>
                  <a:stretch>
                    <a:fillRect/>
                  </a:stretch>
                </p:blipFill>
                <p:spPr>
                  <a:xfrm>
                    <a:off x="10723889" y="5529324"/>
                    <a:ext cx="256579" cy="260693"/>
                  </a:xfrm>
                  <a:prstGeom prst="rect">
                    <a:avLst/>
                  </a:prstGeom>
                </p:spPr>
              </p:pic>
            </p:grpSp>
            <p:grpSp>
              <p:nvGrpSpPr>
                <p:cNvPr id="478" name="Group 477"/>
                <p:cNvGrpSpPr/>
                <p:nvPr/>
              </p:nvGrpSpPr>
              <p:grpSpPr>
                <a:xfrm>
                  <a:off x="11174540" y="5312490"/>
                  <a:ext cx="492669" cy="680881"/>
                  <a:chOff x="9595140" y="5278277"/>
                  <a:chExt cx="597851" cy="826245"/>
                </a:xfrm>
              </p:grpSpPr>
              <p:pic>
                <p:nvPicPr>
                  <p:cNvPr id="479" name="Picture 478"/>
                  <p:cNvPicPr>
                    <a:picLocks noChangeAspect="1"/>
                  </p:cNvPicPr>
                  <p:nvPr/>
                </p:nvPicPr>
                <p:blipFill>
                  <a:blip r:embed="rId14"/>
                  <a:stretch>
                    <a:fillRect/>
                  </a:stretch>
                </p:blipFill>
                <p:spPr>
                  <a:xfrm>
                    <a:off x="9595140" y="5278277"/>
                    <a:ext cx="597851" cy="826245"/>
                  </a:xfrm>
                  <a:prstGeom prst="rect">
                    <a:avLst/>
                  </a:prstGeom>
                </p:spPr>
              </p:pic>
              <p:pic>
                <p:nvPicPr>
                  <p:cNvPr id="480" name="Picture 479"/>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70" name="Group 469"/>
              <p:cNvGrpSpPr>
                <a:grpSpLocks noChangeAspect="1"/>
              </p:cNvGrpSpPr>
              <p:nvPr/>
            </p:nvGrpSpPr>
            <p:grpSpPr>
              <a:xfrm>
                <a:off x="7940033" y="1534965"/>
                <a:ext cx="392620" cy="302023"/>
                <a:chOff x="10788170" y="2647113"/>
                <a:chExt cx="815784" cy="604054"/>
              </a:xfrm>
            </p:grpSpPr>
            <p:pic>
              <p:nvPicPr>
                <p:cNvPr id="474" name="Picture 473"/>
                <p:cNvPicPr>
                  <a:picLocks noChangeAspect="1"/>
                </p:cNvPicPr>
                <p:nvPr/>
              </p:nvPicPr>
              <p:blipFill>
                <a:blip r:embed="rId16"/>
                <a:stretch>
                  <a:fillRect/>
                </a:stretch>
              </p:blipFill>
              <p:spPr>
                <a:xfrm>
                  <a:off x="10788170" y="2647113"/>
                  <a:ext cx="815784" cy="604054"/>
                </a:xfrm>
                <a:prstGeom prst="rect">
                  <a:avLst/>
                </a:prstGeom>
              </p:spPr>
            </p:pic>
            <p:pic>
              <p:nvPicPr>
                <p:cNvPr id="475" name="Picture 474"/>
                <p:cNvPicPr>
                  <a:picLocks noChangeAspect="1"/>
                </p:cNvPicPr>
                <p:nvPr/>
              </p:nvPicPr>
              <p:blipFill>
                <a:blip r:embed="rId15"/>
                <a:stretch>
                  <a:fillRect/>
                </a:stretch>
              </p:blipFill>
              <p:spPr>
                <a:xfrm>
                  <a:off x="11085436" y="2746695"/>
                  <a:ext cx="221253" cy="272686"/>
                </a:xfrm>
                <a:prstGeom prst="rect">
                  <a:avLst/>
                </a:prstGeom>
              </p:spPr>
            </p:pic>
          </p:grpSp>
          <p:grpSp>
            <p:nvGrpSpPr>
              <p:cNvPr id="471" name="Group 470"/>
              <p:cNvGrpSpPr/>
              <p:nvPr/>
            </p:nvGrpSpPr>
            <p:grpSpPr>
              <a:xfrm>
                <a:off x="7410796" y="1537853"/>
                <a:ext cx="416853" cy="299135"/>
                <a:chOff x="1972668" y="5793151"/>
                <a:chExt cx="1003518" cy="720129"/>
              </a:xfrm>
            </p:grpSpPr>
            <p:pic>
              <p:nvPicPr>
                <p:cNvPr id="472" name="Picture 471"/>
                <p:cNvPicPr>
                  <a:picLocks noChangeAspect="1"/>
                </p:cNvPicPr>
                <p:nvPr/>
              </p:nvPicPr>
              <p:blipFill>
                <a:blip r:embed="rId17"/>
                <a:stretch>
                  <a:fillRect/>
                </a:stretch>
              </p:blipFill>
              <p:spPr>
                <a:xfrm>
                  <a:off x="1972668" y="5793151"/>
                  <a:ext cx="1003518" cy="720129"/>
                </a:xfrm>
                <a:prstGeom prst="rect">
                  <a:avLst/>
                </a:prstGeom>
              </p:spPr>
            </p:pic>
            <p:pic>
              <p:nvPicPr>
                <p:cNvPr id="473" name="Picture 47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2" name="Group 451"/>
            <p:cNvGrpSpPr/>
            <p:nvPr/>
          </p:nvGrpSpPr>
          <p:grpSpPr>
            <a:xfrm>
              <a:off x="6535654" y="1534965"/>
              <a:ext cx="1796999" cy="302023"/>
              <a:chOff x="6535654" y="1534965"/>
              <a:chExt cx="1796999" cy="302023"/>
            </a:xfrm>
          </p:grpSpPr>
          <p:grpSp>
            <p:nvGrpSpPr>
              <p:cNvPr id="453" name="Group 452"/>
              <p:cNvGrpSpPr/>
              <p:nvPr/>
            </p:nvGrpSpPr>
            <p:grpSpPr>
              <a:xfrm>
                <a:off x="6535654" y="1534965"/>
                <a:ext cx="779642" cy="284137"/>
                <a:chOff x="9883704" y="5312489"/>
                <a:chExt cx="1783505" cy="680882"/>
              </a:xfrm>
            </p:grpSpPr>
            <p:grpSp>
              <p:nvGrpSpPr>
                <p:cNvPr id="460" name="Group 459"/>
                <p:cNvGrpSpPr/>
                <p:nvPr/>
              </p:nvGrpSpPr>
              <p:grpSpPr>
                <a:xfrm>
                  <a:off x="9883704" y="5312489"/>
                  <a:ext cx="398388" cy="680881"/>
                  <a:chOff x="9807880" y="5282421"/>
                  <a:chExt cx="490572" cy="838432"/>
                </a:xfrm>
              </p:grpSpPr>
              <p:pic>
                <p:nvPicPr>
                  <p:cNvPr id="467" name="Picture 466"/>
                  <p:cNvPicPr>
                    <a:picLocks noChangeAspect="1"/>
                  </p:cNvPicPr>
                  <p:nvPr/>
                </p:nvPicPr>
                <p:blipFill>
                  <a:blip r:embed="rId10"/>
                  <a:stretch>
                    <a:fillRect/>
                  </a:stretch>
                </p:blipFill>
                <p:spPr>
                  <a:xfrm>
                    <a:off x="9807880" y="5282421"/>
                    <a:ext cx="490572" cy="838432"/>
                  </a:xfrm>
                  <a:prstGeom prst="rect">
                    <a:avLst/>
                  </a:prstGeom>
                </p:spPr>
              </p:pic>
              <p:pic>
                <p:nvPicPr>
                  <p:cNvPr id="468" name="Picture 467"/>
                  <p:cNvPicPr>
                    <a:picLocks noChangeAspect="1"/>
                  </p:cNvPicPr>
                  <p:nvPr/>
                </p:nvPicPr>
                <p:blipFill>
                  <a:blip r:embed="rId11"/>
                  <a:stretch>
                    <a:fillRect/>
                  </a:stretch>
                </p:blipFill>
                <p:spPr>
                  <a:xfrm>
                    <a:off x="9930435" y="5522595"/>
                    <a:ext cx="252137" cy="276150"/>
                  </a:xfrm>
                  <a:prstGeom prst="rect">
                    <a:avLst/>
                  </a:prstGeom>
                </p:spPr>
              </p:pic>
            </p:grpSp>
            <p:grpSp>
              <p:nvGrpSpPr>
                <p:cNvPr id="461" name="Group 460"/>
                <p:cNvGrpSpPr/>
                <p:nvPr/>
              </p:nvGrpSpPr>
              <p:grpSpPr>
                <a:xfrm>
                  <a:off x="10556464" y="5312490"/>
                  <a:ext cx="379859" cy="680880"/>
                  <a:chOff x="10625032" y="5281420"/>
                  <a:chExt cx="466117" cy="835493"/>
                </a:xfrm>
              </p:grpSpPr>
              <p:pic>
                <p:nvPicPr>
                  <p:cNvPr id="465" name="Picture 464"/>
                  <p:cNvPicPr>
                    <a:picLocks noChangeAspect="1"/>
                  </p:cNvPicPr>
                  <p:nvPr/>
                </p:nvPicPr>
                <p:blipFill>
                  <a:blip r:embed="rId12"/>
                  <a:stretch>
                    <a:fillRect/>
                  </a:stretch>
                </p:blipFill>
                <p:spPr>
                  <a:xfrm>
                    <a:off x="10625032" y="5281420"/>
                    <a:ext cx="466117" cy="835493"/>
                  </a:xfrm>
                  <a:prstGeom prst="rect">
                    <a:avLst/>
                  </a:prstGeom>
                </p:spPr>
              </p:pic>
              <p:pic>
                <p:nvPicPr>
                  <p:cNvPr id="466" name="Picture 465"/>
                  <p:cNvPicPr>
                    <a:picLocks noChangeAspect="1"/>
                  </p:cNvPicPr>
                  <p:nvPr/>
                </p:nvPicPr>
                <p:blipFill>
                  <a:blip r:embed="rId13"/>
                  <a:stretch>
                    <a:fillRect/>
                  </a:stretch>
                </p:blipFill>
                <p:spPr>
                  <a:xfrm>
                    <a:off x="10723889" y="5529324"/>
                    <a:ext cx="256579" cy="260693"/>
                  </a:xfrm>
                  <a:prstGeom prst="rect">
                    <a:avLst/>
                  </a:prstGeom>
                </p:spPr>
              </p:pic>
            </p:grpSp>
            <p:grpSp>
              <p:nvGrpSpPr>
                <p:cNvPr id="462" name="Group 461"/>
                <p:cNvGrpSpPr/>
                <p:nvPr/>
              </p:nvGrpSpPr>
              <p:grpSpPr>
                <a:xfrm>
                  <a:off x="11174540" y="5312490"/>
                  <a:ext cx="492669" cy="680881"/>
                  <a:chOff x="9595140" y="5278277"/>
                  <a:chExt cx="597851" cy="826245"/>
                </a:xfrm>
              </p:grpSpPr>
              <p:pic>
                <p:nvPicPr>
                  <p:cNvPr id="463" name="Picture 462"/>
                  <p:cNvPicPr>
                    <a:picLocks noChangeAspect="1"/>
                  </p:cNvPicPr>
                  <p:nvPr/>
                </p:nvPicPr>
                <p:blipFill>
                  <a:blip r:embed="rId14"/>
                  <a:stretch>
                    <a:fillRect/>
                  </a:stretch>
                </p:blipFill>
                <p:spPr>
                  <a:xfrm>
                    <a:off x="9595140" y="5278277"/>
                    <a:ext cx="597851" cy="826245"/>
                  </a:xfrm>
                  <a:prstGeom prst="rect">
                    <a:avLst/>
                  </a:prstGeom>
                </p:spPr>
              </p:pic>
              <p:pic>
                <p:nvPicPr>
                  <p:cNvPr id="464" name="Picture 463"/>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54" name="Group 453"/>
              <p:cNvGrpSpPr>
                <a:grpSpLocks noChangeAspect="1"/>
              </p:cNvGrpSpPr>
              <p:nvPr/>
            </p:nvGrpSpPr>
            <p:grpSpPr>
              <a:xfrm>
                <a:off x="7940033" y="1534965"/>
                <a:ext cx="392620" cy="302023"/>
                <a:chOff x="10788170" y="2647113"/>
                <a:chExt cx="815784" cy="604054"/>
              </a:xfrm>
            </p:grpSpPr>
            <p:pic>
              <p:nvPicPr>
                <p:cNvPr id="458" name="Picture 457"/>
                <p:cNvPicPr>
                  <a:picLocks noChangeAspect="1"/>
                </p:cNvPicPr>
                <p:nvPr/>
              </p:nvPicPr>
              <p:blipFill>
                <a:blip r:embed="rId16"/>
                <a:stretch>
                  <a:fillRect/>
                </a:stretch>
              </p:blipFill>
              <p:spPr>
                <a:xfrm>
                  <a:off x="10788170" y="2647113"/>
                  <a:ext cx="815784" cy="604054"/>
                </a:xfrm>
                <a:prstGeom prst="rect">
                  <a:avLst/>
                </a:prstGeom>
              </p:spPr>
            </p:pic>
            <p:pic>
              <p:nvPicPr>
                <p:cNvPr id="459" name="Picture 458"/>
                <p:cNvPicPr>
                  <a:picLocks noChangeAspect="1"/>
                </p:cNvPicPr>
                <p:nvPr/>
              </p:nvPicPr>
              <p:blipFill>
                <a:blip r:embed="rId15"/>
                <a:stretch>
                  <a:fillRect/>
                </a:stretch>
              </p:blipFill>
              <p:spPr>
                <a:xfrm>
                  <a:off x="11085436" y="2746695"/>
                  <a:ext cx="221253" cy="272686"/>
                </a:xfrm>
                <a:prstGeom prst="rect">
                  <a:avLst/>
                </a:prstGeom>
              </p:spPr>
            </p:pic>
          </p:grpSp>
          <p:grpSp>
            <p:nvGrpSpPr>
              <p:cNvPr id="455" name="Group 454"/>
              <p:cNvGrpSpPr/>
              <p:nvPr/>
            </p:nvGrpSpPr>
            <p:grpSpPr>
              <a:xfrm>
                <a:off x="7410796" y="1537853"/>
                <a:ext cx="416853" cy="299135"/>
                <a:chOff x="1972668" y="5793151"/>
                <a:chExt cx="1003518" cy="720129"/>
              </a:xfrm>
            </p:grpSpPr>
            <p:pic>
              <p:nvPicPr>
                <p:cNvPr id="456" name="Picture 455"/>
                <p:cNvPicPr>
                  <a:picLocks noChangeAspect="1"/>
                </p:cNvPicPr>
                <p:nvPr/>
              </p:nvPicPr>
              <p:blipFill>
                <a:blip r:embed="rId17"/>
                <a:stretch>
                  <a:fillRect/>
                </a:stretch>
              </p:blipFill>
              <p:spPr>
                <a:xfrm>
                  <a:off x="1972668" y="5793151"/>
                  <a:ext cx="1003518" cy="720129"/>
                </a:xfrm>
                <a:prstGeom prst="rect">
                  <a:avLst/>
                </a:prstGeom>
              </p:spPr>
            </p:pic>
            <p:pic>
              <p:nvPicPr>
                <p:cNvPr id="457" name="Picture 456"/>
                <p:cNvPicPr>
                  <a:picLocks noChangeAspect="1"/>
                </p:cNvPicPr>
                <p:nvPr/>
              </p:nvPicPr>
              <p:blipFill>
                <a:blip r:embed="rId13"/>
                <a:stretch>
                  <a:fillRect/>
                </a:stretch>
              </p:blipFill>
              <p:spPr>
                <a:xfrm>
                  <a:off x="2333397" y="5962056"/>
                  <a:ext cx="281157" cy="276848"/>
                </a:xfrm>
                <a:prstGeom prst="rect">
                  <a:avLst/>
                </a:prstGeom>
              </p:spPr>
            </p:pic>
          </p:grpSp>
        </p:grpSp>
      </p:grpSp>
      <p:grpSp>
        <p:nvGrpSpPr>
          <p:cNvPr id="368" name="Group 367"/>
          <p:cNvGrpSpPr/>
          <p:nvPr/>
        </p:nvGrpSpPr>
        <p:grpSpPr>
          <a:xfrm>
            <a:off x="4246264" y="3635180"/>
            <a:ext cx="3029667" cy="2108406"/>
            <a:chOff x="1367129" y="4130361"/>
            <a:chExt cx="3029667" cy="2108406"/>
          </a:xfrm>
        </p:grpSpPr>
        <p:sp>
          <p:nvSpPr>
            <p:cNvPr id="369" name="Rectangle 368"/>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70" name="Picture 369"/>
            <p:cNvPicPr>
              <a:picLocks noChangeAspect="1"/>
            </p:cNvPicPr>
            <p:nvPr/>
          </p:nvPicPr>
          <p:blipFill>
            <a:blip r:embed="rId3"/>
            <a:stretch>
              <a:fillRect/>
            </a:stretch>
          </p:blipFill>
          <p:spPr>
            <a:xfrm>
              <a:off x="2772050" y="4372036"/>
              <a:ext cx="219824" cy="119200"/>
            </a:xfrm>
            <a:prstGeom prst="rect">
              <a:avLst/>
            </a:prstGeom>
          </p:spPr>
        </p:pic>
        <p:pic>
          <p:nvPicPr>
            <p:cNvPr id="371" name="Picture 370"/>
            <p:cNvPicPr>
              <a:picLocks noChangeAspect="1"/>
            </p:cNvPicPr>
            <p:nvPr/>
          </p:nvPicPr>
          <p:blipFill>
            <a:blip r:embed="rId4"/>
            <a:stretch>
              <a:fillRect/>
            </a:stretch>
          </p:blipFill>
          <p:spPr>
            <a:xfrm>
              <a:off x="2785526" y="4130361"/>
              <a:ext cx="192873" cy="166387"/>
            </a:xfrm>
            <a:prstGeom prst="rect">
              <a:avLst/>
            </a:prstGeom>
          </p:spPr>
        </p:pic>
        <p:cxnSp>
          <p:nvCxnSpPr>
            <p:cNvPr id="372" name="Straight Connector 371"/>
            <p:cNvCxnSpPr>
              <a:stCxn id="371" idx="2"/>
              <a:endCxn id="37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18" name="Elbow Connector 760"/>
          <p:cNvCxnSpPr>
            <a:stCxn id="370" idx="2"/>
            <a:endCxn id="386"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 name="Group 78"/>
          <p:cNvGrpSpPr>
            <a:grpSpLocks noChangeAspect="1"/>
          </p:cNvGrpSpPr>
          <p:nvPr/>
        </p:nvGrpSpPr>
        <p:grpSpPr>
          <a:xfrm>
            <a:off x="4978009" y="5152530"/>
            <a:ext cx="408637" cy="314345"/>
            <a:chOff x="10788170" y="2647113"/>
            <a:chExt cx="815784" cy="604054"/>
          </a:xfrm>
        </p:grpSpPr>
        <p:pic>
          <p:nvPicPr>
            <p:cNvPr id="81" name="Picture 80"/>
            <p:cNvPicPr>
              <a:picLocks noChangeAspect="1"/>
            </p:cNvPicPr>
            <p:nvPr/>
          </p:nvPicPr>
          <p:blipFill>
            <a:blip r:embed="rId16"/>
            <a:stretch>
              <a:fillRect/>
            </a:stretch>
          </p:blipFill>
          <p:spPr>
            <a:xfrm>
              <a:off x="10788170" y="2647113"/>
              <a:ext cx="815784" cy="604054"/>
            </a:xfrm>
            <a:prstGeom prst="rect">
              <a:avLst/>
            </a:prstGeom>
          </p:spPr>
        </p:pic>
        <p:pic>
          <p:nvPicPr>
            <p:cNvPr id="82" name="Picture 81"/>
            <p:cNvPicPr>
              <a:picLocks noChangeAspect="1"/>
            </p:cNvPicPr>
            <p:nvPr/>
          </p:nvPicPr>
          <p:blipFill>
            <a:blip r:embed="rId15"/>
            <a:stretch>
              <a:fillRect/>
            </a:stretch>
          </p:blipFill>
          <p:spPr>
            <a:xfrm>
              <a:off x="11085436" y="2746695"/>
              <a:ext cx="221253" cy="272686"/>
            </a:xfrm>
            <a:prstGeom prst="rect">
              <a:avLst/>
            </a:prstGeom>
          </p:spPr>
        </p:pic>
      </p:grpSp>
      <p:grpSp>
        <p:nvGrpSpPr>
          <p:cNvPr id="108" name="Group 107"/>
          <p:cNvGrpSpPr/>
          <p:nvPr/>
        </p:nvGrpSpPr>
        <p:grpSpPr>
          <a:xfrm>
            <a:off x="6566045" y="5152530"/>
            <a:ext cx="537999" cy="401022"/>
            <a:chOff x="1395946" y="5604922"/>
            <a:chExt cx="604490" cy="450584"/>
          </a:xfrm>
        </p:grpSpPr>
        <p:grpSp>
          <p:nvGrpSpPr>
            <p:cNvPr id="109" name="Group 108"/>
            <p:cNvGrpSpPr/>
            <p:nvPr/>
          </p:nvGrpSpPr>
          <p:grpSpPr>
            <a:xfrm>
              <a:off x="1395946" y="5604922"/>
              <a:ext cx="469645" cy="337019"/>
              <a:chOff x="1972668" y="5793151"/>
              <a:chExt cx="1003518" cy="720129"/>
            </a:xfrm>
          </p:grpSpPr>
          <p:pic>
            <p:nvPicPr>
              <p:cNvPr id="116" name="Picture 115"/>
              <p:cNvPicPr>
                <a:picLocks noChangeAspect="1"/>
              </p:cNvPicPr>
              <p:nvPr/>
            </p:nvPicPr>
            <p:blipFill>
              <a:blip r:embed="rId17"/>
              <a:stretch>
                <a:fillRect/>
              </a:stretch>
            </p:blipFill>
            <p:spPr>
              <a:xfrm>
                <a:off x="1972668" y="5793151"/>
                <a:ext cx="1003518" cy="720129"/>
              </a:xfrm>
              <a:prstGeom prst="rect">
                <a:avLst/>
              </a:prstGeom>
            </p:spPr>
          </p:pic>
          <p:pic>
            <p:nvPicPr>
              <p:cNvPr id="117" name="Picture 116"/>
              <p:cNvPicPr>
                <a:picLocks noChangeAspect="1"/>
              </p:cNvPicPr>
              <p:nvPr/>
            </p:nvPicPr>
            <p:blipFill>
              <a:blip r:embed="rId13"/>
              <a:stretch>
                <a:fillRect/>
              </a:stretch>
            </p:blipFill>
            <p:spPr>
              <a:xfrm>
                <a:off x="2333397" y="5962056"/>
                <a:ext cx="281157" cy="276848"/>
              </a:xfrm>
              <a:prstGeom prst="rect">
                <a:avLst/>
              </a:prstGeom>
            </p:spPr>
          </p:pic>
        </p:grpSp>
        <p:grpSp>
          <p:nvGrpSpPr>
            <p:cNvPr id="110" name="Group 109"/>
            <p:cNvGrpSpPr/>
            <p:nvPr/>
          </p:nvGrpSpPr>
          <p:grpSpPr>
            <a:xfrm>
              <a:off x="1463369" y="5661705"/>
              <a:ext cx="469645" cy="337019"/>
              <a:chOff x="1972668" y="5793151"/>
              <a:chExt cx="1003518" cy="720129"/>
            </a:xfrm>
          </p:grpSpPr>
          <p:pic>
            <p:nvPicPr>
              <p:cNvPr id="114" name="Picture 113"/>
              <p:cNvPicPr>
                <a:picLocks noChangeAspect="1"/>
              </p:cNvPicPr>
              <p:nvPr/>
            </p:nvPicPr>
            <p:blipFill>
              <a:blip r:embed="rId17"/>
              <a:stretch>
                <a:fillRect/>
              </a:stretch>
            </p:blipFill>
            <p:spPr>
              <a:xfrm>
                <a:off x="1972668" y="5793151"/>
                <a:ext cx="1003518" cy="720129"/>
              </a:xfrm>
              <a:prstGeom prst="rect">
                <a:avLst/>
              </a:prstGeom>
            </p:spPr>
          </p:pic>
          <p:pic>
            <p:nvPicPr>
              <p:cNvPr id="115" name="Picture 114"/>
              <p:cNvPicPr>
                <a:picLocks noChangeAspect="1"/>
              </p:cNvPicPr>
              <p:nvPr/>
            </p:nvPicPr>
            <p:blipFill>
              <a:blip r:embed="rId13"/>
              <a:stretch>
                <a:fillRect/>
              </a:stretch>
            </p:blipFill>
            <p:spPr>
              <a:xfrm>
                <a:off x="2333397" y="5962056"/>
                <a:ext cx="281157" cy="276848"/>
              </a:xfrm>
              <a:prstGeom prst="rect">
                <a:avLst/>
              </a:prstGeom>
            </p:spPr>
          </p:pic>
        </p:grpSp>
        <p:grpSp>
          <p:nvGrpSpPr>
            <p:cNvPr id="111" name="Group 110"/>
            <p:cNvGrpSpPr/>
            <p:nvPr/>
          </p:nvGrpSpPr>
          <p:grpSpPr>
            <a:xfrm>
              <a:off x="1530791" y="5718487"/>
              <a:ext cx="469645" cy="337019"/>
              <a:chOff x="1972668" y="5793151"/>
              <a:chExt cx="1003518" cy="720129"/>
            </a:xfrm>
          </p:grpSpPr>
          <p:pic>
            <p:nvPicPr>
              <p:cNvPr id="112" name="Picture 111"/>
              <p:cNvPicPr>
                <a:picLocks noChangeAspect="1"/>
              </p:cNvPicPr>
              <p:nvPr/>
            </p:nvPicPr>
            <p:blipFill>
              <a:blip r:embed="rId17"/>
              <a:stretch>
                <a:fillRect/>
              </a:stretch>
            </p:blipFill>
            <p:spPr>
              <a:xfrm>
                <a:off x="1972668" y="5793151"/>
                <a:ext cx="1003518" cy="720129"/>
              </a:xfrm>
              <a:prstGeom prst="rect">
                <a:avLst/>
              </a:prstGeom>
            </p:spPr>
          </p:pic>
          <p:pic>
            <p:nvPicPr>
              <p:cNvPr id="113" name="Picture 11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121" name="Group 120"/>
          <p:cNvGrpSpPr/>
          <p:nvPr/>
        </p:nvGrpSpPr>
        <p:grpSpPr>
          <a:xfrm>
            <a:off x="5651848" y="5152530"/>
            <a:ext cx="476031" cy="348497"/>
            <a:chOff x="2436437" y="5804238"/>
            <a:chExt cx="534863" cy="391567"/>
          </a:xfrm>
        </p:grpSpPr>
        <p:grpSp>
          <p:nvGrpSpPr>
            <p:cNvPr id="122" name="Group 4"/>
            <p:cNvGrpSpPr>
              <a:grpSpLocks noChangeAspect="1"/>
            </p:cNvGrpSpPr>
            <p:nvPr/>
          </p:nvGrpSpPr>
          <p:grpSpPr bwMode="auto">
            <a:xfrm>
              <a:off x="2436437" y="5804238"/>
              <a:ext cx="468313" cy="336550"/>
              <a:chOff x="1758" y="3702"/>
              <a:chExt cx="295" cy="212"/>
            </a:xfrm>
          </p:grpSpPr>
          <p:sp>
            <p:nvSpPr>
              <p:cNvPr id="1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3" name="Group 122"/>
            <p:cNvGrpSpPr/>
            <p:nvPr/>
          </p:nvGrpSpPr>
          <p:grpSpPr>
            <a:xfrm>
              <a:off x="2502987" y="5859255"/>
              <a:ext cx="468313" cy="336550"/>
              <a:chOff x="2790825" y="5876925"/>
              <a:chExt cx="468313" cy="336550"/>
            </a:xfrm>
          </p:grpSpPr>
          <p:grpSp>
            <p:nvGrpSpPr>
              <p:cNvPr id="124" name="Group 4"/>
              <p:cNvGrpSpPr>
                <a:grpSpLocks noChangeAspect="1"/>
              </p:cNvGrpSpPr>
              <p:nvPr/>
            </p:nvGrpSpPr>
            <p:grpSpPr bwMode="auto">
              <a:xfrm>
                <a:off x="2790825" y="5876925"/>
                <a:ext cx="468313" cy="336550"/>
                <a:chOff x="1758" y="3702"/>
                <a:chExt cx="295" cy="212"/>
              </a:xfrm>
            </p:grpSpPr>
            <p:sp>
              <p:nvSpPr>
                <p:cNvPr id="12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25" name="Picture 124"/>
              <p:cNvPicPr>
                <a:picLocks noChangeAspect="1"/>
              </p:cNvPicPr>
              <p:nvPr/>
            </p:nvPicPr>
            <p:blipFill rotWithShape="1">
              <a:blip r:embed="rId18">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36" name="Group 135"/>
          <p:cNvGrpSpPr/>
          <p:nvPr/>
        </p:nvGrpSpPr>
        <p:grpSpPr>
          <a:xfrm>
            <a:off x="4475442" y="5152530"/>
            <a:ext cx="343943" cy="341220"/>
            <a:chOff x="1200954" y="5961729"/>
            <a:chExt cx="343943" cy="341220"/>
          </a:xfrm>
        </p:grpSpPr>
        <p:sp>
          <p:nvSpPr>
            <p:cNvPr id="137" name="Rectangle 136"/>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8" name="Picture 187"/>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386" name="Picture 385"/>
          <p:cNvPicPr>
            <a:picLocks noChangeAspect="1"/>
          </p:cNvPicPr>
          <p:nvPr/>
        </p:nvPicPr>
        <p:blipFill>
          <a:blip r:embed="rId9">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387" name="Picture 386"/>
          <p:cNvPicPr>
            <a:picLocks noChangeAspect="1"/>
          </p:cNvPicPr>
          <p:nvPr/>
        </p:nvPicPr>
        <p:blipFill>
          <a:blip r:embed="rId9">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98" name="Group 397"/>
          <p:cNvGrpSpPr/>
          <p:nvPr/>
        </p:nvGrpSpPr>
        <p:grpSpPr>
          <a:xfrm>
            <a:off x="4396007" y="4060934"/>
            <a:ext cx="1201668" cy="556042"/>
            <a:chOff x="10004567" y="4052190"/>
            <a:chExt cx="1276844" cy="590828"/>
          </a:xfrm>
        </p:grpSpPr>
        <p:pic>
          <p:nvPicPr>
            <p:cNvPr id="399" name="Picture 398"/>
            <p:cNvPicPr>
              <a:picLocks noChangeAspect="1"/>
            </p:cNvPicPr>
            <p:nvPr/>
          </p:nvPicPr>
          <p:blipFill>
            <a:blip r:embed="rId9">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00" name="Picture 399"/>
            <p:cNvPicPr>
              <a:picLocks noChangeAspect="1"/>
            </p:cNvPicPr>
            <p:nvPr/>
          </p:nvPicPr>
          <p:blipFill>
            <a:blip r:embed="rId9">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05" name="Elbow Connector 760"/>
          <p:cNvCxnSpPr>
            <a:stCxn id="370" idx="3"/>
            <a:endCxn id="387"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6" name="Elbow Connector 760"/>
          <p:cNvCxnSpPr>
            <a:stCxn id="430" idx="2"/>
            <a:endCxn id="11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7" name="Elbow Connector 760"/>
          <p:cNvCxnSpPr>
            <a:stCxn id="370" idx="2"/>
            <a:endCxn id="399"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15" name="Elbow Connector 760"/>
          <p:cNvCxnSpPr>
            <a:stCxn id="370" idx="2"/>
            <a:endCxn id="400"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0" name="Picture 429"/>
          <p:cNvPicPr>
            <a:picLocks noChangeAspect="1"/>
          </p:cNvPicPr>
          <p:nvPr/>
        </p:nvPicPr>
        <p:blipFill>
          <a:blip r:embed="rId3"/>
          <a:stretch>
            <a:fillRect/>
          </a:stretch>
        </p:blipFill>
        <p:spPr>
          <a:xfrm>
            <a:off x="5659173" y="4634389"/>
            <a:ext cx="219824" cy="119200"/>
          </a:xfrm>
          <a:prstGeom prst="rect">
            <a:avLst/>
          </a:prstGeom>
        </p:spPr>
      </p:pic>
      <p:cxnSp>
        <p:nvCxnSpPr>
          <p:cNvPr id="434" name="Elbow Connector 760"/>
          <p:cNvCxnSpPr>
            <a:stCxn id="137" idx="0"/>
            <a:endCxn id="430"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5" name="Elbow Connector 760"/>
          <p:cNvCxnSpPr>
            <a:stCxn id="81" idx="0"/>
            <a:endCxn id="430"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6" name="Elbow Connector 760"/>
          <p:cNvCxnSpPr>
            <a:endCxn id="430"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1" name="Picture 430"/>
          <p:cNvPicPr>
            <a:picLocks noChangeAspect="1"/>
          </p:cNvPicPr>
          <p:nvPr/>
        </p:nvPicPr>
        <p:blipFill>
          <a:blip r:embed="rId3"/>
          <a:stretch>
            <a:fillRect/>
          </a:stretch>
        </p:blipFill>
        <p:spPr>
          <a:xfrm>
            <a:off x="5671702" y="4944545"/>
            <a:ext cx="219824" cy="119200"/>
          </a:xfrm>
          <a:prstGeom prst="rect">
            <a:avLst/>
          </a:prstGeom>
        </p:spPr>
      </p:pic>
      <p:sp>
        <p:nvSpPr>
          <p:cNvPr id="888" name="TextBox 887"/>
          <p:cNvSpPr txBox="1"/>
          <p:nvPr/>
        </p:nvSpPr>
        <p:spPr>
          <a:xfrm>
            <a:off x="9676148" y="3550957"/>
            <a:ext cx="1785631"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Platform as a Service</a:t>
            </a:r>
          </a:p>
        </p:txBody>
      </p:sp>
      <p:pic>
        <p:nvPicPr>
          <p:cNvPr id="887" name="Picture 886"/>
          <p:cNvPicPr>
            <a:picLocks noChangeAspect="1"/>
          </p:cNvPicPr>
          <p:nvPr/>
        </p:nvPicPr>
        <p:blipFill>
          <a:blip r:embed="rId20"/>
          <a:stretch>
            <a:fillRect/>
          </a:stretch>
        </p:blipFill>
        <p:spPr>
          <a:xfrm>
            <a:off x="10039035" y="2996077"/>
            <a:ext cx="1011437" cy="522079"/>
          </a:xfrm>
          <a:prstGeom prst="rect">
            <a:avLst/>
          </a:prstGeom>
        </p:spPr>
      </p:pic>
      <p:sp>
        <p:nvSpPr>
          <p:cNvPr id="890" name="Rectangle 889"/>
          <p:cNvSpPr/>
          <p:nvPr/>
        </p:nvSpPr>
        <p:spPr>
          <a:xfrm>
            <a:off x="494270" y="1103570"/>
            <a:ext cx="1000022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Requires a modern identity and access security perimeter</a:t>
            </a:r>
          </a:p>
        </p:txBody>
      </p:sp>
      <p:grpSp>
        <p:nvGrpSpPr>
          <p:cNvPr id="891" name="Group 890"/>
          <p:cNvGrpSpPr/>
          <p:nvPr/>
        </p:nvGrpSpPr>
        <p:grpSpPr>
          <a:xfrm>
            <a:off x="9628435" y="2153590"/>
            <a:ext cx="1094247" cy="1094247"/>
            <a:chOff x="9207650" y="1380161"/>
            <a:chExt cx="2298571" cy="2298571"/>
          </a:xfrm>
        </p:grpSpPr>
        <p:pic>
          <p:nvPicPr>
            <p:cNvPr id="306" name="Picture 305"/>
            <p:cNvPicPr>
              <a:picLocks noChangeAspect="1"/>
            </p:cNvPicPr>
            <p:nvPr/>
          </p:nvPicPr>
          <p:blipFill>
            <a:blip r:embed="rId21"/>
            <a:stretch>
              <a:fillRect/>
            </a:stretch>
          </p:blipFill>
          <p:spPr>
            <a:xfrm>
              <a:off x="9207650" y="1380161"/>
              <a:ext cx="2298571" cy="2298571"/>
            </a:xfrm>
            <a:prstGeom prst="rect">
              <a:avLst/>
            </a:prstGeom>
          </p:spPr>
        </p:pic>
        <p:pic>
          <p:nvPicPr>
            <p:cNvPr id="339" name="Picture 338"/>
            <p:cNvPicPr>
              <a:picLocks noChangeAspect="1"/>
            </p:cNvPicPr>
            <p:nvPr/>
          </p:nvPicPr>
          <p:blipFill>
            <a:blip r:embed="rId22"/>
            <a:stretch>
              <a:fillRect/>
            </a:stretch>
          </p:blipFill>
          <p:spPr>
            <a:xfrm>
              <a:off x="9768055" y="1597459"/>
              <a:ext cx="1161152" cy="109284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grpSp>
      <p:grpSp>
        <p:nvGrpSpPr>
          <p:cNvPr id="896" name="Group 895"/>
          <p:cNvGrpSpPr/>
          <p:nvPr/>
        </p:nvGrpSpPr>
        <p:grpSpPr>
          <a:xfrm>
            <a:off x="10388323" y="2358637"/>
            <a:ext cx="1094247" cy="1094247"/>
            <a:chOff x="13716539" y="4558899"/>
            <a:chExt cx="1189675" cy="1189675"/>
          </a:xfrm>
        </p:grpSpPr>
        <p:pic>
          <p:nvPicPr>
            <p:cNvPr id="893" name="Picture 892"/>
            <p:cNvPicPr>
              <a:picLocks noChangeAspect="1"/>
            </p:cNvPicPr>
            <p:nvPr/>
          </p:nvPicPr>
          <p:blipFill>
            <a:blip r:embed="rId21"/>
            <a:stretch>
              <a:fillRect/>
            </a:stretch>
          </p:blipFill>
          <p:spPr>
            <a:xfrm>
              <a:off x="13716539" y="4558899"/>
              <a:ext cx="1189675" cy="1189675"/>
            </a:xfrm>
            <a:prstGeom prst="rect">
              <a:avLst/>
            </a:prstGeom>
          </p:spPr>
        </p:pic>
        <p:sp>
          <p:nvSpPr>
            <p:cNvPr id="895" name="Oval 894"/>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0" name="Picture 289"/>
            <p:cNvPicPr>
              <a:picLocks noChangeAspect="1"/>
            </p:cNvPicPr>
            <p:nvPr/>
          </p:nvPicPr>
          <p:blipFill>
            <a:blip r:embed="rId23">
              <a:extLst>
                <a:ext uri="{BEBA8EAE-BF5A-486C-A8C5-ECC9F3942E4B}">
                  <a14:imgProps xmlns:a14="http://schemas.microsoft.com/office/drawing/2010/main">
                    <a14:imgLayer r:embed="rId24">
                      <a14:imgEffect>
                        <a14:saturation sat="66000"/>
                      </a14:imgEffect>
                    </a14:imgLayer>
                  </a14:imgProps>
                </a:ext>
              </a:extLst>
            </a:blip>
            <a:stretch>
              <a:fillRect/>
            </a:stretch>
          </p:blipFill>
          <p:spPr>
            <a:xfrm>
              <a:off x="14120190" y="4734759"/>
              <a:ext cx="382369" cy="449620"/>
            </a:xfrm>
            <a:prstGeom prst="rect">
              <a:avLst/>
            </a:prstGeom>
          </p:spPr>
        </p:pic>
      </p:grpSp>
      <p:grpSp>
        <p:nvGrpSpPr>
          <p:cNvPr id="901" name="Group 900"/>
          <p:cNvGrpSpPr/>
          <p:nvPr/>
        </p:nvGrpSpPr>
        <p:grpSpPr>
          <a:xfrm>
            <a:off x="9965329" y="2483883"/>
            <a:ext cx="1094247" cy="1094247"/>
            <a:chOff x="14941933" y="4391973"/>
            <a:chExt cx="1189675" cy="1189675"/>
          </a:xfrm>
        </p:grpSpPr>
        <p:grpSp>
          <p:nvGrpSpPr>
            <p:cNvPr id="897" name="Group 896"/>
            <p:cNvGrpSpPr/>
            <p:nvPr/>
          </p:nvGrpSpPr>
          <p:grpSpPr>
            <a:xfrm>
              <a:off x="14941933" y="4391973"/>
              <a:ext cx="1189675" cy="1189675"/>
              <a:chOff x="13716539" y="4558899"/>
              <a:chExt cx="1189675" cy="1189675"/>
            </a:xfrm>
          </p:grpSpPr>
          <p:pic>
            <p:nvPicPr>
              <p:cNvPr id="898" name="Picture 897"/>
              <p:cNvPicPr>
                <a:picLocks noChangeAspect="1"/>
              </p:cNvPicPr>
              <p:nvPr/>
            </p:nvPicPr>
            <p:blipFill>
              <a:blip r:embed="rId21"/>
              <a:stretch>
                <a:fillRect/>
              </a:stretch>
            </p:blipFill>
            <p:spPr>
              <a:xfrm>
                <a:off x="13716539" y="4558899"/>
                <a:ext cx="1189675" cy="1189675"/>
              </a:xfrm>
              <a:prstGeom prst="rect">
                <a:avLst/>
              </a:prstGeom>
            </p:spPr>
          </p:pic>
          <p:sp>
            <p:nvSpPr>
              <p:cNvPr id="899" name="Oval 898"/>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91" name="Picture 290"/>
            <p:cNvPicPr>
              <a:picLocks noChangeAspect="1"/>
            </p:cNvPicPr>
            <p:nvPr/>
          </p:nvPicPr>
          <p:blipFill rotWithShape="1">
            <a:blip r:embed="rId25"/>
            <a:srcRect b="47626"/>
            <a:stretch/>
          </p:blipFill>
          <p:spPr>
            <a:xfrm>
              <a:off x="15076350" y="4513846"/>
              <a:ext cx="920837" cy="482277"/>
            </a:xfrm>
            <a:prstGeom prst="rect">
              <a:avLst/>
            </a:prstGeom>
          </p:spPr>
        </p:pic>
      </p:grpSp>
      <p:sp>
        <p:nvSpPr>
          <p:cNvPr id="903" name="Rectangle 902"/>
          <p:cNvSpPr/>
          <p:nvPr/>
        </p:nvSpPr>
        <p:spPr>
          <a:xfrm>
            <a:off x="77340" y="4860156"/>
            <a:ext cx="2045081" cy="3441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Internet of Things</a:t>
            </a:r>
          </a:p>
        </p:txBody>
      </p:sp>
      <p:sp>
        <p:nvSpPr>
          <p:cNvPr id="904" name="Rectangle 903"/>
          <p:cNvSpPr/>
          <p:nvPr/>
        </p:nvSpPr>
        <p:spPr>
          <a:xfrm>
            <a:off x="8526607" y="4789063"/>
            <a:ext cx="2829434" cy="374283"/>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1</a:t>
            </a:r>
            <a:r>
              <a:rPr kumimoji="0" lang="en-US" sz="1600" b="0" i="0" u="none" strike="noStrike" kern="1200" cap="none" spc="0" normalizeH="0" baseline="3000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st</a:t>
            </a: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class mobile experience</a:t>
            </a:r>
          </a:p>
        </p:txBody>
      </p:sp>
      <p:sp>
        <p:nvSpPr>
          <p:cNvPr id="905" name="Rectangle 904"/>
          <p:cNvSpPr/>
          <p:nvPr/>
        </p:nvSpPr>
        <p:spPr>
          <a:xfrm>
            <a:off x="9692384" y="1249820"/>
            <a:ext cx="2020156" cy="40926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Cloud Technology</a:t>
            </a:r>
          </a:p>
        </p:txBody>
      </p:sp>
      <p:sp>
        <p:nvSpPr>
          <p:cNvPr id="906" name="Rectangle 905"/>
          <p:cNvSpPr/>
          <p:nvPr/>
        </p:nvSpPr>
        <p:spPr>
          <a:xfrm>
            <a:off x="4505966" y="1999332"/>
            <a:ext cx="1660212" cy="45621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SaaS adoption</a:t>
            </a:r>
          </a:p>
        </p:txBody>
      </p:sp>
      <p:sp>
        <p:nvSpPr>
          <p:cNvPr id="220" name="Rectangle 219">
            <a:hlinkClick r:id="rId26" tooltip="Office 365 DLP capabilities including Outlook Policy Tips, rule application via Exchange Transport rules, automatic protection via SharePoint location, and more. "/>
          </p:cNvPr>
          <p:cNvSpPr/>
          <p:nvPr/>
        </p:nvSpPr>
        <p:spPr>
          <a:xfrm>
            <a:off x="1620078" y="2581884"/>
            <a:ext cx="3344455" cy="3863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mn-cs"/>
              </a:rPr>
              <a:t>Modern Enterprise Perimeter</a:t>
            </a:r>
          </a:p>
        </p:txBody>
      </p:sp>
      <p:sp>
        <p:nvSpPr>
          <p:cNvPr id="4" name="Rectangle 3">
            <a:extLst>
              <a:ext uri="{FF2B5EF4-FFF2-40B4-BE49-F238E27FC236}">
                <a16:creationId xmlns:a16="http://schemas.microsoft.com/office/drawing/2014/main" id="{B8A581D5-B7E3-4DE6-8555-A35887ABCC6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258ED8B8-B16D-425F-AC59-F7AC4822B829}"/>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EF217C9-71FC-4DB0-A448-4C0FE70D92B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7AED38C-4E7F-4B14-8C24-59E99B2C852C}"/>
              </a:ext>
            </a:extLst>
          </p:cNvPr>
          <p:cNvGrpSpPr/>
          <p:nvPr/>
        </p:nvGrpSpPr>
        <p:grpSpPr>
          <a:xfrm>
            <a:off x="6387799" y="1873686"/>
            <a:ext cx="2838432" cy="707509"/>
            <a:chOff x="6387799" y="1873686"/>
            <a:chExt cx="2838432" cy="707509"/>
          </a:xfrm>
        </p:grpSpPr>
        <p:grpSp>
          <p:nvGrpSpPr>
            <p:cNvPr id="554" name="Group 553"/>
            <p:cNvGrpSpPr/>
            <p:nvPr/>
          </p:nvGrpSpPr>
          <p:grpSpPr>
            <a:xfrm>
              <a:off x="6387799" y="1873686"/>
              <a:ext cx="2838432" cy="707509"/>
              <a:chOff x="8699786" y="375252"/>
              <a:chExt cx="1915317" cy="477413"/>
            </a:xfrm>
          </p:grpSpPr>
          <p:sp>
            <p:nvSpPr>
              <p:cNvPr id="514" name="Rounded Rectangle 876"/>
              <p:cNvSpPr/>
              <p:nvPr/>
            </p:nvSpPr>
            <p:spPr>
              <a:xfrm>
                <a:off x="8699786" y="375252"/>
                <a:ext cx="1915317" cy="477413"/>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515" name="Group 514"/>
              <p:cNvGrpSpPr/>
              <p:nvPr/>
            </p:nvGrpSpPr>
            <p:grpSpPr>
              <a:xfrm>
                <a:off x="9474573" y="420904"/>
                <a:ext cx="1051020" cy="390073"/>
                <a:chOff x="8746904" y="1767006"/>
                <a:chExt cx="1376529" cy="510883"/>
              </a:xfrm>
            </p:grpSpPr>
            <p:pic>
              <p:nvPicPr>
                <p:cNvPr id="516" name="Picture 51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746904" y="2056077"/>
                  <a:ext cx="208102" cy="208102"/>
                </a:xfrm>
                <a:prstGeom prst="rect">
                  <a:avLst/>
                </a:prstGeom>
              </p:spPr>
            </p:pic>
            <p:pic>
              <p:nvPicPr>
                <p:cNvPr id="517" name="Picture 51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746904" y="1792586"/>
                  <a:ext cx="192791" cy="179187"/>
                </a:xfrm>
                <a:prstGeom prst="rect">
                  <a:avLst/>
                </a:prstGeom>
              </p:spPr>
            </p:pic>
            <p:pic>
              <p:nvPicPr>
                <p:cNvPr id="518" name="Picture 51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404930" y="1769346"/>
                  <a:ext cx="325564" cy="228009"/>
                </a:xfrm>
                <a:prstGeom prst="rect">
                  <a:avLst/>
                </a:prstGeom>
              </p:spPr>
            </p:pic>
            <p:pic>
              <p:nvPicPr>
                <p:cNvPr id="519" name="Picture 5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91803" y="1767006"/>
                  <a:ext cx="230348" cy="230349"/>
                </a:xfrm>
                <a:prstGeom prst="rect">
                  <a:avLst/>
                </a:prstGeom>
              </p:spPr>
            </p:pic>
            <p:pic>
              <p:nvPicPr>
                <p:cNvPr id="520" name="Picture 51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436821" y="2019526"/>
                  <a:ext cx="261786" cy="258363"/>
                </a:xfrm>
                <a:prstGeom prst="rect">
                  <a:avLst/>
                </a:prstGeom>
              </p:spPr>
            </p:pic>
            <p:pic>
              <p:nvPicPr>
                <p:cNvPr id="521" name="Picture 52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91803" y="2057689"/>
                  <a:ext cx="206490" cy="206490"/>
                </a:xfrm>
                <a:prstGeom prst="rect">
                  <a:avLst/>
                </a:prstGeom>
              </p:spPr>
            </p:pic>
            <p:grpSp>
              <p:nvGrpSpPr>
                <p:cNvPr id="522" name="Group 521"/>
                <p:cNvGrpSpPr/>
                <p:nvPr/>
              </p:nvGrpSpPr>
              <p:grpSpPr>
                <a:xfrm>
                  <a:off x="9756665" y="2104269"/>
                  <a:ext cx="366768" cy="88876"/>
                  <a:chOff x="1655260" y="917625"/>
                  <a:chExt cx="418499" cy="101414"/>
                </a:xfrm>
                <a:solidFill>
                  <a:schemeClr val="tx1">
                    <a:lumMod val="65000"/>
                    <a:lumOff val="35000"/>
                  </a:schemeClr>
                </a:solidFill>
              </p:grpSpPr>
              <p:sp>
                <p:nvSpPr>
                  <p:cNvPr id="523" name="Oval 522"/>
                  <p:cNvSpPr/>
                  <p:nvPr/>
                </p:nvSpPr>
                <p:spPr bwMode="auto">
                  <a:xfrm>
                    <a:off x="1655260"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181380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5" name="Oval 524"/>
                  <p:cNvSpPr/>
                  <p:nvPr/>
                </p:nvSpPr>
                <p:spPr bwMode="auto">
                  <a:xfrm>
                    <a:off x="197234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3" name="Graphic 2">
              <a:extLst>
                <a:ext uri="{FF2B5EF4-FFF2-40B4-BE49-F238E27FC236}">
                  <a16:creationId xmlns:a16="http://schemas.microsoft.com/office/drawing/2014/main" id="{F46F1A8E-DE7D-4020-ABB3-D49CA019103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502381" y="2136503"/>
              <a:ext cx="964035" cy="184142"/>
            </a:xfrm>
            <a:prstGeom prst="rect">
              <a:avLst/>
            </a:prstGeom>
          </p:spPr>
        </p:pic>
      </p:grpSp>
      <p:sp>
        <p:nvSpPr>
          <p:cNvPr id="239" name="HoloLens_EC94" title="Icon of Microsoft HoloLens">
            <a:extLst>
              <a:ext uri="{FF2B5EF4-FFF2-40B4-BE49-F238E27FC236}">
                <a16:creationId xmlns:a16="http://schemas.microsoft.com/office/drawing/2014/main" id="{EA7540AE-5779-4794-9FF2-A3C050F7297B}"/>
              </a:ext>
            </a:extLst>
          </p:cNvPr>
          <p:cNvSpPr>
            <a:spLocks noChangeAspect="1" noEditPoints="1"/>
          </p:cNvSpPr>
          <p:nvPr/>
        </p:nvSpPr>
        <p:spPr bwMode="auto">
          <a:xfrm>
            <a:off x="2708372" y="3985296"/>
            <a:ext cx="495362" cy="26460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40" name="Group 239">
            <a:extLst>
              <a:ext uri="{FF2B5EF4-FFF2-40B4-BE49-F238E27FC236}">
                <a16:creationId xmlns:a16="http://schemas.microsoft.com/office/drawing/2014/main" id="{618A6C8C-9434-4D0C-9859-6EA32C5978D5}"/>
              </a:ext>
            </a:extLst>
          </p:cNvPr>
          <p:cNvGrpSpPr/>
          <p:nvPr/>
        </p:nvGrpSpPr>
        <p:grpSpPr>
          <a:xfrm>
            <a:off x="3104699" y="4954600"/>
            <a:ext cx="547797" cy="418453"/>
            <a:chOff x="9391942" y="5630919"/>
            <a:chExt cx="455036" cy="347594"/>
          </a:xfrm>
        </p:grpSpPr>
        <p:sp>
          <p:nvSpPr>
            <p:cNvPr id="269" name="factory_3" title="Icon of a factory or warehouse">
              <a:extLst>
                <a:ext uri="{FF2B5EF4-FFF2-40B4-BE49-F238E27FC236}">
                  <a16:creationId xmlns:a16="http://schemas.microsoft.com/office/drawing/2014/main" id="{5373FE10-B968-475C-98CD-8524FB5AD4BB}"/>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0" name="Group 269">
              <a:extLst>
                <a:ext uri="{FF2B5EF4-FFF2-40B4-BE49-F238E27FC236}">
                  <a16:creationId xmlns:a16="http://schemas.microsoft.com/office/drawing/2014/main" id="{76AA552B-4E73-4957-81E5-44197C587AE3}"/>
                </a:ext>
              </a:extLst>
            </p:cNvPr>
            <p:cNvGrpSpPr/>
            <p:nvPr/>
          </p:nvGrpSpPr>
          <p:grpSpPr>
            <a:xfrm>
              <a:off x="9391942" y="5837637"/>
              <a:ext cx="133957" cy="140876"/>
              <a:chOff x="2089172" y="4854362"/>
              <a:chExt cx="260148" cy="273585"/>
            </a:xfrm>
          </p:grpSpPr>
          <p:sp>
            <p:nvSpPr>
              <p:cNvPr id="271" name="Rectangle 270">
                <a:extLst>
                  <a:ext uri="{FF2B5EF4-FFF2-40B4-BE49-F238E27FC236}">
                    <a16:creationId xmlns:a16="http://schemas.microsoft.com/office/drawing/2014/main" id="{F9E194F4-88EF-4E5C-9863-E2E99C58D24D}"/>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Frame 5">
                <a:extLst>
                  <a:ext uri="{FF2B5EF4-FFF2-40B4-BE49-F238E27FC236}">
                    <a16:creationId xmlns:a16="http://schemas.microsoft.com/office/drawing/2014/main" id="{7B624073-5123-473B-9D1B-98A68B16DDF1}"/>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2" name="Group 241">
            <a:extLst>
              <a:ext uri="{FF2B5EF4-FFF2-40B4-BE49-F238E27FC236}">
                <a16:creationId xmlns:a16="http://schemas.microsoft.com/office/drawing/2014/main" id="{4B464302-A25D-4D02-A15A-550EBA3CA473}"/>
              </a:ext>
            </a:extLst>
          </p:cNvPr>
          <p:cNvGrpSpPr/>
          <p:nvPr/>
        </p:nvGrpSpPr>
        <p:grpSpPr>
          <a:xfrm>
            <a:off x="2530592" y="5061021"/>
            <a:ext cx="482514" cy="312032"/>
            <a:chOff x="10002866" y="5719319"/>
            <a:chExt cx="400808" cy="259194"/>
          </a:xfrm>
        </p:grpSpPr>
        <p:sp>
          <p:nvSpPr>
            <p:cNvPr id="265" name="Truck" title="Icon of a truck with a storage trailer">
              <a:extLst>
                <a:ext uri="{FF2B5EF4-FFF2-40B4-BE49-F238E27FC236}">
                  <a16:creationId xmlns:a16="http://schemas.microsoft.com/office/drawing/2014/main" id="{696677FB-E5A5-44ED-8AC2-649C083F7D97}"/>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6" name="Group 265">
              <a:extLst>
                <a:ext uri="{FF2B5EF4-FFF2-40B4-BE49-F238E27FC236}">
                  <a16:creationId xmlns:a16="http://schemas.microsoft.com/office/drawing/2014/main" id="{7345AEDC-F1BF-4A72-B1F9-7C19D4F9F9A8}"/>
                </a:ext>
              </a:extLst>
            </p:cNvPr>
            <p:cNvGrpSpPr/>
            <p:nvPr/>
          </p:nvGrpSpPr>
          <p:grpSpPr>
            <a:xfrm>
              <a:off x="10002866" y="5837637"/>
              <a:ext cx="133957" cy="140876"/>
              <a:chOff x="2089172" y="4854362"/>
              <a:chExt cx="260148" cy="273585"/>
            </a:xfrm>
          </p:grpSpPr>
          <p:sp>
            <p:nvSpPr>
              <p:cNvPr id="267" name="Rectangle 266">
                <a:extLst>
                  <a:ext uri="{FF2B5EF4-FFF2-40B4-BE49-F238E27FC236}">
                    <a16:creationId xmlns:a16="http://schemas.microsoft.com/office/drawing/2014/main" id="{21FB34E5-8FAF-4701-AD4A-DEF76D45A9B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Frame 5">
                <a:extLst>
                  <a:ext uri="{FF2B5EF4-FFF2-40B4-BE49-F238E27FC236}">
                    <a16:creationId xmlns:a16="http://schemas.microsoft.com/office/drawing/2014/main" id="{E2BD5F5B-B650-4A48-8102-F293BE8FAB0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3" name="Group 242">
            <a:extLst>
              <a:ext uri="{FF2B5EF4-FFF2-40B4-BE49-F238E27FC236}">
                <a16:creationId xmlns:a16="http://schemas.microsoft.com/office/drawing/2014/main" id="{80AA189C-D118-4478-99BB-64D698D0D946}"/>
              </a:ext>
            </a:extLst>
          </p:cNvPr>
          <p:cNvGrpSpPr/>
          <p:nvPr/>
        </p:nvGrpSpPr>
        <p:grpSpPr>
          <a:xfrm>
            <a:off x="3123102" y="4365821"/>
            <a:ext cx="210960" cy="453197"/>
            <a:chOff x="10536960" y="5602058"/>
            <a:chExt cx="175237" cy="376455"/>
          </a:xfrm>
        </p:grpSpPr>
        <p:sp>
          <p:nvSpPr>
            <p:cNvPr id="249" name="watch" title="Icon of a smart watch">
              <a:extLst>
                <a:ext uri="{FF2B5EF4-FFF2-40B4-BE49-F238E27FC236}">
                  <a16:creationId xmlns:a16="http://schemas.microsoft.com/office/drawing/2014/main" id="{C403D148-6F5F-4625-B201-3F3A000B6BE8}"/>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FF66051A-35BD-4CBA-ACFE-12B08F14A5ED}"/>
                </a:ext>
              </a:extLst>
            </p:cNvPr>
            <p:cNvGrpSpPr/>
            <p:nvPr/>
          </p:nvGrpSpPr>
          <p:grpSpPr>
            <a:xfrm>
              <a:off x="10536960" y="5837637"/>
              <a:ext cx="133957" cy="140876"/>
              <a:chOff x="2089172" y="4854362"/>
              <a:chExt cx="260148" cy="273585"/>
            </a:xfrm>
          </p:grpSpPr>
          <p:sp>
            <p:nvSpPr>
              <p:cNvPr id="263" name="Rectangle 262">
                <a:extLst>
                  <a:ext uri="{FF2B5EF4-FFF2-40B4-BE49-F238E27FC236}">
                    <a16:creationId xmlns:a16="http://schemas.microsoft.com/office/drawing/2014/main" id="{3C56F825-AF0C-47BC-84F1-7399135109C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Frame 5">
                <a:extLst>
                  <a:ext uri="{FF2B5EF4-FFF2-40B4-BE49-F238E27FC236}">
                    <a16:creationId xmlns:a16="http://schemas.microsoft.com/office/drawing/2014/main" id="{C383F778-A65E-4B55-94CB-05D16DFAC7A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4" name="Group 243">
            <a:extLst>
              <a:ext uri="{FF2B5EF4-FFF2-40B4-BE49-F238E27FC236}">
                <a16:creationId xmlns:a16="http://schemas.microsoft.com/office/drawing/2014/main" id="{9AD978C0-B5A4-4742-A221-2FB4BFE23844}"/>
              </a:ext>
            </a:extLst>
          </p:cNvPr>
          <p:cNvGrpSpPr/>
          <p:nvPr/>
        </p:nvGrpSpPr>
        <p:grpSpPr>
          <a:xfrm>
            <a:off x="2525906" y="4427326"/>
            <a:ext cx="225831" cy="391692"/>
            <a:chOff x="10830749" y="5653148"/>
            <a:chExt cx="187590" cy="325365"/>
          </a:xfrm>
        </p:grpSpPr>
        <p:sp>
          <p:nvSpPr>
            <p:cNvPr id="245" name="light" title="Icon of a lightbulb">
              <a:extLst>
                <a:ext uri="{FF2B5EF4-FFF2-40B4-BE49-F238E27FC236}">
                  <a16:creationId xmlns:a16="http://schemas.microsoft.com/office/drawing/2014/main" id="{73FBC21A-0278-4260-AA38-7F7180CFBF48}"/>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18169D41-463C-43AC-B054-1E30647E4846}"/>
                </a:ext>
              </a:extLst>
            </p:cNvPr>
            <p:cNvGrpSpPr/>
            <p:nvPr/>
          </p:nvGrpSpPr>
          <p:grpSpPr>
            <a:xfrm>
              <a:off x="10830749" y="5837637"/>
              <a:ext cx="133957" cy="140876"/>
              <a:chOff x="2089172" y="4854362"/>
              <a:chExt cx="260148" cy="273585"/>
            </a:xfrm>
          </p:grpSpPr>
          <p:sp>
            <p:nvSpPr>
              <p:cNvPr id="247" name="Rectangle 246">
                <a:extLst>
                  <a:ext uri="{FF2B5EF4-FFF2-40B4-BE49-F238E27FC236}">
                    <a16:creationId xmlns:a16="http://schemas.microsoft.com/office/drawing/2014/main" id="{6C435D2B-7CAD-4A45-A06E-9371A58E926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Frame 5">
                <a:extLst>
                  <a:ext uri="{FF2B5EF4-FFF2-40B4-BE49-F238E27FC236}">
                    <a16:creationId xmlns:a16="http://schemas.microsoft.com/office/drawing/2014/main" id="{C7E9FFB3-D8FB-40FE-B502-B2F9615F378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20483904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50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500"/>
                                        <p:tgtEl>
                                          <p:spTgt spid="362"/>
                                        </p:tgtEl>
                                      </p:cBhvr>
                                    </p:animEffect>
                                  </p:childTnLst>
                                </p:cTn>
                              </p:par>
                              <p:par>
                                <p:cTn id="11" presetID="10" presetClass="entr" presetSubtype="0" fill="hold" nodeType="withEffect">
                                  <p:stCondLst>
                                    <p:cond delay="75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par>
                                <p:cTn id="14" presetID="10" presetClass="entr" presetSubtype="0" fill="hold" nodeType="withEffect">
                                  <p:stCondLst>
                                    <p:cond delay="10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wipe(left)">
                                      <p:cBhvr>
                                        <p:cTn id="25" dur="500"/>
                                        <p:tgtEl>
                                          <p:spTgt spid="44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46"/>
                                        </p:tgtEl>
                                        <p:attrNameLst>
                                          <p:attrName>style.visibility</p:attrName>
                                        </p:attrNameLst>
                                      </p:cBhvr>
                                      <p:to>
                                        <p:strVal val="visible"/>
                                      </p:to>
                                    </p:set>
                                    <p:animEffect transition="in" filter="fade">
                                      <p:cBhvr>
                                        <p:cTn id="30" dur="750"/>
                                        <p:tgtEl>
                                          <p:spTgt spid="546"/>
                                        </p:tgtEl>
                                      </p:cBhvr>
                                    </p:animEffect>
                                    <p:anim calcmode="lin" valueType="num">
                                      <p:cBhvr>
                                        <p:cTn id="31" dur="750" fill="hold"/>
                                        <p:tgtEl>
                                          <p:spTgt spid="546"/>
                                        </p:tgtEl>
                                        <p:attrNameLst>
                                          <p:attrName>ppt_x</p:attrName>
                                        </p:attrNameLst>
                                      </p:cBhvr>
                                      <p:tavLst>
                                        <p:tav tm="0">
                                          <p:val>
                                            <p:strVal val="#ppt_x"/>
                                          </p:val>
                                        </p:tav>
                                        <p:tav tm="100000">
                                          <p:val>
                                            <p:strVal val="#ppt_x"/>
                                          </p:val>
                                        </p:tav>
                                      </p:tavLst>
                                    </p:anim>
                                    <p:anim calcmode="lin" valueType="num">
                                      <p:cBhvr>
                                        <p:cTn id="32" dur="750" fill="hold"/>
                                        <p:tgtEl>
                                          <p:spTgt spid="54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0"/>
                                  </p:stCondLst>
                                  <p:childTnLst>
                                    <p:set>
                                      <p:cBhvr>
                                        <p:cTn id="34" dur="1" fill="hold">
                                          <p:stCondLst>
                                            <p:cond delay="0"/>
                                          </p:stCondLst>
                                        </p:cTn>
                                        <p:tgtEl>
                                          <p:spTgt spid="547"/>
                                        </p:tgtEl>
                                        <p:attrNameLst>
                                          <p:attrName>style.visibility</p:attrName>
                                        </p:attrNameLst>
                                      </p:cBhvr>
                                      <p:to>
                                        <p:strVal val="visible"/>
                                      </p:to>
                                    </p:set>
                                    <p:animEffect transition="in" filter="fade">
                                      <p:cBhvr>
                                        <p:cTn id="35" dur="750"/>
                                        <p:tgtEl>
                                          <p:spTgt spid="547"/>
                                        </p:tgtEl>
                                      </p:cBhvr>
                                    </p:animEffect>
                                    <p:anim calcmode="lin" valueType="num">
                                      <p:cBhvr>
                                        <p:cTn id="36" dur="750" fill="hold"/>
                                        <p:tgtEl>
                                          <p:spTgt spid="547"/>
                                        </p:tgtEl>
                                        <p:attrNameLst>
                                          <p:attrName>ppt_x</p:attrName>
                                        </p:attrNameLst>
                                      </p:cBhvr>
                                      <p:tavLst>
                                        <p:tav tm="0">
                                          <p:val>
                                            <p:strVal val="#ppt_x"/>
                                          </p:val>
                                        </p:tav>
                                        <p:tav tm="100000">
                                          <p:val>
                                            <p:strVal val="#ppt_x"/>
                                          </p:val>
                                        </p:tav>
                                      </p:tavLst>
                                    </p:anim>
                                    <p:anim calcmode="lin" valueType="num">
                                      <p:cBhvr>
                                        <p:cTn id="37" dur="750" fill="hold"/>
                                        <p:tgtEl>
                                          <p:spTgt spid="54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750"/>
                                        <p:tgtEl>
                                          <p:spTgt spid="548"/>
                                        </p:tgtEl>
                                      </p:cBhvr>
                                    </p:animEffect>
                                    <p:anim calcmode="lin" valueType="num">
                                      <p:cBhvr>
                                        <p:cTn id="41" dur="750" fill="hold"/>
                                        <p:tgtEl>
                                          <p:spTgt spid="548"/>
                                        </p:tgtEl>
                                        <p:attrNameLst>
                                          <p:attrName>ppt_x</p:attrName>
                                        </p:attrNameLst>
                                      </p:cBhvr>
                                      <p:tavLst>
                                        <p:tav tm="0">
                                          <p:val>
                                            <p:strVal val="#ppt_x"/>
                                          </p:val>
                                        </p:tav>
                                        <p:tav tm="100000">
                                          <p:val>
                                            <p:strVal val="#ppt_x"/>
                                          </p:val>
                                        </p:tav>
                                      </p:tavLst>
                                    </p:anim>
                                    <p:anim calcmode="lin" valueType="num">
                                      <p:cBhvr>
                                        <p:cTn id="42" dur="750" fill="hold"/>
                                        <p:tgtEl>
                                          <p:spTgt spid="54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549"/>
                                        </p:tgtEl>
                                        <p:attrNameLst>
                                          <p:attrName>style.visibility</p:attrName>
                                        </p:attrNameLst>
                                      </p:cBhvr>
                                      <p:to>
                                        <p:strVal val="visible"/>
                                      </p:to>
                                    </p:set>
                                    <p:animEffect transition="in" filter="fade">
                                      <p:cBhvr>
                                        <p:cTn id="45" dur="750"/>
                                        <p:tgtEl>
                                          <p:spTgt spid="549"/>
                                        </p:tgtEl>
                                      </p:cBhvr>
                                    </p:animEffect>
                                    <p:anim calcmode="lin" valueType="num">
                                      <p:cBhvr>
                                        <p:cTn id="46" dur="750" fill="hold"/>
                                        <p:tgtEl>
                                          <p:spTgt spid="549"/>
                                        </p:tgtEl>
                                        <p:attrNameLst>
                                          <p:attrName>ppt_x</p:attrName>
                                        </p:attrNameLst>
                                      </p:cBhvr>
                                      <p:tavLst>
                                        <p:tav tm="0">
                                          <p:val>
                                            <p:strVal val="#ppt_x"/>
                                          </p:val>
                                        </p:tav>
                                        <p:tav tm="100000">
                                          <p:val>
                                            <p:strVal val="#ppt_x"/>
                                          </p:val>
                                        </p:tav>
                                      </p:tavLst>
                                    </p:anim>
                                    <p:anim calcmode="lin" valueType="num">
                                      <p:cBhvr>
                                        <p:cTn id="47" dur="750" fill="hold"/>
                                        <p:tgtEl>
                                          <p:spTgt spid="5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06"/>
                                        </p:tgtEl>
                                        <p:attrNameLst>
                                          <p:attrName>style.visibility</p:attrName>
                                        </p:attrNameLst>
                                      </p:cBhvr>
                                      <p:to>
                                        <p:strVal val="visible"/>
                                      </p:to>
                                    </p:set>
                                    <p:animEffect transition="in" filter="fade">
                                      <p:cBhvr>
                                        <p:cTn id="52" dur="500"/>
                                        <p:tgtEl>
                                          <p:spTgt spid="906"/>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7"/>
                                        </p:tgtEl>
                                        <p:attrNameLst>
                                          <p:attrName>style.visibility</p:attrName>
                                        </p:attrNameLst>
                                      </p:cBhvr>
                                      <p:to>
                                        <p:strVal val="visible"/>
                                      </p:to>
                                    </p:set>
                                    <p:animEffect transition="in" filter="fade">
                                      <p:cBhvr>
                                        <p:cTn id="61" dur="750"/>
                                        <p:tgtEl>
                                          <p:spTgt spid="2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04"/>
                                        </p:tgtEl>
                                        <p:attrNameLst>
                                          <p:attrName>style.visibility</p:attrName>
                                        </p:attrNameLst>
                                      </p:cBhvr>
                                      <p:to>
                                        <p:strVal val="visible"/>
                                      </p:to>
                                    </p:set>
                                    <p:animEffect transition="in" filter="fade">
                                      <p:cBhvr>
                                        <p:cTn id="66" dur="500"/>
                                        <p:tgtEl>
                                          <p:spTgt spid="904"/>
                                        </p:tgtEl>
                                      </p:cBhvr>
                                    </p:animEffect>
                                  </p:childTnLst>
                                </p:cTn>
                              </p:par>
                              <p:par>
                                <p:cTn id="67" presetID="10" presetClass="entr" presetSubtype="0" fill="hold" nodeType="withEffect">
                                  <p:stCondLst>
                                    <p:cond delay="0"/>
                                  </p:stCondLst>
                                  <p:childTnLst>
                                    <p:set>
                                      <p:cBhvr>
                                        <p:cTn id="68" dur="1" fill="hold">
                                          <p:stCondLst>
                                            <p:cond delay="0"/>
                                          </p:stCondLst>
                                        </p:cTn>
                                        <p:tgtEl>
                                          <p:spTgt spid="449"/>
                                        </p:tgtEl>
                                        <p:attrNameLst>
                                          <p:attrName>style.visibility</p:attrName>
                                        </p:attrNameLst>
                                      </p:cBhvr>
                                      <p:to>
                                        <p:strVal val="visible"/>
                                      </p:to>
                                    </p:set>
                                    <p:animEffect transition="in" filter="fade">
                                      <p:cBhvr>
                                        <p:cTn id="69" dur="500"/>
                                        <p:tgtEl>
                                          <p:spTgt spid="4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9"/>
                                        </p:tgtEl>
                                        <p:attrNameLst>
                                          <p:attrName>style.visibility</p:attrName>
                                        </p:attrNameLst>
                                      </p:cBhvr>
                                      <p:to>
                                        <p:strVal val="visible"/>
                                      </p:to>
                                    </p:set>
                                    <p:animEffect transition="in" filter="fade">
                                      <p:cBhvr>
                                        <p:cTn id="72" dur="500"/>
                                        <p:tgtEl>
                                          <p:spTgt spid="2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03"/>
                                        </p:tgtEl>
                                        <p:attrNameLst>
                                          <p:attrName>style.visibility</p:attrName>
                                        </p:attrNameLst>
                                      </p:cBhvr>
                                      <p:to>
                                        <p:strVal val="visible"/>
                                      </p:to>
                                    </p:set>
                                    <p:animEffect transition="in" filter="fade">
                                      <p:cBhvr>
                                        <p:cTn id="77" dur="500"/>
                                        <p:tgtEl>
                                          <p:spTgt spid="903"/>
                                        </p:tgtEl>
                                      </p:cBhvr>
                                    </p:animEffect>
                                  </p:childTnLst>
                                </p:cTn>
                              </p:par>
                              <p:par>
                                <p:cTn id="78" presetID="10" presetClass="entr" presetSubtype="0" fill="hold" nodeType="withEffect">
                                  <p:stCondLst>
                                    <p:cond delay="250"/>
                                  </p:stCondLst>
                                  <p:childTnLst>
                                    <p:set>
                                      <p:cBhvr>
                                        <p:cTn id="79" dur="1" fill="hold">
                                          <p:stCondLst>
                                            <p:cond delay="0"/>
                                          </p:stCondLst>
                                        </p:cTn>
                                        <p:tgtEl>
                                          <p:spTgt spid="242"/>
                                        </p:tgtEl>
                                        <p:attrNameLst>
                                          <p:attrName>style.visibility</p:attrName>
                                        </p:attrNameLst>
                                      </p:cBhvr>
                                      <p:to>
                                        <p:strVal val="visible"/>
                                      </p:to>
                                    </p:set>
                                    <p:animEffect transition="in" filter="fade">
                                      <p:cBhvr>
                                        <p:cTn id="80" dur="500"/>
                                        <p:tgtEl>
                                          <p:spTgt spid="242"/>
                                        </p:tgtEl>
                                      </p:cBhvr>
                                    </p:animEffect>
                                  </p:childTnLst>
                                </p:cTn>
                              </p:par>
                              <p:par>
                                <p:cTn id="81" presetID="10" presetClass="entr" presetSubtype="0" fill="hold" nodeType="withEffect">
                                  <p:stCondLst>
                                    <p:cond delay="500"/>
                                  </p:stCondLst>
                                  <p:childTnLst>
                                    <p:set>
                                      <p:cBhvr>
                                        <p:cTn id="82" dur="1" fill="hold">
                                          <p:stCondLst>
                                            <p:cond delay="0"/>
                                          </p:stCondLst>
                                        </p:cTn>
                                        <p:tgtEl>
                                          <p:spTgt spid="244"/>
                                        </p:tgtEl>
                                        <p:attrNameLst>
                                          <p:attrName>style.visibility</p:attrName>
                                        </p:attrNameLst>
                                      </p:cBhvr>
                                      <p:to>
                                        <p:strVal val="visible"/>
                                      </p:to>
                                    </p:set>
                                    <p:animEffect transition="in" filter="fade">
                                      <p:cBhvr>
                                        <p:cTn id="83" dur="500"/>
                                        <p:tgtEl>
                                          <p:spTgt spid="244"/>
                                        </p:tgtEl>
                                      </p:cBhvr>
                                    </p:animEffect>
                                  </p:childTnLst>
                                </p:cTn>
                              </p:par>
                              <p:par>
                                <p:cTn id="84" presetID="10" presetClass="entr" presetSubtype="0" fill="hold" nodeType="withEffect">
                                  <p:stCondLst>
                                    <p:cond delay="750"/>
                                  </p:stCondLst>
                                  <p:childTnLst>
                                    <p:set>
                                      <p:cBhvr>
                                        <p:cTn id="85" dur="1" fill="hold">
                                          <p:stCondLst>
                                            <p:cond delay="0"/>
                                          </p:stCondLst>
                                        </p:cTn>
                                        <p:tgtEl>
                                          <p:spTgt spid="240"/>
                                        </p:tgtEl>
                                        <p:attrNameLst>
                                          <p:attrName>style.visibility</p:attrName>
                                        </p:attrNameLst>
                                      </p:cBhvr>
                                      <p:to>
                                        <p:strVal val="visible"/>
                                      </p:to>
                                    </p:set>
                                    <p:animEffect transition="in" filter="fade">
                                      <p:cBhvr>
                                        <p:cTn id="86" dur="500"/>
                                        <p:tgtEl>
                                          <p:spTgt spid="240"/>
                                        </p:tgtEl>
                                      </p:cBhvr>
                                    </p:animEffect>
                                  </p:childTnLst>
                                </p:cTn>
                              </p:par>
                              <p:par>
                                <p:cTn id="87" presetID="10" presetClass="entr" presetSubtype="0" fill="hold" nodeType="withEffect">
                                  <p:stCondLst>
                                    <p:cond delay="1000"/>
                                  </p:stCondLst>
                                  <p:childTnLst>
                                    <p:set>
                                      <p:cBhvr>
                                        <p:cTn id="88" dur="1" fill="hold">
                                          <p:stCondLst>
                                            <p:cond delay="0"/>
                                          </p:stCondLst>
                                        </p:cTn>
                                        <p:tgtEl>
                                          <p:spTgt spid="243"/>
                                        </p:tgtEl>
                                        <p:attrNameLst>
                                          <p:attrName>style.visibility</p:attrName>
                                        </p:attrNameLst>
                                      </p:cBhvr>
                                      <p:to>
                                        <p:strVal val="visible"/>
                                      </p:to>
                                    </p:set>
                                    <p:animEffect transition="in" filter="fade">
                                      <p:cBhvr>
                                        <p:cTn id="89" dur="500"/>
                                        <p:tgtEl>
                                          <p:spTgt spid="243"/>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239"/>
                                        </p:tgtEl>
                                        <p:attrNameLst>
                                          <p:attrName>style.visibility</p:attrName>
                                        </p:attrNameLst>
                                      </p:cBhvr>
                                      <p:to>
                                        <p:strVal val="visible"/>
                                      </p:to>
                                    </p:set>
                                    <p:animEffect transition="in" filter="fade">
                                      <p:cBhvr>
                                        <p:cTn id="92" dur="500"/>
                                        <p:tgtEl>
                                          <p:spTgt spid="239"/>
                                        </p:tgtEl>
                                      </p:cBhvr>
                                    </p:animEffect>
                                  </p:childTnLst>
                                </p:cTn>
                              </p:par>
                            </p:childTnLst>
                          </p:cTn>
                        </p:par>
                        <p:par>
                          <p:cTn id="93" fill="hold">
                            <p:stCondLst>
                              <p:cond delay="1750"/>
                            </p:stCondLst>
                            <p:childTnLst>
                              <p:par>
                                <p:cTn id="94" presetID="10" presetClass="entr" presetSubtype="0" fill="hold" grpId="0" nodeType="afterEffect">
                                  <p:stCondLst>
                                    <p:cond delay="0"/>
                                  </p:stCondLst>
                                  <p:childTnLst>
                                    <p:set>
                                      <p:cBhvr>
                                        <p:cTn id="95" dur="1" fill="hold">
                                          <p:stCondLst>
                                            <p:cond delay="0"/>
                                          </p:stCondLst>
                                        </p:cTn>
                                        <p:tgtEl>
                                          <p:spTgt spid="905"/>
                                        </p:tgtEl>
                                        <p:attrNameLst>
                                          <p:attrName>style.visibility</p:attrName>
                                        </p:attrNameLst>
                                      </p:cBhvr>
                                      <p:to>
                                        <p:strVal val="visible"/>
                                      </p:to>
                                    </p:set>
                                    <p:animEffect transition="in" filter="fade">
                                      <p:cBhvr>
                                        <p:cTn id="96" dur="500"/>
                                        <p:tgtEl>
                                          <p:spTgt spid="90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6"/>
                                        </p:tgtEl>
                                        <p:attrNameLst>
                                          <p:attrName>style.visibility</p:attrName>
                                        </p:attrNameLst>
                                      </p:cBhvr>
                                      <p:to>
                                        <p:strVal val="visible"/>
                                      </p:to>
                                    </p:set>
                                    <p:animEffect transition="in" filter="fade">
                                      <p:cBhvr>
                                        <p:cTn id="99" dur="250"/>
                                        <p:tgtEl>
                                          <p:spTgt spid="376"/>
                                        </p:tgtEl>
                                      </p:cBhvr>
                                    </p:animEffect>
                                  </p:childTnLst>
                                </p:cTn>
                              </p:par>
                              <p:par>
                                <p:cTn id="100" presetID="10" presetClass="entr" presetSubtype="0" fill="hold" nodeType="withEffect">
                                  <p:stCondLst>
                                    <p:cond delay="250"/>
                                  </p:stCondLst>
                                  <p:childTnLst>
                                    <p:set>
                                      <p:cBhvr>
                                        <p:cTn id="101" dur="1" fill="hold">
                                          <p:stCondLst>
                                            <p:cond delay="0"/>
                                          </p:stCondLst>
                                        </p:cTn>
                                        <p:tgtEl>
                                          <p:spTgt spid="384"/>
                                        </p:tgtEl>
                                        <p:attrNameLst>
                                          <p:attrName>style.visibility</p:attrName>
                                        </p:attrNameLst>
                                      </p:cBhvr>
                                      <p:to>
                                        <p:strVal val="visible"/>
                                      </p:to>
                                    </p:set>
                                    <p:animEffect transition="in" filter="fade">
                                      <p:cBhvr>
                                        <p:cTn id="102" dur="250"/>
                                        <p:tgtEl>
                                          <p:spTgt spid="38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380"/>
                                        </p:tgtEl>
                                        <p:attrNameLst>
                                          <p:attrName>style.visibility</p:attrName>
                                        </p:attrNameLst>
                                      </p:cBhvr>
                                      <p:to>
                                        <p:strVal val="visible"/>
                                      </p:to>
                                    </p:set>
                                    <p:animEffect transition="in" filter="fade">
                                      <p:cBhvr>
                                        <p:cTn id="105" dur="250"/>
                                        <p:tgtEl>
                                          <p:spTgt spid="380"/>
                                        </p:tgtEl>
                                      </p:cBhvr>
                                    </p:animEffect>
                                  </p:childTnLst>
                                </p:cTn>
                              </p:par>
                              <p:par>
                                <p:cTn id="106" presetID="10" presetClass="entr" presetSubtype="0" fill="hold" nodeType="withEffect">
                                  <p:stCondLst>
                                    <p:cond delay="500"/>
                                  </p:stCondLst>
                                  <p:childTnLst>
                                    <p:set>
                                      <p:cBhvr>
                                        <p:cTn id="107" dur="1" fill="hold">
                                          <p:stCondLst>
                                            <p:cond delay="0"/>
                                          </p:stCondLst>
                                        </p:cTn>
                                        <p:tgtEl>
                                          <p:spTgt spid="887"/>
                                        </p:tgtEl>
                                        <p:attrNameLst>
                                          <p:attrName>style.visibility</p:attrName>
                                        </p:attrNameLst>
                                      </p:cBhvr>
                                      <p:to>
                                        <p:strVal val="visible"/>
                                      </p:to>
                                    </p:set>
                                    <p:animEffect transition="in" filter="fade">
                                      <p:cBhvr>
                                        <p:cTn id="108" dur="250"/>
                                        <p:tgtEl>
                                          <p:spTgt spid="887"/>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888"/>
                                        </p:tgtEl>
                                        <p:attrNameLst>
                                          <p:attrName>style.visibility</p:attrName>
                                        </p:attrNameLst>
                                      </p:cBhvr>
                                      <p:to>
                                        <p:strVal val="visible"/>
                                      </p:to>
                                    </p:set>
                                    <p:animEffect transition="in" filter="fade">
                                      <p:cBhvr>
                                        <p:cTn id="111" dur="250"/>
                                        <p:tgtEl>
                                          <p:spTgt spid="888"/>
                                        </p:tgtEl>
                                      </p:cBhvr>
                                    </p:animEffect>
                                  </p:childTnLst>
                                </p:cTn>
                              </p:par>
                              <p:par>
                                <p:cTn id="112" presetID="6" presetClass="entr" presetSubtype="32" fill="hold" nodeType="withEffect">
                                  <p:stCondLst>
                                    <p:cond delay="750"/>
                                  </p:stCondLst>
                                  <p:childTnLst>
                                    <p:set>
                                      <p:cBhvr>
                                        <p:cTn id="113" dur="1" fill="hold">
                                          <p:stCondLst>
                                            <p:cond delay="0"/>
                                          </p:stCondLst>
                                        </p:cTn>
                                        <p:tgtEl>
                                          <p:spTgt spid="891"/>
                                        </p:tgtEl>
                                        <p:attrNameLst>
                                          <p:attrName>style.visibility</p:attrName>
                                        </p:attrNameLst>
                                      </p:cBhvr>
                                      <p:to>
                                        <p:strVal val="visible"/>
                                      </p:to>
                                    </p:set>
                                    <p:animEffect transition="in" filter="circle(out)">
                                      <p:cBhvr>
                                        <p:cTn id="114" dur="250"/>
                                        <p:tgtEl>
                                          <p:spTgt spid="891"/>
                                        </p:tgtEl>
                                      </p:cBhvr>
                                    </p:animEffect>
                                  </p:childTnLst>
                                </p:cTn>
                              </p:par>
                              <p:par>
                                <p:cTn id="115" presetID="6" presetClass="entr" presetSubtype="32" fill="hold" nodeType="withEffect">
                                  <p:stCondLst>
                                    <p:cond delay="850"/>
                                  </p:stCondLst>
                                  <p:childTnLst>
                                    <p:set>
                                      <p:cBhvr>
                                        <p:cTn id="116" dur="1" fill="hold">
                                          <p:stCondLst>
                                            <p:cond delay="0"/>
                                          </p:stCondLst>
                                        </p:cTn>
                                        <p:tgtEl>
                                          <p:spTgt spid="896"/>
                                        </p:tgtEl>
                                        <p:attrNameLst>
                                          <p:attrName>style.visibility</p:attrName>
                                        </p:attrNameLst>
                                      </p:cBhvr>
                                      <p:to>
                                        <p:strVal val="visible"/>
                                      </p:to>
                                    </p:set>
                                    <p:animEffect transition="in" filter="circle(out)">
                                      <p:cBhvr>
                                        <p:cTn id="117" dur="250"/>
                                        <p:tgtEl>
                                          <p:spTgt spid="896"/>
                                        </p:tgtEl>
                                      </p:cBhvr>
                                    </p:animEffect>
                                  </p:childTnLst>
                                </p:cTn>
                              </p:par>
                              <p:par>
                                <p:cTn id="118" presetID="6" presetClass="entr" presetSubtype="32" fill="hold" nodeType="withEffect">
                                  <p:stCondLst>
                                    <p:cond delay="950"/>
                                  </p:stCondLst>
                                  <p:childTnLst>
                                    <p:set>
                                      <p:cBhvr>
                                        <p:cTn id="119" dur="1" fill="hold">
                                          <p:stCondLst>
                                            <p:cond delay="0"/>
                                          </p:stCondLst>
                                        </p:cTn>
                                        <p:tgtEl>
                                          <p:spTgt spid="901"/>
                                        </p:tgtEl>
                                        <p:attrNameLst>
                                          <p:attrName>style.visibility</p:attrName>
                                        </p:attrNameLst>
                                      </p:cBhvr>
                                      <p:to>
                                        <p:strVal val="visible"/>
                                      </p:to>
                                    </p:set>
                                    <p:animEffect transition="in" filter="circle(out)">
                                      <p:cBhvr>
                                        <p:cTn id="120" dur="250"/>
                                        <p:tgtEl>
                                          <p:spTgt spid="901"/>
                                        </p:tgtEl>
                                      </p:cBhvr>
                                    </p:animEffect>
                                  </p:childTnLst>
                                </p:cTn>
                              </p:par>
                              <p:par>
                                <p:cTn id="121" presetID="10" presetClass="entr" presetSubtype="0" fill="hold" grpId="0" nodeType="withEffect">
                                  <p:stCondLst>
                                    <p:cond delay="950"/>
                                  </p:stCondLst>
                                  <p:childTnLst>
                                    <p:set>
                                      <p:cBhvr>
                                        <p:cTn id="122" dur="1" fill="hold">
                                          <p:stCondLst>
                                            <p:cond delay="0"/>
                                          </p:stCondLst>
                                        </p:cTn>
                                        <p:tgtEl>
                                          <p:spTgt spid="226"/>
                                        </p:tgtEl>
                                        <p:attrNameLst>
                                          <p:attrName>style.visibility</p:attrName>
                                        </p:attrNameLst>
                                      </p:cBhvr>
                                      <p:to>
                                        <p:strVal val="visible"/>
                                      </p:to>
                                    </p:set>
                                    <p:animEffect transition="in" filter="fade">
                                      <p:cBhvr>
                                        <p:cTn id="123" dur="750"/>
                                        <p:tgtEl>
                                          <p:spTgt spid="22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90"/>
                                        </p:tgtEl>
                                        <p:attrNameLst>
                                          <p:attrName>style.visibility</p:attrName>
                                        </p:attrNameLst>
                                      </p:cBhvr>
                                      <p:to>
                                        <p:strVal val="visible"/>
                                      </p:to>
                                    </p:set>
                                    <p:animEffect transition="in" filter="fade">
                                      <p:cBhvr>
                                        <p:cTn id="128" dur="500"/>
                                        <p:tgtEl>
                                          <p:spTgt spid="8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750"/>
                                        <p:tgtEl>
                                          <p:spTgt spid="220"/>
                                        </p:tgtEl>
                                      </p:cBhvr>
                                    </p:animEffect>
                                  </p:childTnLst>
                                </p:cTn>
                              </p:par>
                              <p:par>
                                <p:cTn id="132" presetID="21" presetClass="entr" presetSubtype="8" fill="hold" grpId="0" nodeType="withEffect">
                                  <p:stCondLst>
                                    <p:cond delay="0"/>
                                  </p:stCondLst>
                                  <p:childTnLst>
                                    <p:set>
                                      <p:cBhvr>
                                        <p:cTn id="133" dur="1" fill="hold">
                                          <p:stCondLst>
                                            <p:cond delay="0"/>
                                          </p:stCondLst>
                                        </p:cTn>
                                        <p:tgtEl>
                                          <p:spTgt spid="552"/>
                                        </p:tgtEl>
                                        <p:attrNameLst>
                                          <p:attrName>style.visibility</p:attrName>
                                        </p:attrNameLst>
                                      </p:cBhvr>
                                      <p:to>
                                        <p:strVal val="visible"/>
                                      </p:to>
                                    </p:set>
                                    <p:animEffect transition="in" filter="wheel(8)">
                                      <p:cBhvr>
                                        <p:cTn id="134" dur="125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p:bldP spid="229" grpId="0" animBg="1"/>
      <p:bldP spid="376" grpId="0" animBg="1"/>
      <p:bldP spid="380" grpId="0"/>
      <p:bldP spid="445" grpId="0" animBg="1"/>
      <p:bldP spid="888" grpId="0"/>
      <p:bldP spid="890" grpId="0"/>
      <p:bldP spid="903" grpId="0" animBg="1"/>
      <p:bldP spid="904" grpId="0" animBg="1"/>
      <p:bldP spid="905" grpId="0" animBg="1"/>
      <p:bldP spid="906" grpId="0" animBg="1"/>
      <p:bldP spid="220" grpId="0" animBg="1"/>
      <p:bldP spid="4" grpId="0" animBg="1"/>
      <p:bldP spid="226" grpId="0" animBg="1"/>
      <p:bldP spid="227" grpId="0" animBg="1"/>
      <p:bldP spid="2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5">
            <a:extLst>
              <a:ext uri="{FF2B5EF4-FFF2-40B4-BE49-F238E27FC236}">
                <a16:creationId xmlns:a16="http://schemas.microsoft.com/office/drawing/2014/main" id="{8F3AC4A6-0BB1-4C9C-9753-96FF087FA767}"/>
              </a:ext>
            </a:extLst>
          </p:cNvPr>
          <p:cNvGrpSpPr/>
          <p:nvPr/>
        </p:nvGrpSpPr>
        <p:grpSpPr>
          <a:xfrm>
            <a:off x="588264" y="2023566"/>
            <a:ext cx="3858476" cy="2168318"/>
            <a:chOff x="588264" y="2023566"/>
            <a:chExt cx="3858476" cy="2168318"/>
          </a:xfrm>
        </p:grpSpPr>
        <p:sp>
          <p:nvSpPr>
            <p:cNvPr id="219" name="Text Placeholder 2">
              <a:extLst>
                <a:ext uri="{FF2B5EF4-FFF2-40B4-BE49-F238E27FC236}">
                  <a16:creationId xmlns:a16="http://schemas.microsoft.com/office/drawing/2014/main" id="{F3DFB983-FE78-4DAB-9D4F-89F7EDC3834B}"/>
                </a:ext>
              </a:extLst>
            </p:cNvPr>
            <p:cNvSpPr txBox="1">
              <a:spLocks/>
            </p:cNvSpPr>
            <p:nvPr/>
          </p:nvSpPr>
          <p:spPr>
            <a:xfrm>
              <a:off x="588264" y="2023566"/>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20" name="Text Placeholder 2">
              <a:extLst>
                <a:ext uri="{FF2B5EF4-FFF2-40B4-BE49-F238E27FC236}">
                  <a16:creationId xmlns:a16="http://schemas.microsoft.com/office/drawing/2014/main" id="{51B88EB9-2CFE-4BD2-84BF-3D192E752B63}"/>
                </a:ext>
              </a:extLst>
            </p:cNvPr>
            <p:cNvSpPr txBox="1">
              <a:spLocks/>
            </p:cNvSpPr>
            <p:nvPr/>
          </p:nvSpPr>
          <p:spPr>
            <a:xfrm>
              <a:off x="588264" y="2023566"/>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t>Reliability: </a:t>
              </a:r>
              <a:b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b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t>Designed not to fail</a:t>
              </a:r>
            </a:p>
          </p:txBody>
        </p:sp>
        <p:grpSp>
          <p:nvGrpSpPr>
            <p:cNvPr id="3136" name="Group 3135">
              <a:extLst>
                <a:ext uri="{FF2B5EF4-FFF2-40B4-BE49-F238E27FC236}">
                  <a16:creationId xmlns:a16="http://schemas.microsoft.com/office/drawing/2014/main" id="{CD098ABD-5CC3-4483-B5F9-83779DE9E78A}"/>
                </a:ext>
              </a:extLst>
            </p:cNvPr>
            <p:cNvGrpSpPr/>
            <p:nvPr/>
          </p:nvGrpSpPr>
          <p:grpSpPr>
            <a:xfrm>
              <a:off x="1771546" y="2906232"/>
              <a:ext cx="1484557" cy="1055037"/>
              <a:chOff x="1193582" y="2486142"/>
              <a:chExt cx="1883076" cy="1338254"/>
            </a:xfrm>
          </p:grpSpPr>
          <p:sp>
            <p:nvSpPr>
              <p:cNvPr id="213" name="server">
                <a:extLst>
                  <a:ext uri="{FF2B5EF4-FFF2-40B4-BE49-F238E27FC236}">
                    <a16:creationId xmlns:a16="http://schemas.microsoft.com/office/drawing/2014/main" id="{1D71D73B-1690-4424-98ED-EC527905ACB2}"/>
                  </a:ext>
                </a:extLst>
              </p:cNvPr>
              <p:cNvSpPr>
                <a:spLocks noChangeAspect="1" noEditPoints="1"/>
              </p:cNvSpPr>
              <p:nvPr/>
            </p:nvSpPr>
            <p:spPr bwMode="auto">
              <a:xfrm>
                <a:off x="2542414" y="2486142"/>
                <a:ext cx="534244" cy="101472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desktop">
                <a:extLst>
                  <a:ext uri="{FF2B5EF4-FFF2-40B4-BE49-F238E27FC236}">
                    <a16:creationId xmlns:a16="http://schemas.microsoft.com/office/drawing/2014/main" id="{D9AB657E-552D-4232-A388-79017BF8653F}"/>
                  </a:ext>
                </a:extLst>
              </p:cNvPr>
              <p:cNvSpPr>
                <a:spLocks noChangeAspect="1" noEditPoints="1"/>
              </p:cNvSpPr>
              <p:nvPr/>
            </p:nvSpPr>
            <p:spPr bwMode="auto">
              <a:xfrm>
                <a:off x="1763778" y="2819172"/>
                <a:ext cx="967107" cy="9513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349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Laptop_E770">
                <a:extLst>
                  <a:ext uri="{FF2B5EF4-FFF2-40B4-BE49-F238E27FC236}">
                    <a16:creationId xmlns:a16="http://schemas.microsoft.com/office/drawing/2014/main" id="{17A99B9E-2CA7-4644-BC2C-83EF947A984C}"/>
                  </a:ext>
                </a:extLst>
              </p:cNvPr>
              <p:cNvSpPr>
                <a:spLocks noChangeAspect="1" noEditPoints="1"/>
              </p:cNvSpPr>
              <p:nvPr/>
            </p:nvSpPr>
            <p:spPr bwMode="auto">
              <a:xfrm>
                <a:off x="1193582" y="3297855"/>
                <a:ext cx="789086" cy="52654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349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arrow_12">
                <a:extLst>
                  <a:ext uri="{FF2B5EF4-FFF2-40B4-BE49-F238E27FC236}">
                    <a16:creationId xmlns:a16="http://schemas.microsoft.com/office/drawing/2014/main" id="{0FE84D97-A167-4C16-B03B-D415FA07AFF0}"/>
                  </a:ext>
                </a:extLst>
              </p:cNvPr>
              <p:cNvSpPr>
                <a:spLocks noChangeAspect="1" noEditPoints="1"/>
              </p:cNvSpPr>
              <p:nvPr/>
            </p:nvSpPr>
            <p:spPr bwMode="auto">
              <a:xfrm rot="2145190">
                <a:off x="1572367" y="2630245"/>
                <a:ext cx="378626" cy="3722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solidFill>
                <a:schemeClr val="bg1"/>
              </a:solidFill>
              <a:ln w="22225" cap="sq">
                <a:solidFill>
                  <a:srgbClr val="E8112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47" name="Group 246">
            <a:extLst>
              <a:ext uri="{FF2B5EF4-FFF2-40B4-BE49-F238E27FC236}">
                <a16:creationId xmlns:a16="http://schemas.microsoft.com/office/drawing/2014/main" id="{591A9B74-991C-4203-9800-A2375B87AE17}"/>
              </a:ext>
            </a:extLst>
          </p:cNvPr>
          <p:cNvGrpSpPr/>
          <p:nvPr/>
        </p:nvGrpSpPr>
        <p:grpSpPr>
          <a:xfrm>
            <a:off x="589471" y="4445411"/>
            <a:ext cx="3858476" cy="2168318"/>
            <a:chOff x="589471" y="4445411"/>
            <a:chExt cx="3858476" cy="2168318"/>
          </a:xfrm>
        </p:grpSpPr>
        <p:sp>
          <p:nvSpPr>
            <p:cNvPr id="217" name="Text Placeholder 2">
              <a:extLst>
                <a:ext uri="{FF2B5EF4-FFF2-40B4-BE49-F238E27FC236}">
                  <a16:creationId xmlns:a16="http://schemas.microsoft.com/office/drawing/2014/main" id="{0B3A225A-7359-496B-8F21-0EEF40750DDF}"/>
                </a:ext>
              </a:extLst>
            </p:cNvPr>
            <p:cNvSpPr txBox="1">
              <a:spLocks/>
            </p:cNvSpPr>
            <p:nvPr/>
          </p:nvSpPr>
          <p:spPr>
            <a:xfrm>
              <a:off x="589471" y="4445411"/>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18" name="Text Placeholder 2">
              <a:extLst>
                <a:ext uri="{FF2B5EF4-FFF2-40B4-BE49-F238E27FC236}">
                  <a16:creationId xmlns:a16="http://schemas.microsoft.com/office/drawing/2014/main" id="{6CA3B4A4-6541-42A6-9BEA-82EE8E8D1F0B}"/>
                </a:ext>
              </a:extLst>
            </p:cNvPr>
            <p:cNvSpPr txBox="1">
              <a:spLocks/>
            </p:cNvSpPr>
            <p:nvPr/>
          </p:nvSpPr>
          <p:spPr>
            <a:xfrm>
              <a:off x="589471" y="4445411"/>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t>Prevent: </a:t>
              </a:r>
              <a:b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b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rPr>
                <a:t>Every possible attack</a:t>
              </a:r>
            </a:p>
          </p:txBody>
        </p:sp>
        <p:grpSp>
          <p:nvGrpSpPr>
            <p:cNvPr id="24" name="Group 23">
              <a:extLst>
                <a:ext uri="{FF2B5EF4-FFF2-40B4-BE49-F238E27FC236}">
                  <a16:creationId xmlns:a16="http://schemas.microsoft.com/office/drawing/2014/main" id="{3F8BD709-F842-4D80-9B31-397AAB6ADFD4}"/>
                </a:ext>
              </a:extLst>
            </p:cNvPr>
            <p:cNvGrpSpPr/>
            <p:nvPr/>
          </p:nvGrpSpPr>
          <p:grpSpPr>
            <a:xfrm>
              <a:off x="1512616" y="5394811"/>
              <a:ext cx="1651512" cy="887554"/>
              <a:chOff x="1963914" y="3000029"/>
              <a:chExt cx="1413599" cy="759695"/>
            </a:xfrm>
          </p:grpSpPr>
          <p:sp>
            <p:nvSpPr>
              <p:cNvPr id="200" name="Laptop_E770">
                <a:extLst>
                  <a:ext uri="{FF2B5EF4-FFF2-40B4-BE49-F238E27FC236}">
                    <a16:creationId xmlns:a16="http://schemas.microsoft.com/office/drawing/2014/main" id="{F386A911-8C0E-4BBA-B86D-E88533AA5E36}"/>
                  </a:ext>
                </a:extLst>
              </p:cNvPr>
              <p:cNvSpPr>
                <a:spLocks noChangeAspect="1" noEditPoints="1"/>
              </p:cNvSpPr>
              <p:nvPr/>
            </p:nvSpPr>
            <p:spPr bwMode="auto">
              <a:xfrm>
                <a:off x="2239012" y="3000029"/>
                <a:ext cx="1138501" cy="75969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476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Shield_EA18">
                <a:extLst>
                  <a:ext uri="{FF2B5EF4-FFF2-40B4-BE49-F238E27FC236}">
                    <a16:creationId xmlns:a16="http://schemas.microsoft.com/office/drawing/2014/main" id="{F4406B1C-9464-4233-93E2-11ADEA32670D}"/>
                  </a:ext>
                </a:extLst>
              </p:cNvPr>
              <p:cNvSpPr>
                <a:spLocks noChangeAspect="1"/>
              </p:cNvSpPr>
              <p:nvPr/>
            </p:nvSpPr>
            <p:spPr bwMode="auto">
              <a:xfrm>
                <a:off x="2164312" y="3102594"/>
                <a:ext cx="511448" cy="54452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95" name="Straight Arrow Connector 194">
                <a:extLst>
                  <a:ext uri="{FF2B5EF4-FFF2-40B4-BE49-F238E27FC236}">
                    <a16:creationId xmlns:a16="http://schemas.microsoft.com/office/drawing/2014/main" id="{6C9AD6F0-8D04-4524-9EBE-91BB0892BA09}"/>
                  </a:ext>
                </a:extLst>
              </p:cNvPr>
              <p:cNvCxnSpPr>
                <a:cxnSpLocks/>
              </p:cNvCxnSpPr>
              <p:nvPr/>
            </p:nvCxnSpPr>
            <p:spPr>
              <a:xfrm>
                <a:off x="1963914" y="3271950"/>
                <a:ext cx="519913" cy="0"/>
              </a:xfrm>
              <a:prstGeom prst="straightConnector1">
                <a:avLst/>
              </a:prstGeom>
              <a:ln w="22225">
                <a:solidFill>
                  <a:srgbClr val="E81123"/>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C2472D7-3FD0-4D55-923E-4967A6D44501}"/>
                  </a:ext>
                </a:extLst>
              </p:cNvPr>
              <p:cNvCxnSpPr>
                <a:cxnSpLocks/>
              </p:cNvCxnSpPr>
              <p:nvPr/>
            </p:nvCxnSpPr>
            <p:spPr>
              <a:xfrm flipV="1">
                <a:off x="2056293" y="3395741"/>
                <a:ext cx="493777" cy="110137"/>
              </a:xfrm>
              <a:prstGeom prst="straightConnector1">
                <a:avLst/>
              </a:prstGeom>
              <a:ln w="22225">
                <a:solidFill>
                  <a:srgbClr val="E81123"/>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C708CDC0-7415-4B59-9226-63A043B096D9}"/>
                  </a:ext>
                </a:extLst>
              </p:cNvPr>
              <p:cNvCxnSpPr>
                <a:cxnSpLocks/>
              </p:cNvCxnSpPr>
              <p:nvPr/>
            </p:nvCxnSpPr>
            <p:spPr>
              <a:xfrm flipH="1">
                <a:off x="2248657" y="3273610"/>
                <a:ext cx="238848" cy="91046"/>
              </a:xfrm>
              <a:prstGeom prst="straightConnector1">
                <a:avLst/>
              </a:prstGeom>
              <a:ln w="22225">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DA46EBEE-C528-43B0-8188-0C5098DB74AB}"/>
                  </a:ext>
                </a:extLst>
              </p:cNvPr>
              <p:cNvCxnSpPr>
                <a:cxnSpLocks/>
              </p:cNvCxnSpPr>
              <p:nvPr/>
            </p:nvCxnSpPr>
            <p:spPr>
              <a:xfrm flipH="1">
                <a:off x="2361196" y="3398580"/>
                <a:ext cx="184875" cy="142704"/>
              </a:xfrm>
              <a:prstGeom prst="straightConnector1">
                <a:avLst/>
              </a:prstGeom>
              <a:ln w="22225">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588263" y="457201"/>
            <a:ext cx="11018520" cy="553999"/>
          </a:xfrm>
        </p:spPr>
        <p:txBody>
          <a:bodyPr/>
          <a:lstStyle/>
          <a:p>
            <a:r>
              <a:rPr lang="en-US"/>
              <a:t>Designing for Failure – The </a:t>
            </a:r>
            <a:r>
              <a:rPr lang="en-US" err="1"/>
              <a:t>Mindshift</a:t>
            </a:r>
            <a:endParaRPr lang="en-US"/>
          </a:p>
        </p:txBody>
      </p:sp>
      <p:sp>
        <p:nvSpPr>
          <p:cNvPr id="20" name="TextBox 19"/>
          <p:cNvSpPr txBox="1"/>
          <p:nvPr/>
        </p:nvSpPr>
        <p:spPr>
          <a:xfrm>
            <a:off x="588263" y="1284272"/>
            <a:ext cx="1442080" cy="443198"/>
          </a:xfrm>
          <a:prstGeom prst="rect">
            <a:avLst/>
          </a:prstGeom>
        </p:spPr>
        <p:txBody>
          <a:bodyPr wrap="square" lIns="45720" tIns="0" rIns="4572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THEN</a:t>
            </a:r>
          </a:p>
        </p:txBody>
      </p:sp>
      <p:sp>
        <p:nvSpPr>
          <p:cNvPr id="21" name="TextBox 20"/>
          <p:cNvSpPr txBox="1"/>
          <p:nvPr/>
        </p:nvSpPr>
        <p:spPr>
          <a:xfrm>
            <a:off x="6586208" y="1284272"/>
            <a:ext cx="1291118" cy="443198"/>
          </a:xfrm>
          <a:prstGeom prst="rect">
            <a:avLst/>
          </a:prstGeom>
        </p:spPr>
        <p:txBody>
          <a:bodyPr wrap="square" lIns="45720" tIns="0" rIns="4572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itchFamily="34" charset="0"/>
              </a:rPr>
              <a:t>NOW</a:t>
            </a:r>
          </a:p>
        </p:txBody>
      </p:sp>
      <p:sp>
        <p:nvSpPr>
          <p:cNvPr id="26" name="Rectangle 25">
            <a:extLst>
              <a:ext uri="{FF2B5EF4-FFF2-40B4-BE49-F238E27FC236}">
                <a16:creationId xmlns:a16="http://schemas.microsoft.com/office/drawing/2014/main" id="{448713EC-06E3-4EA4-8995-B7563A812618}"/>
              </a:ext>
            </a:extLst>
          </p:cNvPr>
          <p:cNvSpPr/>
          <p:nvPr/>
        </p:nvSpPr>
        <p:spPr bwMode="auto">
          <a:xfrm rot="18900000">
            <a:off x="4876047" y="5248788"/>
            <a:ext cx="665202" cy="665202"/>
          </a:xfrm>
          <a:custGeom>
            <a:avLst/>
            <a:gdLst>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0 w 1560295"/>
              <a:gd name="connsiteY4" fmla="*/ 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91440 w 1560295"/>
              <a:gd name="connsiteY4" fmla="*/ 9144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0" fmla="*/ 1560295 w 1560295"/>
              <a:gd name="connsiteY0" fmla="*/ 0 h 1560295"/>
              <a:gd name="connsiteX1" fmla="*/ 1560295 w 1560295"/>
              <a:gd name="connsiteY1" fmla="*/ 1560295 h 1560295"/>
              <a:gd name="connsiteX2" fmla="*/ 0 w 1560295"/>
              <a:gd name="connsiteY2" fmla="*/ 1560295 h 1560295"/>
            </a:gdLst>
            <a:ahLst/>
            <a:cxnLst>
              <a:cxn ang="0">
                <a:pos x="connsiteX0" y="connsiteY0"/>
              </a:cxn>
              <a:cxn ang="0">
                <a:pos x="connsiteX1" y="connsiteY1"/>
              </a:cxn>
              <a:cxn ang="0">
                <a:pos x="connsiteX2" y="connsiteY2"/>
              </a:cxn>
            </a:cxnLst>
            <a:rect l="l" t="t" r="r" b="b"/>
            <a:pathLst>
              <a:path w="1560295" h="1560295">
                <a:moveTo>
                  <a:pt x="1560295" y="0"/>
                </a:moveTo>
                <a:lnTo>
                  <a:pt x="1560295" y="1560295"/>
                </a:lnTo>
                <a:lnTo>
                  <a:pt x="0" y="1560295"/>
                </a:lnTo>
              </a:path>
            </a:pathLst>
          </a:custGeom>
          <a:noFill/>
          <a:ln w="3492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5">
            <a:extLst>
              <a:ext uri="{FF2B5EF4-FFF2-40B4-BE49-F238E27FC236}">
                <a16:creationId xmlns:a16="http://schemas.microsoft.com/office/drawing/2014/main" id="{9BA09B97-0EBE-4EDA-854E-5A25DCF05023}"/>
              </a:ext>
            </a:extLst>
          </p:cNvPr>
          <p:cNvSpPr/>
          <p:nvPr/>
        </p:nvSpPr>
        <p:spPr bwMode="auto">
          <a:xfrm rot="18900000">
            <a:off x="4876047" y="2775040"/>
            <a:ext cx="665202" cy="665202"/>
          </a:xfrm>
          <a:custGeom>
            <a:avLst/>
            <a:gdLst>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0 w 1560295"/>
              <a:gd name="connsiteY4" fmla="*/ 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91440 w 1560295"/>
              <a:gd name="connsiteY4" fmla="*/ 91440 h 1560295"/>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0" fmla="*/ 1560295 w 1560295"/>
              <a:gd name="connsiteY0" fmla="*/ 0 h 1560295"/>
              <a:gd name="connsiteX1" fmla="*/ 1560295 w 1560295"/>
              <a:gd name="connsiteY1" fmla="*/ 1560295 h 1560295"/>
              <a:gd name="connsiteX2" fmla="*/ 0 w 1560295"/>
              <a:gd name="connsiteY2" fmla="*/ 1560295 h 1560295"/>
            </a:gdLst>
            <a:ahLst/>
            <a:cxnLst>
              <a:cxn ang="0">
                <a:pos x="connsiteX0" y="connsiteY0"/>
              </a:cxn>
              <a:cxn ang="0">
                <a:pos x="connsiteX1" y="connsiteY1"/>
              </a:cxn>
              <a:cxn ang="0">
                <a:pos x="connsiteX2" y="connsiteY2"/>
              </a:cxn>
            </a:cxnLst>
            <a:rect l="l" t="t" r="r" b="b"/>
            <a:pathLst>
              <a:path w="1560295" h="1560295">
                <a:moveTo>
                  <a:pt x="1560295" y="0"/>
                </a:moveTo>
                <a:lnTo>
                  <a:pt x="1560295" y="1560295"/>
                </a:lnTo>
                <a:lnTo>
                  <a:pt x="0" y="1560295"/>
                </a:lnTo>
              </a:path>
            </a:pathLst>
          </a:custGeom>
          <a:noFill/>
          <a:ln w="3492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9" name="Group 248">
            <a:extLst>
              <a:ext uri="{FF2B5EF4-FFF2-40B4-BE49-F238E27FC236}">
                <a16:creationId xmlns:a16="http://schemas.microsoft.com/office/drawing/2014/main" id="{6CB2D1B7-0587-4EED-9EBD-104E8E81BB05}"/>
              </a:ext>
            </a:extLst>
          </p:cNvPr>
          <p:cNvGrpSpPr/>
          <p:nvPr/>
        </p:nvGrpSpPr>
        <p:grpSpPr>
          <a:xfrm>
            <a:off x="6587415" y="4445411"/>
            <a:ext cx="3858476" cy="2168318"/>
            <a:chOff x="6587415" y="4445411"/>
            <a:chExt cx="3858476" cy="2168318"/>
          </a:xfrm>
        </p:grpSpPr>
        <p:sp>
          <p:nvSpPr>
            <p:cNvPr id="214" name="Text Placeholder 2">
              <a:extLst>
                <a:ext uri="{FF2B5EF4-FFF2-40B4-BE49-F238E27FC236}">
                  <a16:creationId xmlns:a16="http://schemas.microsoft.com/office/drawing/2014/main" id="{F5E19EC7-A263-4E9C-A418-6B6B0006D88D}"/>
                </a:ext>
              </a:extLst>
            </p:cNvPr>
            <p:cNvSpPr txBox="1">
              <a:spLocks/>
            </p:cNvSpPr>
            <p:nvPr/>
          </p:nvSpPr>
          <p:spPr>
            <a:xfrm>
              <a:off x="6587415" y="4445411"/>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15" name="Text Placeholder 2">
              <a:extLst>
                <a:ext uri="{FF2B5EF4-FFF2-40B4-BE49-F238E27FC236}">
                  <a16:creationId xmlns:a16="http://schemas.microsoft.com/office/drawing/2014/main" id="{1F42F610-F528-4BF7-B167-BFE082D7CDDD}"/>
                </a:ext>
              </a:extLst>
            </p:cNvPr>
            <p:cNvSpPr txBox="1">
              <a:spLocks/>
            </p:cNvSpPr>
            <p:nvPr/>
          </p:nvSpPr>
          <p:spPr>
            <a:xfrm>
              <a:off x="6587415" y="4445411"/>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t>Assume Compromise: </a:t>
              </a:r>
              <a:b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b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t>Protect, detect, and respond along attack phases</a:t>
              </a:r>
            </a:p>
          </p:txBody>
        </p:sp>
        <p:grpSp>
          <p:nvGrpSpPr>
            <p:cNvPr id="150" name="Group 149"/>
            <p:cNvGrpSpPr/>
            <p:nvPr/>
          </p:nvGrpSpPr>
          <p:grpSpPr>
            <a:xfrm>
              <a:off x="9203004" y="5639758"/>
              <a:ext cx="376718" cy="672904"/>
              <a:chOff x="4753788" y="2614250"/>
              <a:chExt cx="527267" cy="941817"/>
            </a:xfrm>
          </p:grpSpPr>
          <p:pic>
            <p:nvPicPr>
              <p:cNvPr id="164" name="Picture 163"/>
              <p:cNvPicPr>
                <a:picLocks noChangeAspect="1"/>
              </p:cNvPicPr>
              <p:nvPr/>
            </p:nvPicPr>
            <p:blipFill>
              <a:blip r:embed="rId3" cstate="print">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4753788" y="3209569"/>
                <a:ext cx="518465" cy="346498"/>
              </a:xfrm>
              <a:prstGeom prst="rect">
                <a:avLst/>
              </a:prstGeom>
            </p:spPr>
          </p:pic>
          <p:pic>
            <p:nvPicPr>
              <p:cNvPr id="165" name="Picture 164"/>
              <p:cNvPicPr>
                <a:picLocks noChangeAspect="1"/>
              </p:cNvPicPr>
              <p:nvPr/>
            </p:nvPicPr>
            <p:blipFill>
              <a:blip r:embed="rId4"/>
              <a:stretch>
                <a:fillRect/>
              </a:stretch>
            </p:blipFill>
            <p:spPr>
              <a:xfrm>
                <a:off x="4760884" y="2614250"/>
                <a:ext cx="520171" cy="520171"/>
              </a:xfrm>
              <a:prstGeom prst="rect">
                <a:avLst/>
              </a:prstGeom>
            </p:spPr>
          </p:pic>
        </p:grpSp>
        <p:grpSp>
          <p:nvGrpSpPr>
            <p:cNvPr id="4" name="Group 3">
              <a:extLst>
                <a:ext uri="{FF2B5EF4-FFF2-40B4-BE49-F238E27FC236}">
                  <a16:creationId xmlns:a16="http://schemas.microsoft.com/office/drawing/2014/main" id="{EA366FC0-802E-4D6E-8980-77FDBCB7A364}"/>
                </a:ext>
              </a:extLst>
            </p:cNvPr>
            <p:cNvGrpSpPr/>
            <p:nvPr/>
          </p:nvGrpSpPr>
          <p:grpSpPr>
            <a:xfrm>
              <a:off x="6826167" y="5691606"/>
              <a:ext cx="624596" cy="639601"/>
              <a:chOff x="618069" y="4066208"/>
              <a:chExt cx="624596" cy="639601"/>
            </a:xfrm>
          </p:grpSpPr>
          <p:sp>
            <p:nvSpPr>
              <p:cNvPr id="196" name="Freeform 12">
                <a:extLst>
                  <a:ext uri="{FF2B5EF4-FFF2-40B4-BE49-F238E27FC236}">
                    <a16:creationId xmlns:a16="http://schemas.microsoft.com/office/drawing/2014/main" id="{E506CDDE-BAAF-4F49-B992-516259F00FA5}"/>
                  </a:ext>
                </a:extLst>
              </p:cNvPr>
              <p:cNvSpPr>
                <a:spLocks noEditPoints="1"/>
              </p:cNvSpPr>
              <p:nvPr/>
            </p:nvSpPr>
            <p:spPr bwMode="auto">
              <a:xfrm>
                <a:off x="618069" y="4066208"/>
                <a:ext cx="624596" cy="639601"/>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F741D5F4-146D-4768-A0E6-95A57E9E11E8}"/>
                  </a:ext>
                </a:extLst>
              </p:cNvPr>
              <p:cNvSpPr/>
              <p:nvPr/>
            </p:nvSpPr>
            <p:spPr bwMode="auto">
              <a:xfrm>
                <a:off x="852693" y="4244965"/>
                <a:ext cx="159279" cy="52994"/>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3" name="Laptop_E770">
              <a:extLst>
                <a:ext uri="{FF2B5EF4-FFF2-40B4-BE49-F238E27FC236}">
                  <a16:creationId xmlns:a16="http://schemas.microsoft.com/office/drawing/2014/main" id="{39E93CBE-EAA3-4360-B90A-4A224B45611A}"/>
                </a:ext>
              </a:extLst>
            </p:cNvPr>
            <p:cNvSpPr>
              <a:spLocks noChangeAspect="1" noEditPoints="1"/>
            </p:cNvSpPr>
            <p:nvPr/>
          </p:nvSpPr>
          <p:spPr bwMode="auto">
            <a:xfrm>
              <a:off x="8581638" y="6154223"/>
              <a:ext cx="377034" cy="25158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cloud">
              <a:extLst>
                <a:ext uri="{FF2B5EF4-FFF2-40B4-BE49-F238E27FC236}">
                  <a16:creationId xmlns:a16="http://schemas.microsoft.com/office/drawing/2014/main" id="{8DFC1D4D-06F7-409A-B333-6ACF7E8C3C56}"/>
                </a:ext>
              </a:extLst>
            </p:cNvPr>
            <p:cNvSpPr>
              <a:spLocks noChangeAspect="1"/>
            </p:cNvSpPr>
            <p:nvPr/>
          </p:nvSpPr>
          <p:spPr bwMode="auto">
            <a:xfrm>
              <a:off x="8276919" y="5610490"/>
              <a:ext cx="332175" cy="2116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mail">
              <a:extLst>
                <a:ext uri="{FF2B5EF4-FFF2-40B4-BE49-F238E27FC236}">
                  <a16:creationId xmlns:a16="http://schemas.microsoft.com/office/drawing/2014/main" id="{39A24FB8-8071-4F3F-AAF6-67DC03ADB166}"/>
                </a:ext>
              </a:extLst>
            </p:cNvPr>
            <p:cNvSpPr>
              <a:spLocks noChangeAspect="1" noEditPoints="1"/>
            </p:cNvSpPr>
            <p:nvPr/>
          </p:nvSpPr>
          <p:spPr bwMode="auto">
            <a:xfrm>
              <a:off x="7965163" y="6154223"/>
              <a:ext cx="339330" cy="20359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227DC6ED-449A-49B1-968C-D11F4FE013D9}"/>
                </a:ext>
              </a:extLst>
            </p:cNvPr>
            <p:cNvCxnSpPr>
              <a:cxnSpLocks/>
            </p:cNvCxnSpPr>
            <p:nvPr/>
          </p:nvCxnSpPr>
          <p:spPr>
            <a:xfrm flipV="1">
              <a:off x="7611640" y="5752028"/>
              <a:ext cx="578435" cy="130207"/>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320A260-5E5F-440F-8853-578C77E10A3B}"/>
                </a:ext>
              </a:extLst>
            </p:cNvPr>
            <p:cNvCxnSpPr>
              <a:cxnSpLocks/>
            </p:cNvCxnSpPr>
            <p:nvPr/>
          </p:nvCxnSpPr>
          <p:spPr>
            <a:xfrm>
              <a:off x="7593610" y="6170365"/>
              <a:ext cx="302668" cy="91962"/>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3979456-0F3B-4751-B83E-4B45086B34B0}"/>
                </a:ext>
              </a:extLst>
            </p:cNvPr>
            <p:cNvCxnSpPr>
              <a:cxnSpLocks/>
            </p:cNvCxnSpPr>
            <p:nvPr/>
          </p:nvCxnSpPr>
          <p:spPr>
            <a:xfrm>
              <a:off x="8366835" y="6294738"/>
              <a:ext cx="198747" cy="0"/>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D95F369-843B-49A4-85D6-5B540EFB63EE}"/>
                </a:ext>
              </a:extLst>
            </p:cNvPr>
            <p:cNvCxnSpPr>
              <a:cxnSpLocks/>
            </p:cNvCxnSpPr>
            <p:nvPr/>
          </p:nvCxnSpPr>
          <p:spPr>
            <a:xfrm>
              <a:off x="8695026" y="5734073"/>
              <a:ext cx="481202" cy="44452"/>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38E87DF-67B5-429D-B106-C007121DD43F}"/>
                </a:ext>
              </a:extLst>
            </p:cNvPr>
            <p:cNvCxnSpPr>
              <a:cxnSpLocks/>
            </p:cNvCxnSpPr>
            <p:nvPr/>
          </p:nvCxnSpPr>
          <p:spPr>
            <a:xfrm flipV="1">
              <a:off x="8990482" y="6256022"/>
              <a:ext cx="160342" cy="23994"/>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8" name="CRMArticles_EFF5" title="Icon of two documents stacked together with writing on them">
              <a:extLst>
                <a:ext uri="{FF2B5EF4-FFF2-40B4-BE49-F238E27FC236}">
                  <a16:creationId xmlns:a16="http://schemas.microsoft.com/office/drawing/2014/main" id="{4CB74475-1C0E-46E5-8EBB-FA8FCA1B3B96}"/>
                </a:ext>
              </a:extLst>
            </p:cNvPr>
            <p:cNvSpPr>
              <a:spLocks noChangeAspect="1" noEditPoints="1"/>
            </p:cNvSpPr>
            <p:nvPr/>
          </p:nvSpPr>
          <p:spPr bwMode="auto">
            <a:xfrm>
              <a:off x="9906985" y="6153219"/>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31" name="Group 230">
              <a:extLst>
                <a:ext uri="{FF2B5EF4-FFF2-40B4-BE49-F238E27FC236}">
                  <a16:creationId xmlns:a16="http://schemas.microsoft.com/office/drawing/2014/main" id="{B583A499-3AC4-4099-97D9-276B02464B14}"/>
                </a:ext>
              </a:extLst>
            </p:cNvPr>
            <p:cNvGrpSpPr/>
            <p:nvPr/>
          </p:nvGrpSpPr>
          <p:grpSpPr>
            <a:xfrm>
              <a:off x="9899236" y="5586439"/>
              <a:ext cx="324554" cy="229402"/>
              <a:chOff x="6819802" y="2551203"/>
              <a:chExt cx="420400" cy="297147"/>
            </a:xfrm>
          </p:grpSpPr>
          <p:sp>
            <p:nvSpPr>
              <p:cNvPr id="232" name="Database_EFC7" title="Icon of a cylinder">
                <a:extLst>
                  <a:ext uri="{FF2B5EF4-FFF2-40B4-BE49-F238E27FC236}">
                    <a16:creationId xmlns:a16="http://schemas.microsoft.com/office/drawing/2014/main" id="{10FD5853-1C87-4745-B77A-6E966364FDEA}"/>
                  </a:ext>
                </a:extLst>
              </p:cNvPr>
              <p:cNvSpPr>
                <a:spLocks noChangeAspect="1" noEditPoints="1"/>
              </p:cNvSpPr>
              <p:nvPr/>
            </p:nvSpPr>
            <p:spPr bwMode="auto">
              <a:xfrm>
                <a:off x="6819802" y="2551203"/>
                <a:ext cx="228603" cy="2971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Database_EFC7" title="Icon of a cylinder">
                <a:extLst>
                  <a:ext uri="{FF2B5EF4-FFF2-40B4-BE49-F238E27FC236}">
                    <a16:creationId xmlns:a16="http://schemas.microsoft.com/office/drawing/2014/main" id="{2F2FE93D-555B-4121-9A59-9F1DEF00304E}"/>
                  </a:ext>
                </a:extLst>
              </p:cNvPr>
              <p:cNvSpPr>
                <a:spLocks noChangeAspect="1" noEditPoints="1"/>
              </p:cNvSpPr>
              <p:nvPr/>
            </p:nvSpPr>
            <p:spPr bwMode="auto">
              <a:xfrm>
                <a:off x="7116762" y="2619550"/>
                <a:ext cx="123440" cy="1604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34" name="Straight Connector 233">
              <a:extLst>
                <a:ext uri="{FF2B5EF4-FFF2-40B4-BE49-F238E27FC236}">
                  <a16:creationId xmlns:a16="http://schemas.microsoft.com/office/drawing/2014/main" id="{4F969161-DFE7-4DB7-B8CF-9BEC861C0454}"/>
                </a:ext>
              </a:extLst>
            </p:cNvPr>
            <p:cNvCxnSpPr>
              <a:cxnSpLocks/>
            </p:cNvCxnSpPr>
            <p:nvPr/>
          </p:nvCxnSpPr>
          <p:spPr>
            <a:xfrm flipV="1">
              <a:off x="9633901" y="5815841"/>
              <a:ext cx="212562" cy="127960"/>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653C70-826F-4232-BC92-675FA75D0F08}"/>
                </a:ext>
              </a:extLst>
            </p:cNvPr>
            <p:cNvCxnSpPr>
              <a:cxnSpLocks/>
            </p:cNvCxnSpPr>
            <p:nvPr/>
          </p:nvCxnSpPr>
          <p:spPr>
            <a:xfrm>
              <a:off x="9651135" y="6102674"/>
              <a:ext cx="166630" cy="86206"/>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6" name="Isosceles Triangle 165"/>
          <p:cNvSpPr/>
          <p:nvPr/>
        </p:nvSpPr>
        <p:spPr bwMode="auto">
          <a:xfrm>
            <a:off x="8041513" y="591647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67" name="Isosceles Triangle 166"/>
          <p:cNvSpPr/>
          <p:nvPr/>
        </p:nvSpPr>
        <p:spPr bwMode="auto">
          <a:xfrm>
            <a:off x="8348790" y="537257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68" name="Isosceles Triangle 167"/>
          <p:cNvSpPr/>
          <p:nvPr/>
        </p:nvSpPr>
        <p:spPr bwMode="auto">
          <a:xfrm>
            <a:off x="8668917" y="5907918"/>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69" name="Isosceles Triangle 168"/>
          <p:cNvSpPr/>
          <p:nvPr/>
        </p:nvSpPr>
        <p:spPr bwMode="auto">
          <a:xfrm>
            <a:off x="9892241" y="5359927"/>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70" name="Isosceles Triangle 169"/>
          <p:cNvSpPr/>
          <p:nvPr/>
        </p:nvSpPr>
        <p:spPr bwMode="auto">
          <a:xfrm>
            <a:off x="9285778" y="540646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sp>
        <p:nvSpPr>
          <p:cNvPr id="171" name="Isosceles Triangle 170"/>
          <p:cNvSpPr/>
          <p:nvPr/>
        </p:nvSpPr>
        <p:spPr bwMode="auto">
          <a:xfrm>
            <a:off x="9896200" y="5905765"/>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100" b="1" i="0" u="none" strike="noStrike" kern="0" cap="none" spc="-50" normalizeH="0" baseline="0" noProof="0">
                <a:ln>
                  <a:noFill/>
                </a:ln>
                <a:solidFill>
                  <a:sysClr val="windowText" lastClr="000000"/>
                </a:solidFill>
                <a:effectLst/>
                <a:uLnTx/>
                <a:uFillTx/>
                <a:latin typeface="Segoe UI"/>
                <a:ea typeface="Segoe UI" pitchFamily="34" charset="0"/>
                <a:cs typeface="Segoe UI" pitchFamily="34" charset="0"/>
              </a:rPr>
              <a:t>!</a:t>
            </a:r>
          </a:p>
        </p:txBody>
      </p:sp>
      <p:grpSp>
        <p:nvGrpSpPr>
          <p:cNvPr id="176" name="Group 175"/>
          <p:cNvGrpSpPr/>
          <p:nvPr/>
        </p:nvGrpSpPr>
        <p:grpSpPr>
          <a:xfrm>
            <a:off x="9329694" y="5461414"/>
            <a:ext cx="124022" cy="124023"/>
            <a:chOff x="10233001" y="7647367"/>
            <a:chExt cx="574160" cy="574160"/>
          </a:xfrm>
        </p:grpSpPr>
        <p:sp>
          <p:nvSpPr>
            <p:cNvPr id="177" name="Oval 176"/>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8"/>
            <p:cNvSpPr>
              <a:spLocks/>
            </p:cNvSpPr>
            <p:nvPr/>
          </p:nvSpPr>
          <p:spPr bwMode="auto">
            <a:xfrm>
              <a:off x="10314189" y="7784126"/>
              <a:ext cx="411785" cy="331456"/>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79" name="Group 178"/>
          <p:cNvGrpSpPr/>
          <p:nvPr/>
        </p:nvGrpSpPr>
        <p:grpSpPr>
          <a:xfrm>
            <a:off x="9922351" y="5959588"/>
            <a:ext cx="124022" cy="124023"/>
            <a:chOff x="10233001" y="7647367"/>
            <a:chExt cx="574160" cy="574160"/>
          </a:xfrm>
        </p:grpSpPr>
        <p:sp>
          <p:nvSpPr>
            <p:cNvPr id="180" name="Oval 179"/>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82" name="Group 181"/>
          <p:cNvGrpSpPr/>
          <p:nvPr/>
        </p:nvGrpSpPr>
        <p:grpSpPr>
          <a:xfrm>
            <a:off x="9918494" y="5390538"/>
            <a:ext cx="124022" cy="124023"/>
            <a:chOff x="10233001" y="7647367"/>
            <a:chExt cx="574160" cy="574160"/>
          </a:xfrm>
        </p:grpSpPr>
        <p:sp>
          <p:nvSpPr>
            <p:cNvPr id="183" name="Oval 182"/>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85" name="Group 184"/>
          <p:cNvGrpSpPr/>
          <p:nvPr/>
        </p:nvGrpSpPr>
        <p:grpSpPr>
          <a:xfrm>
            <a:off x="8709059" y="5941786"/>
            <a:ext cx="124022" cy="124023"/>
            <a:chOff x="10233001" y="7647367"/>
            <a:chExt cx="574160" cy="574160"/>
          </a:xfrm>
        </p:grpSpPr>
        <p:sp>
          <p:nvSpPr>
            <p:cNvPr id="186" name="Oval 185"/>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88" name="Group 187"/>
          <p:cNvGrpSpPr/>
          <p:nvPr/>
        </p:nvGrpSpPr>
        <p:grpSpPr>
          <a:xfrm>
            <a:off x="8383050" y="5420776"/>
            <a:ext cx="124022" cy="124023"/>
            <a:chOff x="10233001" y="7647367"/>
            <a:chExt cx="574160" cy="574160"/>
          </a:xfrm>
        </p:grpSpPr>
        <p:sp>
          <p:nvSpPr>
            <p:cNvPr id="189" name="Oval 188"/>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91" name="Group 190"/>
          <p:cNvGrpSpPr/>
          <p:nvPr/>
        </p:nvGrpSpPr>
        <p:grpSpPr>
          <a:xfrm>
            <a:off x="8079433" y="5959776"/>
            <a:ext cx="124022" cy="124023"/>
            <a:chOff x="10233001" y="7647367"/>
            <a:chExt cx="574160" cy="574160"/>
          </a:xfrm>
        </p:grpSpPr>
        <p:sp>
          <p:nvSpPr>
            <p:cNvPr id="192" name="Oval 191"/>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Freeform 8"/>
            <p:cNvSpPr>
              <a:spLocks/>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3197" name="Group 3196">
            <a:extLst>
              <a:ext uri="{FF2B5EF4-FFF2-40B4-BE49-F238E27FC236}">
                <a16:creationId xmlns:a16="http://schemas.microsoft.com/office/drawing/2014/main" id="{A97EA591-D8E1-4964-969F-8DEF58FDF234}"/>
              </a:ext>
            </a:extLst>
          </p:cNvPr>
          <p:cNvGrpSpPr/>
          <p:nvPr/>
        </p:nvGrpSpPr>
        <p:grpSpPr>
          <a:xfrm>
            <a:off x="6586208" y="2023566"/>
            <a:ext cx="3858476" cy="2168318"/>
            <a:chOff x="6586208" y="2023566"/>
            <a:chExt cx="3858476" cy="2168318"/>
          </a:xfrm>
        </p:grpSpPr>
        <p:sp>
          <p:nvSpPr>
            <p:cNvPr id="208" name="Text Placeholder 2">
              <a:extLst>
                <a:ext uri="{FF2B5EF4-FFF2-40B4-BE49-F238E27FC236}">
                  <a16:creationId xmlns:a16="http://schemas.microsoft.com/office/drawing/2014/main" id="{52EE121B-61BD-4CFC-BCA2-C777BB0FA832}"/>
                </a:ext>
              </a:extLst>
            </p:cNvPr>
            <p:cNvSpPr txBox="1">
              <a:spLocks/>
            </p:cNvSpPr>
            <p:nvPr/>
          </p:nvSpPr>
          <p:spPr>
            <a:xfrm>
              <a:off x="6586208" y="2023566"/>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09" name="Text Placeholder 2">
              <a:extLst>
                <a:ext uri="{FF2B5EF4-FFF2-40B4-BE49-F238E27FC236}">
                  <a16:creationId xmlns:a16="http://schemas.microsoft.com/office/drawing/2014/main" id="{F4B1DF5A-D4AD-4D8B-9734-DC7CB926ED44}"/>
                </a:ext>
              </a:extLst>
            </p:cNvPr>
            <p:cNvSpPr txBox="1">
              <a:spLocks/>
            </p:cNvSpPr>
            <p:nvPr/>
          </p:nvSpPr>
          <p:spPr>
            <a:xfrm>
              <a:off x="6586208" y="2023566"/>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t>Resilience: </a:t>
              </a:r>
              <a:b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cs typeface="Segoe UI" pitchFamily="34" charset="0"/>
                </a:rPr>
              </a:b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itchFamily="34" charset="0"/>
                </a:rPr>
                <a:t>Designed to recover quickly </a:t>
              </a:r>
            </a:p>
          </p:txBody>
        </p:sp>
        <p:sp>
          <p:nvSpPr>
            <p:cNvPr id="250" name="server">
              <a:extLst>
                <a:ext uri="{FF2B5EF4-FFF2-40B4-BE49-F238E27FC236}">
                  <a16:creationId xmlns:a16="http://schemas.microsoft.com/office/drawing/2014/main" id="{943EA9F6-D344-445B-A9CA-6C4F704A7C6E}"/>
                </a:ext>
              </a:extLst>
            </p:cNvPr>
            <p:cNvSpPr>
              <a:spLocks noChangeAspect="1" noEditPoints="1"/>
            </p:cNvSpPr>
            <p:nvPr/>
          </p:nvSpPr>
          <p:spPr bwMode="auto">
            <a:xfrm>
              <a:off x="8792695" y="2942233"/>
              <a:ext cx="225636" cy="42856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desktop">
              <a:extLst>
                <a:ext uri="{FF2B5EF4-FFF2-40B4-BE49-F238E27FC236}">
                  <a16:creationId xmlns:a16="http://schemas.microsoft.com/office/drawing/2014/main" id="{7A2E93E8-7AE3-4FF2-9FDC-E311D0836A64}"/>
                </a:ext>
              </a:extLst>
            </p:cNvPr>
            <p:cNvSpPr>
              <a:spLocks noChangeAspect="1" noEditPoints="1"/>
            </p:cNvSpPr>
            <p:nvPr/>
          </p:nvSpPr>
          <p:spPr bwMode="auto">
            <a:xfrm>
              <a:off x="7861344" y="2914007"/>
              <a:ext cx="443150" cy="4359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254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54" name="Connector: Elbow 253">
              <a:extLst>
                <a:ext uri="{FF2B5EF4-FFF2-40B4-BE49-F238E27FC236}">
                  <a16:creationId xmlns:a16="http://schemas.microsoft.com/office/drawing/2014/main" id="{1B339DF6-B0DD-491F-B7AF-10BF7B4DA452}"/>
                </a:ext>
              </a:extLst>
            </p:cNvPr>
            <p:cNvCxnSpPr>
              <a:stCxn id="221" idx="11"/>
            </p:cNvCxnSpPr>
            <p:nvPr/>
          </p:nvCxnSpPr>
          <p:spPr>
            <a:xfrm flipV="1">
              <a:off x="7519338" y="3349922"/>
              <a:ext cx="342006" cy="173384"/>
            </a:xfrm>
            <a:prstGeom prst="bentConnector3">
              <a:avLst>
                <a:gd name="adj1" fmla="val -1900"/>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9" name="Connector: Elbow 3138">
              <a:extLst>
                <a:ext uri="{FF2B5EF4-FFF2-40B4-BE49-F238E27FC236}">
                  <a16:creationId xmlns:a16="http://schemas.microsoft.com/office/drawing/2014/main" id="{6AE1E5B0-B019-4956-B1F3-0CC9608701B7}"/>
                </a:ext>
              </a:extLst>
            </p:cNvPr>
            <p:cNvCxnSpPr>
              <a:cxnSpLocks/>
              <a:stCxn id="221" idx="11"/>
              <a:endCxn id="252" idx="2"/>
            </p:cNvCxnSpPr>
            <p:nvPr/>
          </p:nvCxnSpPr>
          <p:spPr>
            <a:xfrm>
              <a:off x="7519338" y="3523306"/>
              <a:ext cx="926161" cy="214802"/>
            </a:xfrm>
            <a:prstGeom prst="bentConnector3">
              <a:avLst>
                <a:gd name="adj1" fmla="val 114745"/>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1" name="Connector: Elbow 3140">
              <a:extLst>
                <a:ext uri="{FF2B5EF4-FFF2-40B4-BE49-F238E27FC236}">
                  <a16:creationId xmlns:a16="http://schemas.microsoft.com/office/drawing/2014/main" id="{01EEFC88-790E-4860-B239-CC22B079DE97}"/>
                </a:ext>
              </a:extLst>
            </p:cNvPr>
            <p:cNvCxnSpPr>
              <a:cxnSpLocks/>
              <a:stCxn id="221" idx="11"/>
            </p:cNvCxnSpPr>
            <p:nvPr/>
          </p:nvCxnSpPr>
          <p:spPr>
            <a:xfrm flipV="1">
              <a:off x="7519338" y="3373614"/>
              <a:ext cx="1247843" cy="149692"/>
            </a:xfrm>
            <a:prstGeom prst="bentConnector3">
              <a:avLst>
                <a:gd name="adj1" fmla="val 70259"/>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1" name="Connector: Elbow 3150">
              <a:extLst>
                <a:ext uri="{FF2B5EF4-FFF2-40B4-BE49-F238E27FC236}">
                  <a16:creationId xmlns:a16="http://schemas.microsoft.com/office/drawing/2014/main" id="{42D05441-F6B0-4525-AD6B-1E8D2207CE22}"/>
                </a:ext>
              </a:extLst>
            </p:cNvPr>
            <p:cNvCxnSpPr>
              <a:stCxn id="221" idx="11"/>
              <a:endCxn id="256" idx="2"/>
            </p:cNvCxnSpPr>
            <p:nvPr/>
          </p:nvCxnSpPr>
          <p:spPr>
            <a:xfrm flipV="1">
              <a:off x="7519338" y="3500954"/>
              <a:ext cx="1848423" cy="22352"/>
            </a:xfrm>
            <a:prstGeom prst="bentConnector3">
              <a:avLst>
                <a:gd name="adj1" fmla="val 99763"/>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cloud">
              <a:extLst>
                <a:ext uri="{FF2B5EF4-FFF2-40B4-BE49-F238E27FC236}">
                  <a16:creationId xmlns:a16="http://schemas.microsoft.com/office/drawing/2014/main" id="{44A3613C-CCFA-41E9-B85F-D5B2A683FCA1}"/>
                </a:ext>
              </a:extLst>
            </p:cNvPr>
            <p:cNvSpPr>
              <a:spLocks noChangeAspect="1"/>
            </p:cNvSpPr>
            <p:nvPr/>
          </p:nvSpPr>
          <p:spPr bwMode="auto">
            <a:xfrm>
              <a:off x="6920802" y="3257959"/>
              <a:ext cx="598536" cy="38132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Laptop_E770">
              <a:extLst>
                <a:ext uri="{FF2B5EF4-FFF2-40B4-BE49-F238E27FC236}">
                  <a16:creationId xmlns:a16="http://schemas.microsoft.com/office/drawing/2014/main" id="{280C5C73-D71C-4422-9BB1-23ECFC506AF6}"/>
                </a:ext>
              </a:extLst>
            </p:cNvPr>
            <p:cNvSpPr>
              <a:spLocks noChangeAspect="1" noEditPoints="1"/>
            </p:cNvSpPr>
            <p:nvPr/>
          </p:nvSpPr>
          <p:spPr bwMode="auto">
            <a:xfrm>
              <a:off x="8386010" y="3738108"/>
              <a:ext cx="446168" cy="29771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254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Tablet_E70A">
              <a:extLst>
                <a:ext uri="{FF2B5EF4-FFF2-40B4-BE49-F238E27FC236}">
                  <a16:creationId xmlns:a16="http://schemas.microsoft.com/office/drawing/2014/main" id="{5841847D-84DF-4ACC-B8A8-90F7A6B537B4}"/>
                </a:ext>
              </a:extLst>
            </p:cNvPr>
            <p:cNvSpPr>
              <a:spLocks noChangeAspect="1" noEditPoints="1"/>
            </p:cNvSpPr>
            <p:nvPr/>
          </p:nvSpPr>
          <p:spPr bwMode="auto">
            <a:xfrm>
              <a:off x="9347231" y="3198889"/>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194" name="Group 3193">
            <a:extLst>
              <a:ext uri="{FF2B5EF4-FFF2-40B4-BE49-F238E27FC236}">
                <a16:creationId xmlns:a16="http://schemas.microsoft.com/office/drawing/2014/main" id="{9F49B2E9-F01C-4116-A32B-4451B31C36A7}"/>
              </a:ext>
            </a:extLst>
          </p:cNvPr>
          <p:cNvGrpSpPr/>
          <p:nvPr/>
        </p:nvGrpSpPr>
        <p:grpSpPr>
          <a:xfrm>
            <a:off x="7593610" y="3287101"/>
            <a:ext cx="124022" cy="124023"/>
            <a:chOff x="8535450" y="5573176"/>
            <a:chExt cx="124022" cy="124023"/>
          </a:xfrm>
        </p:grpSpPr>
        <p:sp>
          <p:nvSpPr>
            <p:cNvPr id="257" name="Oval 256">
              <a:extLst>
                <a:ext uri="{FF2B5EF4-FFF2-40B4-BE49-F238E27FC236}">
                  <a16:creationId xmlns:a16="http://schemas.microsoft.com/office/drawing/2014/main" id="{AB2433D1-CA4D-47E9-B6E1-7A54505D9D29}"/>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8">
              <a:extLst>
                <a:ext uri="{FF2B5EF4-FFF2-40B4-BE49-F238E27FC236}">
                  <a16:creationId xmlns:a16="http://schemas.microsoft.com/office/drawing/2014/main" id="{5F0CD4E3-08F3-4E49-8E79-FE9D3D1EAD8A}"/>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E22BCCD1-A202-443F-8110-D8DC4325F846}"/>
              </a:ext>
            </a:extLst>
          </p:cNvPr>
          <p:cNvGrpSpPr/>
          <p:nvPr/>
        </p:nvGrpSpPr>
        <p:grpSpPr>
          <a:xfrm>
            <a:off x="8503571" y="3316642"/>
            <a:ext cx="124022" cy="124023"/>
            <a:chOff x="8535450" y="5573176"/>
            <a:chExt cx="124022" cy="124023"/>
          </a:xfrm>
        </p:grpSpPr>
        <p:sp>
          <p:nvSpPr>
            <p:cNvPr id="260" name="Oval 259">
              <a:extLst>
                <a:ext uri="{FF2B5EF4-FFF2-40B4-BE49-F238E27FC236}">
                  <a16:creationId xmlns:a16="http://schemas.microsoft.com/office/drawing/2014/main" id="{E0B23148-A34A-4F01-A864-34D3392BEFCA}"/>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8">
              <a:extLst>
                <a:ext uri="{FF2B5EF4-FFF2-40B4-BE49-F238E27FC236}">
                  <a16:creationId xmlns:a16="http://schemas.microsoft.com/office/drawing/2014/main" id="{22804093-02F4-4AD2-A8F6-BA7769F50758}"/>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6DD39FFE-D6EE-48BF-9463-41EA327C5205}"/>
              </a:ext>
            </a:extLst>
          </p:cNvPr>
          <p:cNvGrpSpPr/>
          <p:nvPr/>
        </p:nvGrpSpPr>
        <p:grpSpPr>
          <a:xfrm>
            <a:off x="9088813" y="3461294"/>
            <a:ext cx="124022" cy="124023"/>
            <a:chOff x="8535450" y="5573176"/>
            <a:chExt cx="124022" cy="124023"/>
          </a:xfrm>
        </p:grpSpPr>
        <p:sp>
          <p:nvSpPr>
            <p:cNvPr id="263" name="Oval 262">
              <a:extLst>
                <a:ext uri="{FF2B5EF4-FFF2-40B4-BE49-F238E27FC236}">
                  <a16:creationId xmlns:a16="http://schemas.microsoft.com/office/drawing/2014/main" id="{5066D1D8-E7AA-4550-B27B-A5593EED2943}"/>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Freeform 8">
              <a:extLst>
                <a:ext uri="{FF2B5EF4-FFF2-40B4-BE49-F238E27FC236}">
                  <a16:creationId xmlns:a16="http://schemas.microsoft.com/office/drawing/2014/main" id="{733F4F8A-9A84-4580-AC9D-90285B2CA899}"/>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EE9611E5-DD5E-4890-9F21-60B29FAF1889}"/>
              </a:ext>
            </a:extLst>
          </p:cNvPr>
          <p:cNvGrpSpPr/>
          <p:nvPr/>
        </p:nvGrpSpPr>
        <p:grpSpPr>
          <a:xfrm>
            <a:off x="8515446" y="3552951"/>
            <a:ext cx="124022" cy="124023"/>
            <a:chOff x="8535450" y="5573176"/>
            <a:chExt cx="124022" cy="124023"/>
          </a:xfrm>
        </p:grpSpPr>
        <p:sp>
          <p:nvSpPr>
            <p:cNvPr id="266" name="Oval 265">
              <a:extLst>
                <a:ext uri="{FF2B5EF4-FFF2-40B4-BE49-F238E27FC236}">
                  <a16:creationId xmlns:a16="http://schemas.microsoft.com/office/drawing/2014/main" id="{21AD60F9-1878-451E-8E31-29155FD49180}"/>
                </a:ext>
              </a:extLst>
            </p:cNvPr>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Freeform 8">
              <a:extLst>
                <a:ext uri="{FF2B5EF4-FFF2-40B4-BE49-F238E27FC236}">
                  <a16:creationId xmlns:a16="http://schemas.microsoft.com/office/drawing/2014/main" id="{0C753441-D588-42EC-B212-8E3EB708E596}"/>
                </a:ext>
              </a:extLst>
            </p:cNvPr>
            <p:cNvSpPr>
              <a:spLocks/>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96" name="Rectangle 95">
            <a:extLst>
              <a:ext uri="{FF2B5EF4-FFF2-40B4-BE49-F238E27FC236}">
                <a16:creationId xmlns:a16="http://schemas.microsoft.com/office/drawing/2014/main" id="{B4C615A8-5394-460F-86BC-3F868869C01C}"/>
              </a:ext>
            </a:extLst>
          </p:cNvPr>
          <p:cNvSpPr/>
          <p:nvPr/>
        </p:nvSpPr>
        <p:spPr bwMode="auto">
          <a:xfrm>
            <a:off x="-3572933" y="4728411"/>
            <a:ext cx="3285066" cy="212958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a:solidFill>
                  <a:sysClr val="windowText" lastClr="000000"/>
                </a:solidFill>
                <a:ea typeface="Segoe UI" pitchFamily="34" charset="0"/>
                <a:cs typeface="Segoe UI" pitchFamily="34" charset="0"/>
              </a:rPr>
              <a:t>Finish slide notes</a:t>
            </a:r>
          </a:p>
        </p:txBody>
      </p:sp>
    </p:spTree>
    <p:extLst>
      <p:ext uri="{BB962C8B-B14F-4D97-AF65-F5344CB8AC3E}">
        <p14:creationId xmlns:p14="http://schemas.microsoft.com/office/powerpoint/2010/main" val="707066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
                                        <p:tgtEl>
                                          <p:spTgt spid="24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6"/>
                                        </p:tgtEl>
                                        <p:attrNameLst>
                                          <p:attrName>style.visibility</p:attrName>
                                        </p:attrNameLst>
                                      </p:cBhvr>
                                      <p:to>
                                        <p:strVal val="visible"/>
                                      </p:to>
                                    </p:set>
                                    <p:animEffect transition="in" filter="wipe(left)">
                                      <p:cBhvr>
                                        <p:cTn id="11" dur="500"/>
                                        <p:tgtEl>
                                          <p:spTgt spid="2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97"/>
                                        </p:tgtEl>
                                        <p:attrNameLst>
                                          <p:attrName>style.visibility</p:attrName>
                                        </p:attrNameLst>
                                      </p:cBhvr>
                                      <p:to>
                                        <p:strVal val="visible"/>
                                      </p:to>
                                    </p:set>
                                    <p:animEffect transition="in" filter="fade">
                                      <p:cBhvr>
                                        <p:cTn id="15" dur="500"/>
                                        <p:tgtEl>
                                          <p:spTgt spid="319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94"/>
                                        </p:tgtEl>
                                        <p:attrNameLst>
                                          <p:attrName>style.visibility</p:attrName>
                                        </p:attrNameLst>
                                      </p:cBhvr>
                                      <p:to>
                                        <p:strVal val="visible"/>
                                      </p:to>
                                    </p:set>
                                    <p:animEffect transition="in" filter="fade">
                                      <p:cBhvr>
                                        <p:cTn id="19" dur="250"/>
                                        <p:tgtEl>
                                          <p:spTgt spid="3194"/>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259"/>
                                        </p:tgtEl>
                                        <p:attrNameLst>
                                          <p:attrName>style.visibility</p:attrName>
                                        </p:attrNameLst>
                                      </p:cBhvr>
                                      <p:to>
                                        <p:strVal val="visible"/>
                                      </p:to>
                                    </p:set>
                                    <p:animEffect transition="in" filter="fade">
                                      <p:cBhvr>
                                        <p:cTn id="23" dur="250"/>
                                        <p:tgtEl>
                                          <p:spTgt spid="25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65"/>
                                        </p:tgtEl>
                                        <p:attrNameLst>
                                          <p:attrName>style.visibility</p:attrName>
                                        </p:attrNameLst>
                                      </p:cBhvr>
                                      <p:to>
                                        <p:strVal val="visible"/>
                                      </p:to>
                                    </p:set>
                                    <p:animEffect transition="in" filter="fade">
                                      <p:cBhvr>
                                        <p:cTn id="27" dur="250"/>
                                        <p:tgtEl>
                                          <p:spTgt spid="265"/>
                                        </p:tgtEl>
                                      </p:cBhvr>
                                    </p:animEffect>
                                  </p:childTnLst>
                                </p:cTn>
                              </p:par>
                            </p:childTnLst>
                          </p:cTn>
                        </p:par>
                        <p:par>
                          <p:cTn id="28" fill="hold">
                            <p:stCondLst>
                              <p:cond delay="2250"/>
                            </p:stCondLst>
                            <p:childTnLst>
                              <p:par>
                                <p:cTn id="29" presetID="10" presetClass="entr" presetSubtype="0" fill="hold" nodeType="after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250"/>
                                        <p:tgtEl>
                                          <p:spTgt spid="2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7"/>
                                        </p:tgtEl>
                                        <p:attrNameLst>
                                          <p:attrName>style.visibility</p:attrName>
                                        </p:attrNameLst>
                                      </p:cBhvr>
                                      <p:to>
                                        <p:strVal val="visible"/>
                                      </p:to>
                                    </p:set>
                                    <p:animEffect transition="in" filter="fade">
                                      <p:cBhvr>
                                        <p:cTn id="36" dur="500"/>
                                        <p:tgtEl>
                                          <p:spTgt spid="24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49"/>
                                        </p:tgtEl>
                                        <p:attrNameLst>
                                          <p:attrName>style.visibility</p:attrName>
                                        </p:attrNameLst>
                                      </p:cBhvr>
                                      <p:to>
                                        <p:strVal val="visible"/>
                                      </p:to>
                                    </p:set>
                                    <p:animEffect transition="in" filter="fade">
                                      <p:cBhvr>
                                        <p:cTn id="44" dur="500"/>
                                        <p:tgtEl>
                                          <p:spTgt spid="249"/>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66"/>
                                        </p:tgtEl>
                                        <p:attrNameLst>
                                          <p:attrName>style.visibility</p:attrName>
                                        </p:attrNameLst>
                                      </p:cBhvr>
                                      <p:to>
                                        <p:strVal val="visible"/>
                                      </p:to>
                                    </p:set>
                                    <p:animEffect transition="in" filter="fade">
                                      <p:cBhvr>
                                        <p:cTn id="48" dur="250"/>
                                        <p:tgtEl>
                                          <p:spTgt spid="166"/>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68"/>
                                        </p:tgtEl>
                                        <p:attrNameLst>
                                          <p:attrName>style.visibility</p:attrName>
                                        </p:attrNameLst>
                                      </p:cBhvr>
                                      <p:to>
                                        <p:strVal val="visible"/>
                                      </p:to>
                                    </p:set>
                                    <p:animEffect transition="in" filter="fade">
                                      <p:cBhvr>
                                        <p:cTn id="51" dur="250"/>
                                        <p:tgtEl>
                                          <p:spTgt spid="168"/>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7"/>
                                        </p:tgtEl>
                                        <p:attrNameLst>
                                          <p:attrName>style.visibility</p:attrName>
                                        </p:attrNameLst>
                                      </p:cBhvr>
                                      <p:to>
                                        <p:strVal val="visible"/>
                                      </p:to>
                                    </p:set>
                                    <p:animEffect transition="in" filter="fade">
                                      <p:cBhvr>
                                        <p:cTn id="54" dur="250"/>
                                        <p:tgtEl>
                                          <p:spTgt spid="167"/>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169"/>
                                        </p:tgtEl>
                                        <p:attrNameLst>
                                          <p:attrName>style.visibility</p:attrName>
                                        </p:attrNameLst>
                                      </p:cBhvr>
                                      <p:to>
                                        <p:strVal val="visible"/>
                                      </p:to>
                                    </p:set>
                                    <p:animEffect transition="in" filter="fade">
                                      <p:cBhvr>
                                        <p:cTn id="57" dur="250"/>
                                        <p:tgtEl>
                                          <p:spTgt spid="169"/>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171"/>
                                        </p:tgtEl>
                                        <p:attrNameLst>
                                          <p:attrName>style.visibility</p:attrName>
                                        </p:attrNameLst>
                                      </p:cBhvr>
                                      <p:to>
                                        <p:strVal val="visible"/>
                                      </p:to>
                                    </p:set>
                                    <p:animEffect transition="in" filter="fade">
                                      <p:cBhvr>
                                        <p:cTn id="60" dur="250"/>
                                        <p:tgtEl>
                                          <p:spTgt spid="171"/>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170"/>
                                        </p:tgtEl>
                                        <p:attrNameLst>
                                          <p:attrName>style.visibility</p:attrName>
                                        </p:attrNameLst>
                                      </p:cBhvr>
                                      <p:to>
                                        <p:strVal val="visible"/>
                                      </p:to>
                                    </p:set>
                                    <p:animEffect transition="in" filter="fade">
                                      <p:cBhvr>
                                        <p:cTn id="63" dur="250"/>
                                        <p:tgtEl>
                                          <p:spTgt spid="170"/>
                                        </p:tgtEl>
                                      </p:cBhvr>
                                    </p:animEffect>
                                  </p:childTnLst>
                                </p:cTn>
                              </p:par>
                              <p:par>
                                <p:cTn id="64" presetID="10" presetClass="entr" presetSubtype="0" fill="hold" nodeType="withEffect">
                                  <p:stCondLst>
                                    <p:cond delay="1500"/>
                                  </p:stCondLst>
                                  <p:childTnLst>
                                    <p:set>
                                      <p:cBhvr>
                                        <p:cTn id="65" dur="1" fill="hold">
                                          <p:stCondLst>
                                            <p:cond delay="0"/>
                                          </p:stCondLst>
                                        </p:cTn>
                                        <p:tgtEl>
                                          <p:spTgt spid="176"/>
                                        </p:tgtEl>
                                        <p:attrNameLst>
                                          <p:attrName>style.visibility</p:attrName>
                                        </p:attrNameLst>
                                      </p:cBhvr>
                                      <p:to>
                                        <p:strVal val="visible"/>
                                      </p:to>
                                    </p:set>
                                    <p:animEffect transition="in" filter="fade">
                                      <p:cBhvr>
                                        <p:cTn id="66" dur="250"/>
                                        <p:tgtEl>
                                          <p:spTgt spid="176"/>
                                        </p:tgtEl>
                                      </p:cBhvr>
                                    </p:animEffect>
                                  </p:childTnLst>
                                </p:cTn>
                              </p:par>
                              <p:par>
                                <p:cTn id="67" presetID="10" presetClass="entr" presetSubtype="0" fill="hold" nodeType="withEffect">
                                  <p:stCondLst>
                                    <p:cond delay="1750"/>
                                  </p:stCondLst>
                                  <p:childTnLst>
                                    <p:set>
                                      <p:cBhvr>
                                        <p:cTn id="68" dur="1" fill="hold">
                                          <p:stCondLst>
                                            <p:cond delay="0"/>
                                          </p:stCondLst>
                                        </p:cTn>
                                        <p:tgtEl>
                                          <p:spTgt spid="179"/>
                                        </p:tgtEl>
                                        <p:attrNameLst>
                                          <p:attrName>style.visibility</p:attrName>
                                        </p:attrNameLst>
                                      </p:cBhvr>
                                      <p:to>
                                        <p:strVal val="visible"/>
                                      </p:to>
                                    </p:set>
                                    <p:animEffect transition="in" filter="fade">
                                      <p:cBhvr>
                                        <p:cTn id="69" dur="250"/>
                                        <p:tgtEl>
                                          <p:spTgt spid="179"/>
                                        </p:tgtEl>
                                      </p:cBhvr>
                                    </p:animEffect>
                                  </p:childTnLst>
                                </p:cTn>
                              </p:par>
                              <p:par>
                                <p:cTn id="70" presetID="10" presetClass="entr" presetSubtype="0" fill="hold" nodeType="withEffect">
                                  <p:stCondLst>
                                    <p:cond delay="2000"/>
                                  </p:stCondLst>
                                  <p:childTnLst>
                                    <p:set>
                                      <p:cBhvr>
                                        <p:cTn id="71" dur="1" fill="hold">
                                          <p:stCondLst>
                                            <p:cond delay="0"/>
                                          </p:stCondLst>
                                        </p:cTn>
                                        <p:tgtEl>
                                          <p:spTgt spid="182"/>
                                        </p:tgtEl>
                                        <p:attrNameLst>
                                          <p:attrName>style.visibility</p:attrName>
                                        </p:attrNameLst>
                                      </p:cBhvr>
                                      <p:to>
                                        <p:strVal val="visible"/>
                                      </p:to>
                                    </p:set>
                                    <p:animEffect transition="in" filter="fade">
                                      <p:cBhvr>
                                        <p:cTn id="72" dur="250"/>
                                        <p:tgtEl>
                                          <p:spTgt spid="182"/>
                                        </p:tgtEl>
                                      </p:cBhvr>
                                    </p:animEffect>
                                  </p:childTnLst>
                                </p:cTn>
                              </p:par>
                              <p:par>
                                <p:cTn id="73" presetID="10" presetClass="entr" presetSubtype="0" fill="hold" nodeType="withEffect">
                                  <p:stCondLst>
                                    <p:cond delay="2250"/>
                                  </p:stCondLst>
                                  <p:childTnLst>
                                    <p:set>
                                      <p:cBhvr>
                                        <p:cTn id="74" dur="1" fill="hold">
                                          <p:stCondLst>
                                            <p:cond delay="0"/>
                                          </p:stCondLst>
                                        </p:cTn>
                                        <p:tgtEl>
                                          <p:spTgt spid="185"/>
                                        </p:tgtEl>
                                        <p:attrNameLst>
                                          <p:attrName>style.visibility</p:attrName>
                                        </p:attrNameLst>
                                      </p:cBhvr>
                                      <p:to>
                                        <p:strVal val="visible"/>
                                      </p:to>
                                    </p:set>
                                    <p:animEffect transition="in" filter="fade">
                                      <p:cBhvr>
                                        <p:cTn id="75" dur="250"/>
                                        <p:tgtEl>
                                          <p:spTgt spid="185"/>
                                        </p:tgtEl>
                                      </p:cBhvr>
                                    </p:animEffect>
                                  </p:childTnLst>
                                </p:cTn>
                              </p:par>
                              <p:par>
                                <p:cTn id="76" presetID="10" presetClass="entr" presetSubtype="0" fill="hold" nodeType="withEffect">
                                  <p:stCondLst>
                                    <p:cond delay="2500"/>
                                  </p:stCondLst>
                                  <p:childTnLst>
                                    <p:set>
                                      <p:cBhvr>
                                        <p:cTn id="77" dur="1" fill="hold">
                                          <p:stCondLst>
                                            <p:cond delay="0"/>
                                          </p:stCondLst>
                                        </p:cTn>
                                        <p:tgtEl>
                                          <p:spTgt spid="188"/>
                                        </p:tgtEl>
                                        <p:attrNameLst>
                                          <p:attrName>style.visibility</p:attrName>
                                        </p:attrNameLst>
                                      </p:cBhvr>
                                      <p:to>
                                        <p:strVal val="visible"/>
                                      </p:to>
                                    </p:set>
                                    <p:animEffect transition="in" filter="fade">
                                      <p:cBhvr>
                                        <p:cTn id="78" dur="250"/>
                                        <p:tgtEl>
                                          <p:spTgt spid="188"/>
                                        </p:tgtEl>
                                      </p:cBhvr>
                                    </p:animEffect>
                                  </p:childTnLst>
                                </p:cTn>
                              </p:par>
                              <p:par>
                                <p:cTn id="79" presetID="10" presetClass="entr" presetSubtype="0" fill="hold" nodeType="withEffect">
                                  <p:stCondLst>
                                    <p:cond delay="2750"/>
                                  </p:stCondLst>
                                  <p:childTnLst>
                                    <p:set>
                                      <p:cBhvr>
                                        <p:cTn id="80" dur="1" fill="hold">
                                          <p:stCondLst>
                                            <p:cond delay="0"/>
                                          </p:stCondLst>
                                        </p:cTn>
                                        <p:tgtEl>
                                          <p:spTgt spid="191"/>
                                        </p:tgtEl>
                                        <p:attrNameLst>
                                          <p:attrName>style.visibility</p:attrName>
                                        </p:attrNameLst>
                                      </p:cBhvr>
                                      <p:to>
                                        <p:strVal val="visible"/>
                                      </p:to>
                                    </p:set>
                                    <p:animEffect transition="in" filter="fade">
                                      <p:cBhvr>
                                        <p:cTn id="81" dur="25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6" grpId="0" animBg="1"/>
      <p:bldP spid="166" grpId="0" animBg="1"/>
      <p:bldP spid="167" grpId="0" animBg="1"/>
      <p:bldP spid="168" grpId="0" animBg="1"/>
      <p:bldP spid="169" grpId="0" animBg="1"/>
      <p:bldP spid="170" grpId="0" animBg="1"/>
      <p:bldP spid="17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
            <a:extLst>
              <a:ext uri="{FF2B5EF4-FFF2-40B4-BE49-F238E27FC236}">
                <a16:creationId xmlns:a16="http://schemas.microsoft.com/office/drawing/2014/main" id="{2B158930-795A-48D4-9562-682DC9786802}"/>
              </a:ext>
            </a:extLst>
          </p:cNvPr>
          <p:cNvSpPr txBox="1">
            <a:spLocks/>
          </p:cNvSpPr>
          <p:nvPr/>
        </p:nvSpPr>
        <p:spPr>
          <a:xfrm>
            <a:off x="0" y="2678652"/>
            <a:ext cx="12192000" cy="348547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21" name="Rectangle 20">
            <a:extLst>
              <a:ext uri="{FF2B5EF4-FFF2-40B4-BE49-F238E27FC236}">
                <a16:creationId xmlns:a16="http://schemas.microsoft.com/office/drawing/2014/main" id="{E61F5A7D-3093-425C-81B9-D01F3D197E2F}"/>
              </a:ext>
            </a:extLst>
          </p:cNvPr>
          <p:cNvSpPr/>
          <p:nvPr/>
        </p:nvSpPr>
        <p:spPr bwMode="auto">
          <a:xfrm>
            <a:off x="7448979" y="3336843"/>
            <a:ext cx="388998" cy="2140862"/>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AAAF87-0AD4-4AB6-B753-FEE840CFDC89}"/>
              </a:ext>
            </a:extLst>
          </p:cNvPr>
          <p:cNvSpPr>
            <a:spLocks noGrp="1"/>
          </p:cNvSpPr>
          <p:nvPr>
            <p:ph type="title"/>
          </p:nvPr>
        </p:nvSpPr>
        <p:spPr>
          <a:xfrm>
            <a:off x="588263" y="457201"/>
            <a:ext cx="11018520" cy="923330"/>
          </a:xfrm>
        </p:spPr>
        <p:txBody>
          <a:bodyPr/>
          <a:lstStyle/>
          <a:p>
            <a:r>
              <a:rPr lang="en-US"/>
              <a:t>Ruin Their ROI</a:t>
            </a:r>
            <a:br>
              <a:rPr lang="en-US"/>
            </a:br>
            <a:r>
              <a:rPr lang="en-US" sz="2400" b="0" spc="0">
                <a:ln>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Changing the economics of cybersecurity</a:t>
            </a:r>
            <a:endParaRPr lang="en-US">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0C56E434-589C-4026-80A8-D3D10544F464}"/>
              </a:ext>
            </a:extLst>
          </p:cNvPr>
          <p:cNvSpPr txBox="1"/>
          <p:nvPr/>
        </p:nvSpPr>
        <p:spPr>
          <a:xfrm>
            <a:off x="588263" y="1534499"/>
            <a:ext cx="11182206" cy="1477328"/>
          </a:xfrm>
          <a:prstGeom prst="rect">
            <a:avLst/>
          </a:prstGeom>
          <a:noFill/>
        </p:spPr>
        <p:txBody>
          <a:bodyPr wrap="square" lIns="0" tIns="0" rIns="0" bIns="0" numCol="3" spcCol="36576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10" normalizeH="0" baseline="0" noProof="0">
                <a:ln>
                  <a:noFill/>
                </a:ln>
                <a:gradFill>
                  <a:gsLst>
                    <a:gs pos="2917">
                      <a:srgbClr val="E81123"/>
                    </a:gs>
                    <a:gs pos="100000">
                      <a:srgbClr val="E81123"/>
                    </a:gs>
                  </a:gsLst>
                  <a:lin ang="5400000" scaled="0"/>
                </a:gradFill>
                <a:effectLst/>
                <a:uLnTx/>
                <a:uFillTx/>
                <a:latin typeface="Segoe UI"/>
                <a:ea typeface="+mn-ea"/>
                <a:cs typeface="Segoe UI Semilight" panose="020B0402040204020203" pitchFamily="34" charset="0"/>
              </a:rPr>
              <a:t>ATTACKERS: </a:t>
            </a:r>
            <a:br>
              <a:rPr kumimoji="0" lang="en-US" sz="1600" b="1" i="0" u="none" strike="noStrike" kern="1200" cap="none" spc="-10" normalizeH="0" baseline="0" noProof="0">
                <a:ln>
                  <a:noFill/>
                </a:ln>
                <a:gradFill>
                  <a:gsLst>
                    <a:gs pos="2917">
                      <a:srgbClr val="E81123"/>
                    </a:gs>
                    <a:gs pos="100000">
                      <a:srgbClr val="E81123"/>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MAXIMIZE RETURN ON INVESTMENT (ROI) </a:t>
            </a:r>
            <a:br>
              <a:rPr kumimoji="0" lang="en-US" sz="1400" b="0" i="0" u="none" strike="noStrike" kern="1200" cap="none" spc="-10" normalizeH="0" baseline="0" noProof="0">
                <a:ln>
                  <a:noFill/>
                </a:ln>
                <a:gradFill>
                  <a:gsLst>
                    <a:gs pos="2917">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(return may be monetary/political/etc.)</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17145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10" normalizeH="0" baseline="0" noProof="0">
                <a:ln>
                  <a:noFill/>
                </a:ln>
                <a:gradFill>
                  <a:gsLst>
                    <a:gs pos="2917">
                      <a:srgbClr val="107C10"/>
                    </a:gs>
                    <a:gs pos="51459">
                      <a:srgbClr val="107C10"/>
                    </a:gs>
                  </a:gsLst>
                  <a:lin ang="5400000" scaled="0"/>
                </a:gradFill>
                <a:effectLst/>
                <a:uLnTx/>
                <a:uFillTx/>
                <a:latin typeface="Segoe UI"/>
                <a:ea typeface="+mn-ea"/>
                <a:cs typeface="Segoe UI Semilight" panose="020B0402040204020203" pitchFamily="34" charset="0"/>
              </a:rPr>
              <a:t>DEFENDERS: </a:t>
            </a:r>
            <a:br>
              <a:rPr kumimoji="0" lang="en-US" sz="1600" b="1" i="0" u="none" strike="noStrike" kern="1200" cap="none" spc="-10" normalizeH="0" baseline="0" noProof="0">
                <a:ln>
                  <a:noFill/>
                </a:ln>
                <a:gradFill>
                  <a:gsLst>
                    <a:gs pos="2917">
                      <a:srgbClr val="107C10"/>
                    </a:gs>
                    <a:gs pos="51459">
                      <a:srgbClr val="107C10"/>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107C10"/>
                    </a:gs>
                    <a:gs pos="51459">
                      <a:srgbClr val="107C10"/>
                    </a:gs>
                  </a:gsLst>
                  <a:lin ang="5400000" scaled="0"/>
                </a:gradFill>
                <a:effectLst/>
                <a:uLnTx/>
                <a:uFillTx/>
                <a:latin typeface="Segoe UI Semibold" panose="020B0702040204020203" pitchFamily="34" charset="0"/>
                <a:ea typeface="+mn-ea"/>
                <a:cs typeface="Segoe UI Semibold" panose="020B0702040204020203" pitchFamily="34" charset="0"/>
              </a:rPr>
              <a:t>RUIN ATTACKER ROI</a:t>
            </a:r>
            <a:br>
              <a:rPr kumimoji="0" lang="en-US" sz="1400" b="0" i="0" u="none" strike="noStrike" kern="1200" cap="none" spc="-10" normalizeH="0" baseline="0" noProof="0">
                <a:ln>
                  <a:noFill/>
                </a:ln>
                <a:gradFill>
                  <a:gsLst>
                    <a:gs pos="2917">
                      <a:srgbClr val="107C10"/>
                    </a:gs>
                    <a:gs pos="51459">
                      <a:srgbClr val="107C1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by raising attack cost with protection </a:t>
            </a:r>
            <a:b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rapid response/recovery</a:t>
            </a:r>
            <a:b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10" normalizeH="0" baseline="0" noProof="0">
                <a:ln>
                  <a:noFill/>
                </a:ln>
                <a:gradFill>
                  <a:gsLst>
                    <a:gs pos="2917">
                      <a:srgbClr val="0078D4"/>
                    </a:gs>
                    <a:gs pos="91000">
                      <a:srgbClr val="0078D4"/>
                    </a:gs>
                  </a:gsLst>
                  <a:lin ang="5400000" scaled="0"/>
                </a:gradFill>
                <a:effectLst/>
                <a:uLnTx/>
                <a:uFillTx/>
                <a:latin typeface="Segoe UI"/>
                <a:ea typeface="+mn-ea"/>
                <a:cs typeface="Segoe UI Semilight" panose="020B0402040204020203" pitchFamily="34" charset="0"/>
              </a:rPr>
              <a:t>MICROSOFT: </a:t>
            </a:r>
            <a:br>
              <a:rPr kumimoji="0" lang="en-US" sz="1600" b="1" i="0" u="none" strike="noStrike" kern="1200" cap="none" spc="-10" normalizeH="0" baseline="0" noProof="0">
                <a:ln>
                  <a:noFill/>
                </a:ln>
                <a:gradFill>
                  <a:gsLst>
                    <a:gs pos="2917">
                      <a:srgbClr val="0078D4"/>
                    </a:gs>
                    <a:gs pos="91000">
                      <a:srgbClr val="0078D4"/>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0078D4"/>
                    </a:gs>
                    <a:gs pos="91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SIMPLIFY ADVANCED CAPABILITIES </a:t>
            </a:r>
            <a:br>
              <a:rPr kumimoji="0" lang="en-US" sz="1400" b="0" i="0" u="none" strike="noStrike" kern="1200" cap="none" spc="-10" normalizeH="0" baseline="0" noProof="0">
                <a:ln>
                  <a:noFill/>
                </a:ln>
                <a:gradFill>
                  <a:gsLst>
                    <a:gs pos="2917">
                      <a:srgbClr val="0078D4"/>
                    </a:gs>
                    <a:gs pos="91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across platforms, clouds, and IoT</a:t>
            </a: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ABAAC533-9538-4575-B682-52FE3175B448}"/>
              </a:ext>
            </a:extLst>
          </p:cNvPr>
          <p:cNvSpPr/>
          <p:nvPr/>
        </p:nvSpPr>
        <p:spPr bwMode="auto">
          <a:xfrm rot="5400000">
            <a:off x="5897238" y="-427083"/>
            <a:ext cx="397521" cy="1219200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5131CBB-C877-420D-9E77-0B9F2B6F7104}"/>
              </a:ext>
            </a:extLst>
          </p:cNvPr>
          <p:cNvSpPr txBox="1"/>
          <p:nvPr/>
        </p:nvSpPr>
        <p:spPr>
          <a:xfrm>
            <a:off x="1013488" y="4564729"/>
            <a:ext cx="15657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DEFENDER BUDGET</a:t>
            </a:r>
          </a:p>
        </p:txBody>
      </p:sp>
      <p:sp>
        <p:nvSpPr>
          <p:cNvPr id="23" name="TextBox 22">
            <a:extLst>
              <a:ext uri="{FF2B5EF4-FFF2-40B4-BE49-F238E27FC236}">
                <a16:creationId xmlns:a16="http://schemas.microsoft.com/office/drawing/2014/main" id="{B292C932-20A7-4E42-81CD-076F71255B8F}"/>
              </a:ext>
            </a:extLst>
          </p:cNvPr>
          <p:cNvSpPr txBox="1"/>
          <p:nvPr/>
        </p:nvSpPr>
        <p:spPr>
          <a:xfrm>
            <a:off x="9623561" y="4670222"/>
            <a:ext cx="164455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ORGANIZED CRIME</a:t>
            </a:r>
          </a:p>
        </p:txBody>
      </p:sp>
      <p:sp>
        <p:nvSpPr>
          <p:cNvPr id="24" name="TextBox 23">
            <a:extLst>
              <a:ext uri="{FF2B5EF4-FFF2-40B4-BE49-F238E27FC236}">
                <a16:creationId xmlns:a16="http://schemas.microsoft.com/office/drawing/2014/main" id="{9ADE6239-5921-4EED-BBC2-363790BBAB9B}"/>
              </a:ext>
            </a:extLst>
          </p:cNvPr>
          <p:cNvSpPr txBox="1"/>
          <p:nvPr/>
        </p:nvSpPr>
        <p:spPr>
          <a:xfrm>
            <a:off x="9625502" y="5214988"/>
            <a:ext cx="86107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AMATEUR</a:t>
            </a:r>
          </a:p>
        </p:txBody>
      </p:sp>
      <p:sp>
        <p:nvSpPr>
          <p:cNvPr id="25" name="TextBox 24">
            <a:extLst>
              <a:ext uri="{FF2B5EF4-FFF2-40B4-BE49-F238E27FC236}">
                <a16:creationId xmlns:a16="http://schemas.microsoft.com/office/drawing/2014/main" id="{980DE6A0-DF9C-4521-ABA0-66174DA26EEB}"/>
              </a:ext>
            </a:extLst>
          </p:cNvPr>
          <p:cNvSpPr txBox="1"/>
          <p:nvPr/>
        </p:nvSpPr>
        <p:spPr>
          <a:xfrm>
            <a:off x="7304094" y="2804374"/>
            <a:ext cx="101263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COST OF ATTACK</a:t>
            </a:r>
          </a:p>
        </p:txBody>
      </p:sp>
      <p:sp>
        <p:nvSpPr>
          <p:cNvPr id="11" name="Rectangle 10">
            <a:extLst>
              <a:ext uri="{FF2B5EF4-FFF2-40B4-BE49-F238E27FC236}">
                <a16:creationId xmlns:a16="http://schemas.microsoft.com/office/drawing/2014/main" id="{EEAB1744-0D63-4A49-863A-111895038D96}"/>
              </a:ext>
            </a:extLst>
          </p:cNvPr>
          <p:cNvSpPr/>
          <p:nvPr/>
        </p:nvSpPr>
        <p:spPr bwMode="auto">
          <a:xfrm>
            <a:off x="7442884" y="3327262"/>
            <a:ext cx="388998" cy="2150443"/>
          </a:xfrm>
          <a:prstGeom prst="rect">
            <a:avLst/>
          </a:prstGeom>
          <a:gradFill>
            <a:gsLst>
              <a:gs pos="7000">
                <a:schemeClr val="tx1">
                  <a:alpha val="60000"/>
                </a:schemeClr>
              </a:gs>
              <a:gs pos="2000">
                <a:schemeClr val="tx1">
                  <a:alpha val="6000"/>
                </a:schemeClr>
              </a:gs>
              <a:gs pos="23000">
                <a:srgbClr val="1A1A1A"/>
              </a:gs>
              <a:gs pos="85000">
                <a:schemeClr val="tx1"/>
              </a:gs>
            </a:gsLst>
            <a:lin ang="5400000" scaled="1"/>
          </a:gra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461170E3-D21D-4129-9897-42D7996254EF}"/>
              </a:ext>
            </a:extLst>
          </p:cNvPr>
          <p:cNvSpPr/>
          <p:nvPr/>
        </p:nvSpPr>
        <p:spPr bwMode="auto">
          <a:xfrm>
            <a:off x="7448978" y="3313877"/>
            <a:ext cx="388998" cy="2163829"/>
          </a:xfrm>
          <a:prstGeom prst="rect">
            <a:avLst/>
          </a:prstGeom>
          <a:gradFill>
            <a:gsLst>
              <a:gs pos="11000">
                <a:schemeClr val="tx1">
                  <a:alpha val="25000"/>
                </a:schemeClr>
              </a:gs>
              <a:gs pos="26000">
                <a:schemeClr val="tx1">
                  <a:alpha val="47000"/>
                </a:schemeClr>
              </a:gs>
              <a:gs pos="84000">
                <a:schemeClr val="tx1"/>
              </a:gs>
            </a:gsLst>
            <a:lin ang="5400000" scaled="1"/>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C34E8B93-4F9D-47E2-8013-60E03AB5887F}"/>
              </a:ext>
            </a:extLst>
          </p:cNvPr>
          <p:cNvSpPr/>
          <p:nvPr/>
        </p:nvSpPr>
        <p:spPr bwMode="auto">
          <a:xfrm>
            <a:off x="8119794" y="3329294"/>
            <a:ext cx="1301287" cy="2140859"/>
          </a:xfrm>
          <a:prstGeom prst="rect">
            <a:avLst/>
          </a:prstGeom>
          <a:solidFill>
            <a:srgbClr val="E81123">
              <a:alpha val="20000"/>
            </a:srgb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31675AFE-9B56-4014-AE0B-9D88A2B3975E}"/>
              </a:ext>
            </a:extLst>
          </p:cNvPr>
          <p:cNvSpPr/>
          <p:nvPr/>
        </p:nvSpPr>
        <p:spPr bwMode="auto">
          <a:xfrm>
            <a:off x="8119794" y="4631447"/>
            <a:ext cx="1301287" cy="838706"/>
          </a:xfrm>
          <a:prstGeom prst="rect">
            <a:avLst/>
          </a:prstGeom>
          <a:solidFill>
            <a:srgbClr val="E81123">
              <a:alpha val="50000"/>
            </a:srgb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511B9334-6A0A-41F1-A7A8-03B5B9A9862C}"/>
              </a:ext>
            </a:extLst>
          </p:cNvPr>
          <p:cNvSpPr/>
          <p:nvPr/>
        </p:nvSpPr>
        <p:spPr bwMode="auto">
          <a:xfrm>
            <a:off x="8119794" y="5212838"/>
            <a:ext cx="1301287" cy="257315"/>
          </a:xfrm>
          <a:prstGeom prst="rect">
            <a:avLst/>
          </a:prstGeom>
          <a:solidFill>
            <a:srgbClr val="E81123"/>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93D3510C-A57E-4693-8648-2E97B87FEFA8}"/>
              </a:ext>
            </a:extLst>
          </p:cNvPr>
          <p:cNvCxnSpPr>
            <a:cxnSpLocks/>
          </p:cNvCxnSpPr>
          <p:nvPr/>
        </p:nvCxnSpPr>
        <p:spPr>
          <a:xfrm>
            <a:off x="7837976" y="5203939"/>
            <a:ext cx="340102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4BDE16-B784-4C62-B435-84CE8E7DAEF4}"/>
              </a:ext>
            </a:extLst>
          </p:cNvPr>
          <p:cNvCxnSpPr>
            <a:cxnSpLocks/>
          </p:cNvCxnSpPr>
          <p:nvPr/>
        </p:nvCxnSpPr>
        <p:spPr>
          <a:xfrm>
            <a:off x="7442884" y="3329294"/>
            <a:ext cx="379611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B80CE8-969C-477E-934B-53A1DBA4727C}"/>
              </a:ext>
            </a:extLst>
          </p:cNvPr>
          <p:cNvCxnSpPr>
            <a:cxnSpLocks/>
          </p:cNvCxnSpPr>
          <p:nvPr/>
        </p:nvCxnSpPr>
        <p:spPr>
          <a:xfrm>
            <a:off x="7837976" y="4631444"/>
            <a:ext cx="340102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2FEEEA1-A51C-41D9-9388-DEA374766F87}"/>
              </a:ext>
            </a:extLst>
          </p:cNvPr>
          <p:cNvSpPr txBox="1"/>
          <p:nvPr/>
        </p:nvSpPr>
        <p:spPr>
          <a:xfrm>
            <a:off x="9623561" y="3404213"/>
            <a:ext cx="1254318"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a:ea typeface="+mn-ea"/>
                <a:cs typeface="+mn-cs"/>
              </a:rPr>
              <a:t>NATION STATE</a:t>
            </a:r>
          </a:p>
        </p:txBody>
      </p:sp>
      <p:sp>
        <p:nvSpPr>
          <p:cNvPr id="16" name="Arrow: Pentagon 15">
            <a:extLst>
              <a:ext uri="{FF2B5EF4-FFF2-40B4-BE49-F238E27FC236}">
                <a16:creationId xmlns:a16="http://schemas.microsoft.com/office/drawing/2014/main" id="{3892D10F-88A0-4969-80B2-8FE32CEB87DF}"/>
              </a:ext>
            </a:extLst>
          </p:cNvPr>
          <p:cNvSpPr/>
          <p:nvPr/>
        </p:nvSpPr>
        <p:spPr bwMode="auto">
          <a:xfrm>
            <a:off x="3808789" y="3983354"/>
            <a:ext cx="3499280" cy="1125862"/>
          </a:xfrm>
          <a:prstGeom prst="homePlate">
            <a:avLst>
              <a:gd name="adj" fmla="val 194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SIMPLIFICATION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INTEGRATION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INTELLIGENCE</a:t>
            </a:r>
          </a:p>
        </p:txBody>
      </p:sp>
      <p:sp>
        <p:nvSpPr>
          <p:cNvPr id="44" name="Rectangle 43">
            <a:extLst>
              <a:ext uri="{FF2B5EF4-FFF2-40B4-BE49-F238E27FC236}">
                <a16:creationId xmlns:a16="http://schemas.microsoft.com/office/drawing/2014/main" id="{0F9BC150-7024-4C07-806A-9A3064A11051}"/>
              </a:ext>
            </a:extLst>
          </p:cNvPr>
          <p:cNvSpPr/>
          <p:nvPr/>
        </p:nvSpPr>
        <p:spPr bwMode="auto">
          <a:xfrm>
            <a:off x="2305158" y="3239550"/>
            <a:ext cx="1337667" cy="2230603"/>
          </a:xfrm>
          <a:prstGeom prst="rect">
            <a:avLst/>
          </a:prstGeom>
          <a:gradFill>
            <a:gsLst>
              <a:gs pos="15000">
                <a:schemeClr val="accent3">
                  <a:alpha val="0"/>
                </a:schemeClr>
              </a:gs>
              <a:gs pos="53000">
                <a:schemeClr val="accent3">
                  <a:alpha val="50000"/>
                </a:schemeClr>
              </a:gs>
              <a:gs pos="84000">
                <a:schemeClr val="accent3"/>
              </a:gs>
            </a:gsLst>
            <a:lin ang="5400000" scaled="1"/>
          </a:gra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619BC2FB-095F-4EEC-9E62-1BED748EDD49}"/>
              </a:ext>
            </a:extLst>
          </p:cNvPr>
          <p:cNvSpPr txBox="1"/>
          <p:nvPr/>
        </p:nvSpPr>
        <p:spPr>
          <a:xfrm>
            <a:off x="2721682" y="6289851"/>
            <a:ext cx="8875757"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Cost of attack is continuously changing with technical advancement + business model evolution</a:t>
            </a:r>
          </a:p>
        </p:txBody>
      </p:sp>
      <p:sp>
        <p:nvSpPr>
          <p:cNvPr id="13" name="Arrow: U-Turn 12">
            <a:extLst>
              <a:ext uri="{FF2B5EF4-FFF2-40B4-BE49-F238E27FC236}">
                <a16:creationId xmlns:a16="http://schemas.microsoft.com/office/drawing/2014/main" id="{2B2BDB5E-9AED-4504-BB5A-D2C6AB457BCD}"/>
              </a:ext>
            </a:extLst>
          </p:cNvPr>
          <p:cNvSpPr/>
          <p:nvPr/>
        </p:nvSpPr>
        <p:spPr bwMode="auto">
          <a:xfrm flipV="1">
            <a:off x="3424809" y="5268098"/>
            <a:ext cx="4330549" cy="451697"/>
          </a:xfrm>
          <a:prstGeom prst="uturnArrow">
            <a:avLst>
              <a:gd name="adj1" fmla="val 25000"/>
              <a:gd name="adj2" fmla="val 25000"/>
              <a:gd name="adj3" fmla="val 29929"/>
              <a:gd name="adj4" fmla="val 43750"/>
              <a:gd name="adj5" fmla="val 75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20A029B-C99B-4C2F-8320-41B96CCB299C}"/>
              </a:ext>
            </a:extLst>
          </p:cNvPr>
          <p:cNvSpPr/>
          <p:nvPr/>
        </p:nvSpPr>
        <p:spPr>
          <a:xfrm>
            <a:off x="499150" y="933569"/>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2EE587-6D1A-478C-85FD-C2B262EA70B4}"/>
              </a:ext>
            </a:extLst>
          </p:cNvPr>
          <p:cNvSpPr txBox="1"/>
          <p:nvPr/>
        </p:nvSpPr>
        <p:spPr>
          <a:xfrm>
            <a:off x="7831882" y="5576584"/>
            <a:ext cx="39385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9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ATTACKER RESOURCE LEVELS VARY</a:t>
            </a:r>
          </a:p>
        </p:txBody>
      </p:sp>
    </p:spTree>
    <p:extLst>
      <p:ext uri="{BB962C8B-B14F-4D97-AF65-F5344CB8AC3E}">
        <p14:creationId xmlns:p14="http://schemas.microsoft.com/office/powerpoint/2010/main" val="1768228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1000"/>
                                        <p:tgtEl>
                                          <p:spTgt spid="3">
                                            <p:txEl>
                                              <p:pRg st="3" end="3"/>
                                            </p:txEl>
                                          </p:spTgt>
                                        </p:tgtEl>
                                      </p:cBhvr>
                                    </p:animEffect>
                                    <p:anim calcmode="lin" valueType="num">
                                      <p:cBhvr>
                                        <p:cTn id="5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down)">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2000"/>
                            </p:stCondLst>
                            <p:childTnLst>
                              <p:par>
                                <p:cTn id="67" presetID="22" presetClass="entr" presetSubtype="4"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down)">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animEffect transition="in" filter="fade">
                                      <p:cBhvr>
                                        <p:cTn id="74" dur="1000"/>
                                        <p:tgtEl>
                                          <p:spTgt spid="3">
                                            <p:txEl>
                                              <p:pRg st="4" end="4"/>
                                            </p:txEl>
                                          </p:spTgt>
                                        </p:tgtEl>
                                      </p:cBhvr>
                                    </p:animEffect>
                                    <p:anim calcmode="lin" valueType="num">
                                      <p:cBhvr>
                                        <p:cTn id="7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left)">
                                      <p:cBhvr>
                                        <p:cTn id="80" dur="500"/>
                                        <p:tgtEl>
                                          <p:spTgt spid="16"/>
                                        </p:tgtEl>
                                      </p:cBhvr>
                                    </p:animEffect>
                                  </p:childTnLst>
                                </p:cTn>
                              </p:par>
                            </p:childTnLst>
                          </p:cTn>
                        </p:par>
                        <p:par>
                          <p:cTn id="81" fill="hold">
                            <p:stCondLst>
                              <p:cond delay="1500"/>
                            </p:stCondLst>
                            <p:childTnLst>
                              <p:par>
                                <p:cTn id="82" presetID="22" presetClass="entr" presetSubtype="4"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down)">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4" grpId="0"/>
      <p:bldP spid="11" grpId="0" animBg="1"/>
      <p:bldP spid="28" grpId="0" animBg="1"/>
      <p:bldP spid="7" grpId="0" animBg="1"/>
      <p:bldP spid="6" grpId="0" animBg="1"/>
      <p:bldP spid="5" grpId="0" animBg="1"/>
      <p:bldP spid="35" grpId="0"/>
      <p:bldP spid="16" grpId="0" animBg="1"/>
      <p:bldP spid="44" grpId="0" animBg="1"/>
      <p:bldP spid="26" grpId="0"/>
      <p:bldP spid="13" grpId="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Shape 101">
            <a:extLst>
              <a:ext uri="{FF2B5EF4-FFF2-40B4-BE49-F238E27FC236}">
                <a16:creationId xmlns:a16="http://schemas.microsoft.com/office/drawing/2014/main" id="{C7924974-429C-4308-9073-EDDEDF036DB8}"/>
              </a:ext>
            </a:extLst>
          </p:cNvPr>
          <p:cNvSpPr/>
          <p:nvPr/>
        </p:nvSpPr>
        <p:spPr bwMode="auto">
          <a:xfrm>
            <a:off x="362729" y="5569820"/>
            <a:ext cx="11505102" cy="1073027"/>
          </a:xfrm>
          <a:custGeom>
            <a:avLst/>
            <a:gdLst>
              <a:gd name="connsiteX0" fmla="*/ 0 w 11505102"/>
              <a:gd name="connsiteY0" fmla="*/ 0 h 1073027"/>
              <a:gd name="connsiteX1" fmla="*/ 2667991 w 11505102"/>
              <a:gd name="connsiteY1" fmla="*/ 0 h 1073027"/>
              <a:gd name="connsiteX2" fmla="*/ 2667991 w 11505102"/>
              <a:gd name="connsiteY2" fmla="*/ 776254 h 1073027"/>
              <a:gd name="connsiteX3" fmla="*/ 11505102 w 11505102"/>
              <a:gd name="connsiteY3" fmla="*/ 776254 h 1073027"/>
              <a:gd name="connsiteX4" fmla="*/ 11505102 w 11505102"/>
              <a:gd name="connsiteY4" fmla="*/ 1073027 h 1073027"/>
              <a:gd name="connsiteX5" fmla="*/ 2667991 w 11505102"/>
              <a:gd name="connsiteY5" fmla="*/ 1073027 h 1073027"/>
              <a:gd name="connsiteX6" fmla="*/ 2617306 w 11505102"/>
              <a:gd name="connsiteY6" fmla="*/ 1073027 h 1073027"/>
              <a:gd name="connsiteX7" fmla="*/ 0 w 11505102"/>
              <a:gd name="connsiteY7" fmla="*/ 1073027 h 107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5102" h="1073027">
                <a:moveTo>
                  <a:pt x="0" y="0"/>
                </a:moveTo>
                <a:lnTo>
                  <a:pt x="2667991" y="0"/>
                </a:lnTo>
                <a:lnTo>
                  <a:pt x="2667991" y="776254"/>
                </a:lnTo>
                <a:lnTo>
                  <a:pt x="11505102" y="776254"/>
                </a:lnTo>
                <a:lnTo>
                  <a:pt x="11505102" y="1073027"/>
                </a:lnTo>
                <a:lnTo>
                  <a:pt x="2667991" y="1073027"/>
                </a:lnTo>
                <a:lnTo>
                  <a:pt x="2617306" y="1073027"/>
                </a:lnTo>
                <a:lnTo>
                  <a:pt x="0" y="1073027"/>
                </a:lnTo>
                <a:close/>
              </a:path>
            </a:pathLst>
          </a:custGeom>
          <a:solidFill>
            <a:schemeClr val="bg1">
              <a:alpha val="81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grpSp>
        <p:nvGrpSpPr>
          <p:cNvPr id="25" name="Group 24">
            <a:extLst>
              <a:ext uri="{FF2B5EF4-FFF2-40B4-BE49-F238E27FC236}">
                <a16:creationId xmlns:a16="http://schemas.microsoft.com/office/drawing/2014/main" id="{CBC9C40A-54C8-42F0-9003-A36608572738}"/>
              </a:ext>
            </a:extLst>
          </p:cNvPr>
          <p:cNvGrpSpPr/>
          <p:nvPr/>
        </p:nvGrpSpPr>
        <p:grpSpPr>
          <a:xfrm>
            <a:off x="2606948" y="824253"/>
            <a:ext cx="6957354" cy="2713027"/>
            <a:chOff x="2708269" y="941355"/>
            <a:chExt cx="6723662" cy="2652959"/>
          </a:xfrm>
        </p:grpSpPr>
        <p:sp>
          <p:nvSpPr>
            <p:cNvPr id="99" name="Rectangle: Rounded Corners 98">
              <a:extLst>
                <a:ext uri="{FF2B5EF4-FFF2-40B4-BE49-F238E27FC236}">
                  <a16:creationId xmlns:a16="http://schemas.microsoft.com/office/drawing/2014/main" id="{92318961-C163-4599-ADF9-D4C65B5965CA}"/>
                </a:ext>
              </a:extLst>
            </p:cNvPr>
            <p:cNvSpPr/>
            <p:nvPr/>
          </p:nvSpPr>
          <p:spPr bwMode="auto">
            <a:xfrm>
              <a:off x="2708269" y="1258970"/>
              <a:ext cx="6723662" cy="2335344"/>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101" name="Rectangle 100">
              <a:extLst>
                <a:ext uri="{FF2B5EF4-FFF2-40B4-BE49-F238E27FC236}">
                  <a16:creationId xmlns:a16="http://schemas.microsoft.com/office/drawing/2014/main" id="{9CF9B699-4029-41F8-8DF4-B51E95727D8B}"/>
                </a:ext>
              </a:extLst>
            </p:cNvPr>
            <p:cNvSpPr/>
            <p:nvPr/>
          </p:nvSpPr>
          <p:spPr bwMode="auto">
            <a:xfrm>
              <a:off x="2708269" y="941355"/>
              <a:ext cx="6723661" cy="416415"/>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normalizeH="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72" name="Rectangle: Rounded Corners 71">
            <a:extLst>
              <a:ext uri="{FF2B5EF4-FFF2-40B4-BE49-F238E27FC236}">
                <a16:creationId xmlns:a16="http://schemas.microsoft.com/office/drawing/2014/main" id="{ADFD0356-9FAB-42C9-AD28-2CD1D47B1084}"/>
              </a:ext>
            </a:extLst>
          </p:cNvPr>
          <p:cNvSpPr/>
          <p:nvPr/>
        </p:nvSpPr>
        <p:spPr bwMode="auto">
          <a:xfrm>
            <a:off x="9936299" y="807139"/>
            <a:ext cx="1931532" cy="1976483"/>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6" name="Title 5"/>
          <p:cNvSpPr>
            <a:spLocks noGrp="1"/>
          </p:cNvSpPr>
          <p:nvPr>
            <p:ph type="title"/>
          </p:nvPr>
        </p:nvSpPr>
        <p:spPr>
          <a:xfrm>
            <a:off x="362729" y="118792"/>
            <a:ext cx="11018520" cy="553998"/>
          </a:xfrm>
        </p:spPr>
        <p:txBody>
          <a:bodyPr/>
          <a:lstStyle/>
          <a:p>
            <a:r>
              <a:rPr lang="en-US"/>
              <a:t>Microsoft Cybersecurity Briefing</a:t>
            </a:r>
          </a:p>
        </p:txBody>
      </p:sp>
      <p:sp>
        <p:nvSpPr>
          <p:cNvPr id="7" name="Content Placeholder 2"/>
          <p:cNvSpPr txBox="1">
            <a:spLocks/>
          </p:cNvSpPr>
          <p:nvPr/>
        </p:nvSpPr>
        <p:spPr>
          <a:xfrm>
            <a:off x="2639064" y="737411"/>
            <a:ext cx="7003460"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CISO View </a:t>
            </a:r>
            <a:r>
              <a:rPr kumimoji="0" lang="en-US" sz="1600" i="0" u="none" strike="noStrike" kern="0" normalizeH="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  Cybersecurity Landscape + Microsoft Approach</a:t>
            </a:r>
          </a:p>
        </p:txBody>
      </p:sp>
      <p:grpSp>
        <p:nvGrpSpPr>
          <p:cNvPr id="2" name="Group 1">
            <a:extLst>
              <a:ext uri="{FF2B5EF4-FFF2-40B4-BE49-F238E27FC236}">
                <a16:creationId xmlns:a16="http://schemas.microsoft.com/office/drawing/2014/main" id="{AC415B00-47AF-43CF-B9D0-52E13CD6B754}"/>
              </a:ext>
            </a:extLst>
          </p:cNvPr>
          <p:cNvGrpSpPr/>
          <p:nvPr/>
        </p:nvGrpSpPr>
        <p:grpSpPr>
          <a:xfrm>
            <a:off x="9936299" y="663126"/>
            <a:ext cx="1929518" cy="718772"/>
            <a:chOff x="8793709" y="1011200"/>
            <a:chExt cx="3123335" cy="718772"/>
          </a:xfrm>
        </p:grpSpPr>
        <p:sp>
          <p:nvSpPr>
            <p:cNvPr id="96" name="Rectangle 95">
              <a:extLst>
                <a:ext uri="{FF2B5EF4-FFF2-40B4-BE49-F238E27FC236}">
                  <a16:creationId xmlns:a16="http://schemas.microsoft.com/office/drawing/2014/main" id="{51551BA7-2A08-4D3B-B20E-A849B4F44CE9}"/>
                </a:ext>
              </a:extLst>
            </p:cNvPr>
            <p:cNvSpPr/>
            <p:nvPr/>
          </p:nvSpPr>
          <p:spPr bwMode="auto">
            <a:xfrm>
              <a:off x="8793709" y="1145548"/>
              <a:ext cx="3123335"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 name="Content Placeholder 2">
              <a:extLst>
                <a:ext uri="{FF2B5EF4-FFF2-40B4-BE49-F238E27FC236}">
                  <a16:creationId xmlns:a16="http://schemas.microsoft.com/office/drawing/2014/main" id="{A28C0460-9C2F-444D-BE3F-5B81205FE89B}"/>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Next steps</a:t>
              </a:r>
            </a:p>
          </p:txBody>
        </p:sp>
      </p:grpSp>
      <p:sp>
        <p:nvSpPr>
          <p:cNvPr id="29" name="TextBox 28">
            <a:extLst>
              <a:ext uri="{FF2B5EF4-FFF2-40B4-BE49-F238E27FC236}">
                <a16:creationId xmlns:a16="http://schemas.microsoft.com/office/drawing/2014/main" id="{E79E45F8-E4FB-4E39-A0C2-4433D41AE3C6}"/>
              </a:ext>
            </a:extLst>
          </p:cNvPr>
          <p:cNvSpPr txBox="1"/>
          <p:nvPr/>
        </p:nvSpPr>
        <p:spPr>
          <a:xfrm>
            <a:off x="2531346" y="1910733"/>
            <a:ext cx="1671787"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Accelerating</a:t>
            </a:r>
            <a:b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b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Threats</a:t>
            </a:r>
          </a:p>
        </p:txBody>
      </p:sp>
      <p:sp>
        <p:nvSpPr>
          <p:cNvPr id="69" name="TextBox 68">
            <a:extLst>
              <a:ext uri="{FF2B5EF4-FFF2-40B4-BE49-F238E27FC236}">
                <a16:creationId xmlns:a16="http://schemas.microsoft.com/office/drawing/2014/main" id="{4BE2EA8A-1C27-4159-BCC2-2B44F6D122CD}"/>
              </a:ext>
            </a:extLst>
          </p:cNvPr>
          <p:cNvSpPr txBox="1"/>
          <p:nvPr/>
        </p:nvSpPr>
        <p:spPr>
          <a:xfrm>
            <a:off x="6834258" y="2694876"/>
            <a:ext cx="1768116" cy="457048"/>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Partners</a:t>
            </a:r>
            <a:endParaRPr kumimoji="0" lang="en-US" sz="1000" b="1" i="0" u="none" strike="noStrike" kern="0" normalizeH="0" noProof="0">
              <a:ln w="3175">
                <a:noFill/>
              </a:ln>
              <a:gradFill>
                <a:gsLst>
                  <a:gs pos="0">
                    <a:srgbClr val="1A1A1A"/>
                  </a:gs>
                  <a:gs pos="100000">
                    <a:srgbClr val="1A1A1A"/>
                  </a:gs>
                </a:gsLst>
                <a:lin ang="5400000" scaled="1"/>
              </a:gradFill>
              <a:effectLst/>
              <a:highlight>
                <a:srgbClr val="FFFF00"/>
              </a:highlight>
              <a:uLnTx/>
              <a:uFillTx/>
              <a:latin typeface="Segoe UI"/>
              <a:ea typeface="Segoe UI Black" pitchFamily="34"/>
              <a:cs typeface="Segoe UI Black" pitchFamily="34"/>
            </a:endParaRPr>
          </a:p>
        </p:txBody>
      </p:sp>
      <p:sp>
        <p:nvSpPr>
          <p:cNvPr id="26" name="TextBox 25">
            <a:extLst>
              <a:ext uri="{FF2B5EF4-FFF2-40B4-BE49-F238E27FC236}">
                <a16:creationId xmlns:a16="http://schemas.microsoft.com/office/drawing/2014/main" id="{18FA09E6-76F9-4509-8AF5-24556C8D4407}"/>
              </a:ext>
            </a:extLst>
          </p:cNvPr>
          <p:cNvSpPr txBox="1"/>
          <p:nvPr/>
        </p:nvSpPr>
        <p:spPr>
          <a:xfrm>
            <a:off x="2552105" y="2941868"/>
            <a:ext cx="1808534"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Digital</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Transformation</a:t>
            </a:r>
          </a:p>
        </p:txBody>
      </p:sp>
      <p:grpSp>
        <p:nvGrpSpPr>
          <p:cNvPr id="244" name="Group 243">
            <a:extLst>
              <a:ext uri="{FF2B5EF4-FFF2-40B4-BE49-F238E27FC236}">
                <a16:creationId xmlns:a16="http://schemas.microsoft.com/office/drawing/2014/main" id="{825D0940-713B-48FC-8D6E-48D2E4EED479}"/>
              </a:ext>
            </a:extLst>
          </p:cNvPr>
          <p:cNvGrpSpPr/>
          <p:nvPr/>
        </p:nvGrpSpPr>
        <p:grpSpPr>
          <a:xfrm>
            <a:off x="3198546" y="3908589"/>
            <a:ext cx="8662163" cy="2274596"/>
            <a:chOff x="3198546" y="3908589"/>
            <a:chExt cx="8662163" cy="2392580"/>
          </a:xfrm>
        </p:grpSpPr>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3198546" y="3925320"/>
              <a:ext cx="8662163" cy="2375849"/>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98" name="Rectangle 97">
              <a:extLst>
                <a:ext uri="{FF2B5EF4-FFF2-40B4-BE49-F238E27FC236}">
                  <a16:creationId xmlns:a16="http://schemas.microsoft.com/office/drawing/2014/main" id="{CB06ECE6-9838-4C5B-804C-5EE200B7B3AA}"/>
                </a:ext>
              </a:extLst>
            </p:cNvPr>
            <p:cNvSpPr/>
            <p:nvPr/>
          </p:nvSpPr>
          <p:spPr bwMode="auto">
            <a:xfrm rot="16200000">
              <a:off x="10396798" y="4837257"/>
              <a:ext cx="2392580" cy="535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224011" lvl="0" indent="-224011" algn="ctr" defTabSz="896042">
                <a:spcBef>
                  <a:spcPts val="980"/>
                </a:spcBef>
                <a:buSzPct val="90000"/>
                <a:defRPr/>
              </a:pPr>
              <a:r>
                <a:rPr lang="en-US" sz="1600" b="1" kern="0">
                  <a:ln w="3175">
                    <a:noFill/>
                  </a:ln>
                  <a:gradFill>
                    <a:gsLst>
                      <a:gs pos="0">
                        <a:srgbClr val="FFFFFF"/>
                      </a:gs>
                      <a:gs pos="100000">
                        <a:srgbClr val="FFFFFF"/>
                      </a:gs>
                    </a:gsLst>
                    <a:lin ang="5400000" scaled="1"/>
                  </a:gradFill>
                  <a:ea typeface="Segoe UI Black" pitchFamily="34"/>
                  <a:cs typeface="Segoe UI Black" pitchFamily="34"/>
                </a:rPr>
                <a:t>Technical capabilities</a:t>
              </a:r>
            </a:p>
          </p:txBody>
        </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AF3A294E-09A9-4794-B318-F00E46934B46}"/>
                  </a:ext>
                </a:extLst>
              </p:cNvPr>
              <p:cNvGraphicFramePr>
                <a:graphicFrameLocks noChangeAspect="1"/>
              </p:cNvGraphicFramePr>
              <p:nvPr>
                <p:extLst>
                  <p:ext uri="{D42A27DB-BD31-4B8C-83A1-F6EECF244321}">
                    <p14:modId xmlns:p14="http://schemas.microsoft.com/office/powerpoint/2010/main" val="805596114"/>
                  </p:ext>
                </p:extLst>
              </p:nvPr>
            </p:nvGraphicFramePr>
            <p:xfrm>
              <a:off x="10147638" y="1452034"/>
              <a:ext cx="1508855" cy="848731"/>
            </p:xfrm>
            <a:graphic>
              <a:graphicData uri="http://schemas.microsoft.com/office/powerpoint/2016/slidezoom">
                <pslz:sldZm>
                  <pslz:sldZmObj sldId="877" cId="919690551">
                    <pslz:zmPr id="{DB646EDC-CCF5-4636-A5C6-DD47B7C8E8A7}" returnToParent="0" transitionDur="1000">
                      <p166:blipFill xmlns:p166="http://schemas.microsoft.com/office/powerpoint/2016/6/main">
                        <a:blip r:embed="rId3"/>
                        <a:stretch>
                          <a:fillRect/>
                        </a:stretch>
                      </p166:blipFill>
                      <p166:spPr xmlns:p166="http://schemas.microsoft.com/office/powerpoint/2016/6/main">
                        <a:xfrm>
                          <a:off x="0" y="0"/>
                          <a:ext cx="1508855" cy="848731"/>
                        </a:xfrm>
                        <a:prstGeom prst="rect">
                          <a:avLst/>
                        </a:prstGeom>
                        <a:ln>
                          <a:solidFill>
                            <a:schemeClr val="accent5"/>
                          </a:solidFill>
                        </a:ln>
                        <a:effectLst/>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AF3A294E-09A9-4794-B318-F00E46934B46}"/>
                  </a:ext>
                </a:extLst>
              </p:cNvPr>
              <p:cNvPicPr>
                <a:picLocks noGrp="1" noRot="1" noChangeAspect="1" noMove="1" noResize="1" noEditPoints="1" noAdjustHandles="1" noChangeArrowheads="1" noChangeShapeType="1"/>
              </p:cNvPicPr>
              <p:nvPr/>
            </p:nvPicPr>
            <p:blipFill>
              <a:blip r:embed="rId5"/>
              <a:stretch>
                <a:fillRect/>
              </a:stretch>
            </p:blipFill>
            <p:spPr>
              <a:xfrm>
                <a:off x="10147638" y="1452034"/>
                <a:ext cx="1508855" cy="848731"/>
              </a:xfrm>
              <a:prstGeom prst="rect">
                <a:avLst/>
              </a:prstGeom>
              <a:ln>
                <a:solidFill>
                  <a:schemeClr val="accent5"/>
                </a:solidFill>
              </a:ln>
              <a:effectLst/>
            </p:spPr>
          </p:pic>
        </mc:Fallback>
      </mc:AlternateContent>
      <p:sp>
        <p:nvSpPr>
          <p:cNvPr id="36" name="TextBox 35">
            <a:extLst>
              <a:ext uri="{FF2B5EF4-FFF2-40B4-BE49-F238E27FC236}">
                <a16:creationId xmlns:a16="http://schemas.microsoft.com/office/drawing/2014/main" id="{031AAB8A-4C39-4593-BAC8-4CBC5E7FBF00}"/>
              </a:ext>
            </a:extLst>
          </p:cNvPr>
          <p:cNvSpPr txBox="1"/>
          <p:nvPr/>
        </p:nvSpPr>
        <p:spPr>
          <a:xfrm>
            <a:off x="3188680" y="5409827"/>
            <a:ext cx="2239386" cy="391168"/>
          </a:xfrm>
          <a:prstGeom prst="rect">
            <a:avLst/>
          </a:prstGeom>
          <a:noFill/>
          <a:effectLst/>
        </p:spPr>
        <p:txBody>
          <a:bodyPr wrap="square" lIns="182880" tIns="146304" rIns="182880" bIns="146304" rtlCol="0" anchor="ctr">
            <a:no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Reference Architecture</a:t>
            </a:r>
            <a:endParaRPr kumimoji="0" lang="en-US" sz="1000" b="1" i="0" u="none" strike="noStrike" kern="0" normalizeH="0" noProof="0">
              <a:ln w="3175">
                <a:noFill/>
              </a:ln>
              <a:gradFill>
                <a:gsLst>
                  <a:gs pos="0">
                    <a:srgbClr val="1A1A1A"/>
                  </a:gs>
                  <a:gs pos="100000">
                    <a:srgbClr val="1A1A1A"/>
                  </a:gs>
                </a:gsLst>
                <a:lin ang="5400000" scaled="1"/>
              </a:gradFill>
              <a:effectLst/>
              <a:highlight>
                <a:srgbClr val="FFFF00"/>
              </a:highlight>
              <a:uLnTx/>
              <a:uFillTx/>
              <a:latin typeface="Segoe UI"/>
              <a:ea typeface="Segoe UI Black" pitchFamily="34"/>
              <a:cs typeface="Segoe UI Black" pitchFamily="34"/>
            </a:endParaRPr>
          </a:p>
        </p:txBody>
      </p:sp>
      <p:sp>
        <p:nvSpPr>
          <p:cNvPr id="37" name="Rectangle 36">
            <a:extLst>
              <a:ext uri="{FF2B5EF4-FFF2-40B4-BE49-F238E27FC236}">
                <a16:creationId xmlns:a16="http://schemas.microsoft.com/office/drawing/2014/main" id="{63B07864-C81C-40CC-82F9-23C10593B247}"/>
              </a:ext>
            </a:extLst>
          </p:cNvPr>
          <p:cNvSpPr/>
          <p:nvPr/>
        </p:nvSpPr>
        <p:spPr>
          <a:xfrm>
            <a:off x="9745216" y="4529677"/>
            <a:ext cx="1627632"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Information Protection</a:t>
            </a:r>
          </a:p>
        </p:txBody>
      </p:sp>
      <p:sp>
        <p:nvSpPr>
          <p:cNvPr id="38" name="Rectangle 37">
            <a:extLst>
              <a:ext uri="{FF2B5EF4-FFF2-40B4-BE49-F238E27FC236}">
                <a16:creationId xmlns:a16="http://schemas.microsoft.com/office/drawing/2014/main" id="{22C484E3-463D-465A-BE11-491BDA2068E0}"/>
              </a:ext>
            </a:extLst>
          </p:cNvPr>
          <p:cNvSpPr/>
          <p:nvPr/>
        </p:nvSpPr>
        <p:spPr>
          <a:xfrm>
            <a:off x="7833529" y="4529677"/>
            <a:ext cx="1922719"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Software As A Service (</a:t>
            </a:r>
            <a:r>
              <a:rPr lang="en-US" sz="1000" b="1" kern="0" err="1">
                <a:ln w="3175">
                  <a:noFill/>
                </a:ln>
                <a:gradFill>
                  <a:gsLst>
                    <a:gs pos="0">
                      <a:srgbClr val="1A1A1A"/>
                    </a:gs>
                    <a:gs pos="100000">
                      <a:srgbClr val="1A1A1A"/>
                    </a:gs>
                  </a:gsLst>
                  <a:lin ang="5400000" scaled="1"/>
                </a:gradFill>
                <a:latin typeface="Segoe UI"/>
                <a:ea typeface="Segoe UI Black" pitchFamily="34"/>
                <a:cs typeface="Segoe UI Black" pitchFamily="34"/>
              </a:rPr>
              <a:t>Saas</a:t>
            </a: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a:t>
            </a:r>
          </a:p>
        </p:txBody>
      </p:sp>
      <p:sp>
        <p:nvSpPr>
          <p:cNvPr id="39" name="Rectangle 38">
            <a:extLst>
              <a:ext uri="{FF2B5EF4-FFF2-40B4-BE49-F238E27FC236}">
                <a16:creationId xmlns:a16="http://schemas.microsoft.com/office/drawing/2014/main" id="{B4C0D540-F57B-4403-B586-9289CA038E92}"/>
              </a:ext>
            </a:extLst>
          </p:cNvPr>
          <p:cNvSpPr/>
          <p:nvPr/>
        </p:nvSpPr>
        <p:spPr>
          <a:xfrm>
            <a:off x="6334715" y="4529677"/>
            <a:ext cx="1600200"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PC &amp; Mobile Devices</a:t>
            </a:r>
          </a:p>
        </p:txBody>
      </p:sp>
      <p:sp>
        <p:nvSpPr>
          <p:cNvPr id="40" name="Rectangle 39">
            <a:extLst>
              <a:ext uri="{FF2B5EF4-FFF2-40B4-BE49-F238E27FC236}">
                <a16:creationId xmlns:a16="http://schemas.microsoft.com/office/drawing/2014/main" id="{37707403-E677-4505-B2D3-A1329E91E7A6}"/>
              </a:ext>
            </a:extLst>
          </p:cNvPr>
          <p:cNvSpPr/>
          <p:nvPr/>
        </p:nvSpPr>
        <p:spPr>
          <a:xfrm>
            <a:off x="6682718" y="5680043"/>
            <a:ext cx="2665199" cy="449354"/>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Hybrid Cloud Infrastructure</a:t>
            </a:r>
          </a:p>
        </p:txBody>
      </p:sp>
      <p:sp>
        <p:nvSpPr>
          <p:cNvPr id="49" name="Rectangle 48">
            <a:extLst>
              <a:ext uri="{FF2B5EF4-FFF2-40B4-BE49-F238E27FC236}">
                <a16:creationId xmlns:a16="http://schemas.microsoft.com/office/drawing/2014/main" id="{350D03FA-0780-4452-B7CC-9C26204B2FAF}"/>
              </a:ext>
            </a:extLst>
          </p:cNvPr>
          <p:cNvSpPr/>
          <p:nvPr/>
        </p:nvSpPr>
        <p:spPr>
          <a:xfrm>
            <a:off x="4841021" y="4618162"/>
            <a:ext cx="1600200" cy="449354"/>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Identity &amp; Access</a:t>
            </a:r>
          </a:p>
        </p:txBody>
      </p:sp>
      <p:sp>
        <p:nvSpPr>
          <p:cNvPr id="51" name="Rectangle 50">
            <a:extLst>
              <a:ext uri="{FF2B5EF4-FFF2-40B4-BE49-F238E27FC236}">
                <a16:creationId xmlns:a16="http://schemas.microsoft.com/office/drawing/2014/main" id="{F43F94C7-6425-45F8-859F-4D91014C2BA0}"/>
              </a:ext>
            </a:extLst>
          </p:cNvPr>
          <p:cNvSpPr/>
          <p:nvPr/>
        </p:nvSpPr>
        <p:spPr>
          <a:xfrm>
            <a:off x="5147551" y="5687228"/>
            <a:ext cx="2097023"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Security Operations Center (SOC)</a:t>
            </a:r>
          </a:p>
        </p:txBody>
      </p:sp>
      <p:sp>
        <p:nvSpPr>
          <p:cNvPr id="52" name="Rectangle 51">
            <a:extLst>
              <a:ext uri="{FF2B5EF4-FFF2-40B4-BE49-F238E27FC236}">
                <a16:creationId xmlns:a16="http://schemas.microsoft.com/office/drawing/2014/main" id="{EE1594B3-54D0-43FA-8551-A09C781B0860}"/>
              </a:ext>
            </a:extLst>
          </p:cNvPr>
          <p:cNvSpPr/>
          <p:nvPr/>
        </p:nvSpPr>
        <p:spPr>
          <a:xfrm>
            <a:off x="8803028" y="5646353"/>
            <a:ext cx="2097023" cy="603242"/>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IoT And Operational Technology</a:t>
            </a:r>
          </a:p>
        </p:txBody>
      </p:sp>
      <p:sp>
        <p:nvSpPr>
          <p:cNvPr id="82" name="Rectangle 81">
            <a:extLst>
              <a:ext uri="{FF2B5EF4-FFF2-40B4-BE49-F238E27FC236}">
                <a16:creationId xmlns:a16="http://schemas.microsoft.com/office/drawing/2014/main" id="{99688193-66D0-4F35-995F-AB60633D5149}"/>
              </a:ext>
            </a:extLst>
          </p:cNvPr>
          <p:cNvSpPr/>
          <p:nvPr/>
        </p:nvSpPr>
        <p:spPr>
          <a:xfrm>
            <a:off x="10117093" y="2267936"/>
            <a:ext cx="1627632" cy="449354"/>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CISO Workshop</a:t>
            </a:r>
          </a:p>
        </p:txBody>
      </p:sp>
      <p:sp>
        <p:nvSpPr>
          <p:cNvPr id="85" name="TextBox 84">
            <a:extLst>
              <a:ext uri="{FF2B5EF4-FFF2-40B4-BE49-F238E27FC236}">
                <a16:creationId xmlns:a16="http://schemas.microsoft.com/office/drawing/2014/main" id="{C0B47D87-E852-4A51-9831-FAF30500FF64}"/>
              </a:ext>
            </a:extLst>
          </p:cNvPr>
          <p:cNvSpPr txBox="1"/>
          <p:nvPr/>
        </p:nvSpPr>
        <p:spPr>
          <a:xfrm>
            <a:off x="8182095" y="1670940"/>
            <a:ext cx="1689088"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Key </a:t>
            </a:r>
            <a:r>
              <a:rPr lang="en-US" sz="1000" cap="none" spc="0">
                <a:gradFill>
                  <a:gsLst>
                    <a:gs pos="0">
                      <a:srgbClr val="1A1A1A"/>
                    </a:gs>
                    <a:gs pos="100000">
                      <a:srgbClr val="1A1A1A"/>
                    </a:gs>
                  </a:gsLst>
                  <a:lin ang="5400000" scaled="1"/>
                </a:gradFill>
              </a:rPr>
              <a:t>S</a:t>
            </a:r>
            <a:r>
              <a:rPr kumimoji="0" lang="en-US" sz="1000" b="1" i="0" u="none" strike="noStrike" kern="0" cap="none" spc="0" normalizeH="0" noProof="0" err="1">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trategies</a:t>
            </a:r>
            <a:endPar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endParaRPr>
          </a:p>
        </p:txBody>
      </p:sp>
      <p:cxnSp>
        <p:nvCxnSpPr>
          <p:cNvPr id="97" name="Connector: Elbow 96">
            <a:extLst>
              <a:ext uri="{FF2B5EF4-FFF2-40B4-BE49-F238E27FC236}">
                <a16:creationId xmlns:a16="http://schemas.microsoft.com/office/drawing/2014/main" id="{8912EB6B-0C3D-4A00-8744-9626F85D7CBA}"/>
              </a:ext>
            </a:extLst>
          </p:cNvPr>
          <p:cNvCxnSpPr>
            <a:cxnSpLocks/>
          </p:cNvCxnSpPr>
          <p:nvPr/>
        </p:nvCxnSpPr>
        <p:spPr>
          <a:xfrm flipV="1">
            <a:off x="8529454" y="5081460"/>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61" name="Connector: Elbow 60">
            <a:extLst>
              <a:ext uri="{FF2B5EF4-FFF2-40B4-BE49-F238E27FC236}">
                <a16:creationId xmlns:a16="http://schemas.microsoft.com/office/drawing/2014/main" id="{6A2F7212-F772-4E6E-8C1D-EDCA2FBE1E9F}"/>
              </a:ext>
            </a:extLst>
          </p:cNvPr>
          <p:cNvCxnSpPr>
            <a:cxnSpLocks/>
          </p:cNvCxnSpPr>
          <p:nvPr/>
        </p:nvCxnSpPr>
        <p:spPr>
          <a:xfrm>
            <a:off x="3806222" y="1818622"/>
            <a:ext cx="694425" cy="684950"/>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63" name="Connector: Elbow 62">
            <a:extLst>
              <a:ext uri="{FF2B5EF4-FFF2-40B4-BE49-F238E27FC236}">
                <a16:creationId xmlns:a16="http://schemas.microsoft.com/office/drawing/2014/main" id="{271EE57E-A9B4-42DE-9E9B-DA1588448EC7}"/>
              </a:ext>
            </a:extLst>
          </p:cNvPr>
          <p:cNvCxnSpPr>
            <a:cxnSpLocks/>
          </p:cNvCxnSpPr>
          <p:nvPr/>
        </p:nvCxnSpPr>
        <p:spPr>
          <a:xfrm flipV="1">
            <a:off x="3806222" y="2504291"/>
            <a:ext cx="716795" cy="487477"/>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225" name="Slide Zoom 224">
                <a:extLst>
                  <a:ext uri="{FF2B5EF4-FFF2-40B4-BE49-F238E27FC236}">
                    <a16:creationId xmlns:a16="http://schemas.microsoft.com/office/drawing/2014/main" id="{FC88F13D-1DAF-49C6-B0F8-D286A2783CCC}"/>
                  </a:ext>
                </a:extLst>
              </p:cNvPr>
              <p:cNvGraphicFramePr>
                <a:graphicFrameLocks noChangeAspect="1"/>
              </p:cNvGraphicFramePr>
              <p:nvPr>
                <p:extLst>
                  <p:ext uri="{D42A27DB-BD31-4B8C-83A1-F6EECF244321}">
                    <p14:modId xmlns:p14="http://schemas.microsoft.com/office/powerpoint/2010/main" val="3981884724"/>
                  </p:ext>
                </p:extLst>
              </p:nvPr>
            </p:nvGraphicFramePr>
            <p:xfrm>
              <a:off x="6456474" y="2135471"/>
              <a:ext cx="917466" cy="516075"/>
            </p:xfrm>
            <a:graphic>
              <a:graphicData uri="http://schemas.microsoft.com/office/powerpoint/2016/slidezoom">
                <pslz:sldZm>
                  <pslz:sldZmObj sldId="657" cId="818879500">
                    <pslz:zmPr id="{B3108372-E405-4FBC-9C83-4DC73432182C}" returnToParent="0" transitionDur="1000">
                      <p166:blipFill xmlns:p166="http://schemas.microsoft.com/office/powerpoint/2016/6/main">
                        <a:blip r:embed="rId6"/>
                        <a:stretch>
                          <a:fillRect/>
                        </a:stretch>
                      </p166:blipFill>
                      <p166:spPr xmlns:p166="http://schemas.microsoft.com/office/powerpoint/2016/6/main">
                        <a:xfrm>
                          <a:off x="0" y="0"/>
                          <a:ext cx="917466" cy="516075"/>
                        </a:xfrm>
                        <a:prstGeom prst="rect">
                          <a:avLst/>
                        </a:prstGeom>
                        <a:ln w="3175">
                          <a:solidFill>
                            <a:schemeClr val="accent5"/>
                          </a:solidFill>
                        </a:ln>
                        <a:effectLst/>
                      </p166:spPr>
                    </pslz:zmPr>
                  </pslz:sldZmObj>
                </pslz:sldZm>
              </a:graphicData>
            </a:graphic>
          </p:graphicFrame>
        </mc:Choice>
        <mc:Fallback xmlns="">
          <p:pic>
            <p:nvPicPr>
              <p:cNvPr id="225" name="Slide Zoom 224">
                <a:hlinkClick r:id="rId7" action="ppaction://hlinksldjump"/>
                <a:extLst>
                  <a:ext uri="{FF2B5EF4-FFF2-40B4-BE49-F238E27FC236}">
                    <a16:creationId xmlns:a16="http://schemas.microsoft.com/office/drawing/2014/main" id="{FC88F13D-1DAF-49C6-B0F8-D286A2783CCC}"/>
                  </a:ext>
                </a:extLst>
              </p:cNvPr>
              <p:cNvPicPr>
                <a:picLocks noGrp="1" noRot="1" noChangeAspect="1" noMove="1" noResize="1" noEditPoints="1" noAdjustHandles="1" noChangeArrowheads="1" noChangeShapeType="1"/>
              </p:cNvPicPr>
              <p:nvPr/>
            </p:nvPicPr>
            <p:blipFill>
              <a:blip r:embed="rId8"/>
              <a:stretch>
                <a:fillRect/>
              </a:stretch>
            </p:blipFill>
            <p:spPr>
              <a:xfrm>
                <a:off x="6456474" y="2135471"/>
                <a:ext cx="917466" cy="516075"/>
              </a:xfrm>
              <a:prstGeom prst="rect">
                <a:avLst/>
              </a:prstGeom>
              <a:ln w="3175">
                <a:solidFill>
                  <a:schemeClr val="accent5"/>
                </a:solidFill>
              </a:ln>
              <a:effectLst/>
            </p:spPr>
          </p:pic>
        </mc:Fallback>
      </mc:AlternateContent>
      <mc:AlternateContent xmlns:mc="http://schemas.openxmlformats.org/markup-compatibility/2006" xmlns:pslz="http://schemas.microsoft.com/office/powerpoint/2016/slidezoom">
        <mc:Choice Requires="pslz">
          <p:graphicFrame>
            <p:nvGraphicFramePr>
              <p:cNvPr id="230" name="Slide Zoom 229">
                <a:extLst>
                  <a:ext uri="{FF2B5EF4-FFF2-40B4-BE49-F238E27FC236}">
                    <a16:creationId xmlns:a16="http://schemas.microsoft.com/office/drawing/2014/main" id="{541904A4-F71A-49EC-8CE2-6C7577E222B7}"/>
                  </a:ext>
                </a:extLst>
              </p:cNvPr>
              <p:cNvGraphicFramePr>
                <a:graphicFrameLocks noChangeAspect="1"/>
              </p:cNvGraphicFramePr>
              <p:nvPr>
                <p:extLst>
                  <p:ext uri="{D42A27DB-BD31-4B8C-83A1-F6EECF244321}">
                    <p14:modId xmlns:p14="http://schemas.microsoft.com/office/powerpoint/2010/main" val="2710968094"/>
                  </p:ext>
                </p:extLst>
              </p:nvPr>
            </p:nvGraphicFramePr>
            <p:xfrm>
              <a:off x="8324668" y="2100596"/>
              <a:ext cx="1026321" cy="577306"/>
            </p:xfrm>
            <a:graphic>
              <a:graphicData uri="http://schemas.microsoft.com/office/powerpoint/2016/slidezoom">
                <pslz:sldZm>
                  <pslz:sldZmObj sldId="689" cId="3138231827">
                    <pslz:zmPr id="{9790536E-233A-4D74-9BF5-769FD249BEA3}" returnToParent="0" transitionDur="1000">
                      <p166:blipFill xmlns:p166="http://schemas.microsoft.com/office/powerpoint/2016/6/main">
                        <a:blip r:embed="rId9"/>
                        <a:stretch>
                          <a:fillRect/>
                        </a:stretch>
                      </p166:blipFill>
                      <p166:spPr xmlns:p166="http://schemas.microsoft.com/office/powerpoint/2016/6/main">
                        <a:xfrm>
                          <a:off x="0" y="0"/>
                          <a:ext cx="1026321" cy="577306"/>
                        </a:xfrm>
                        <a:prstGeom prst="rect">
                          <a:avLst/>
                        </a:prstGeom>
                        <a:ln w="3175">
                          <a:solidFill>
                            <a:schemeClr val="accent5"/>
                          </a:solidFill>
                        </a:ln>
                        <a:effectLst/>
                      </p166:spPr>
                    </pslz:zmPr>
                  </pslz:sldZmObj>
                </pslz:sldZm>
              </a:graphicData>
            </a:graphic>
          </p:graphicFrame>
        </mc:Choice>
        <mc:Fallback xmlns="">
          <p:pic>
            <p:nvPicPr>
              <p:cNvPr id="230" name="Slide Zoom 229">
                <a:hlinkClick r:id="rId10" action="ppaction://hlinksldjump"/>
                <a:extLst>
                  <a:ext uri="{FF2B5EF4-FFF2-40B4-BE49-F238E27FC236}">
                    <a16:creationId xmlns:a16="http://schemas.microsoft.com/office/drawing/2014/main" id="{541904A4-F71A-49EC-8CE2-6C7577E222B7}"/>
                  </a:ext>
                </a:extLst>
              </p:cNvPr>
              <p:cNvPicPr>
                <a:picLocks noGrp="1" noRot="1" noChangeAspect="1" noMove="1" noResize="1" noEditPoints="1" noAdjustHandles="1" noChangeArrowheads="1" noChangeShapeType="1"/>
              </p:cNvPicPr>
              <p:nvPr/>
            </p:nvPicPr>
            <p:blipFill>
              <a:blip r:embed="rId11"/>
              <a:stretch>
                <a:fillRect/>
              </a:stretch>
            </p:blipFill>
            <p:spPr>
              <a:xfrm>
                <a:off x="8324668" y="2100596"/>
                <a:ext cx="1026321" cy="577306"/>
              </a:xfrm>
              <a:prstGeom prst="rect">
                <a:avLst/>
              </a:prstGeom>
              <a:ln w="3175">
                <a:solidFill>
                  <a:schemeClr val="accent5"/>
                </a:solidFill>
              </a:ln>
              <a:effectLst/>
            </p:spPr>
          </p:pic>
        </mc:Fallback>
      </mc:AlternateContent>
      <p:sp>
        <p:nvSpPr>
          <p:cNvPr id="94" name="TextBox 93">
            <a:extLst>
              <a:ext uri="{FF2B5EF4-FFF2-40B4-BE49-F238E27FC236}">
                <a16:creationId xmlns:a16="http://schemas.microsoft.com/office/drawing/2014/main" id="{05296317-B9E1-4FA1-94D7-77BF1D8AAB4F}"/>
              </a:ext>
            </a:extLst>
          </p:cNvPr>
          <p:cNvSpPr txBox="1"/>
          <p:nvPr/>
        </p:nvSpPr>
        <p:spPr>
          <a:xfrm>
            <a:off x="6883044" y="1351469"/>
            <a:ext cx="1768116" cy="457048"/>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Platform</a:t>
            </a:r>
          </a:p>
        </p:txBody>
      </p:sp>
      <p:sp>
        <p:nvSpPr>
          <p:cNvPr id="95" name="TextBox 94">
            <a:extLst>
              <a:ext uri="{FF2B5EF4-FFF2-40B4-BE49-F238E27FC236}">
                <a16:creationId xmlns:a16="http://schemas.microsoft.com/office/drawing/2014/main" id="{4DA0339F-F963-4899-8A9B-C2E71509C861}"/>
              </a:ext>
            </a:extLst>
          </p:cNvPr>
          <p:cNvSpPr txBox="1"/>
          <p:nvPr/>
        </p:nvSpPr>
        <p:spPr>
          <a:xfrm>
            <a:off x="6933348" y="2010287"/>
            <a:ext cx="1768116" cy="457048"/>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Intelligence</a:t>
            </a:r>
          </a:p>
        </p:txBody>
      </p:sp>
      <mc:AlternateContent xmlns:mc="http://schemas.openxmlformats.org/markup-compatibility/2006" xmlns:pslz="http://schemas.microsoft.com/office/powerpoint/2016/slidezoom">
        <mc:Choice Requires="pslz">
          <p:graphicFrame>
            <p:nvGraphicFramePr>
              <p:cNvPr id="241" name="Slide Zoom 240">
                <a:extLst>
                  <a:ext uri="{FF2B5EF4-FFF2-40B4-BE49-F238E27FC236}">
                    <a16:creationId xmlns:a16="http://schemas.microsoft.com/office/drawing/2014/main" id="{76BDACE4-60FA-4E22-B964-E3DEBC356C6E}"/>
                  </a:ext>
                </a:extLst>
              </p:cNvPr>
              <p:cNvGraphicFramePr>
                <a:graphicFrameLocks noChangeAspect="1"/>
              </p:cNvGraphicFramePr>
              <p:nvPr>
                <p:extLst>
                  <p:ext uri="{D42A27DB-BD31-4B8C-83A1-F6EECF244321}">
                    <p14:modId xmlns:p14="http://schemas.microsoft.com/office/powerpoint/2010/main" val="2720094852"/>
                  </p:ext>
                </p:extLst>
              </p:nvPr>
            </p:nvGraphicFramePr>
            <p:xfrm>
              <a:off x="6456474" y="1454724"/>
              <a:ext cx="917466" cy="516075"/>
            </p:xfrm>
            <a:graphic>
              <a:graphicData uri="http://schemas.microsoft.com/office/powerpoint/2016/slidezoom">
                <pslz:sldZm>
                  <pslz:sldZmObj sldId="660" cId="1391919181">
                    <pslz:zmPr id="{4692DD86-330F-485A-8F2C-ADB9393FFBDD}" returnToParent="0" transitionDur="1000">
                      <p166:blipFill xmlns:p166="http://schemas.microsoft.com/office/powerpoint/2016/6/main">
                        <a:blip r:embed="rId12"/>
                        <a:stretch>
                          <a:fillRect/>
                        </a:stretch>
                      </p166:blipFill>
                      <p166:spPr xmlns:p166="http://schemas.microsoft.com/office/powerpoint/2016/6/main">
                        <a:xfrm>
                          <a:off x="0" y="0"/>
                          <a:ext cx="917466" cy="516075"/>
                        </a:xfrm>
                        <a:prstGeom prst="rect">
                          <a:avLst/>
                        </a:prstGeom>
                        <a:ln w="3175">
                          <a:solidFill>
                            <a:schemeClr val="accent5"/>
                          </a:solidFill>
                        </a:ln>
                        <a:effectLst/>
                      </p166:spPr>
                    </pslz:zmPr>
                  </pslz:sldZmObj>
                </pslz:sldZm>
              </a:graphicData>
            </a:graphic>
          </p:graphicFrame>
        </mc:Choice>
        <mc:Fallback xmlns="">
          <p:pic>
            <p:nvPicPr>
              <p:cNvPr id="241" name="Slide Zoom 240">
                <a:hlinkClick r:id="rId13" action="ppaction://hlinksldjump"/>
                <a:extLst>
                  <a:ext uri="{FF2B5EF4-FFF2-40B4-BE49-F238E27FC236}">
                    <a16:creationId xmlns:a16="http://schemas.microsoft.com/office/drawing/2014/main" id="{76BDACE4-60FA-4E22-B964-E3DEBC356C6E}"/>
                  </a:ext>
                </a:extLst>
              </p:cNvPr>
              <p:cNvPicPr>
                <a:picLocks noGrp="1" noRot="1" noChangeAspect="1" noMove="1" noResize="1" noEditPoints="1" noAdjustHandles="1" noChangeArrowheads="1" noChangeShapeType="1"/>
              </p:cNvPicPr>
              <p:nvPr/>
            </p:nvPicPr>
            <p:blipFill>
              <a:blip r:embed="rId14"/>
              <a:stretch>
                <a:fillRect/>
              </a:stretch>
            </p:blipFill>
            <p:spPr>
              <a:xfrm>
                <a:off x="6456474" y="1454724"/>
                <a:ext cx="917466" cy="516075"/>
              </a:xfrm>
              <a:prstGeom prst="rect">
                <a:avLst/>
              </a:prstGeom>
              <a:ln w="3175">
                <a:solidFill>
                  <a:schemeClr val="accent5"/>
                </a:solidFill>
              </a:ln>
              <a:effectLst/>
            </p:spPr>
          </p:pic>
        </mc:Fallback>
      </mc:AlternateContent>
      <p:cxnSp>
        <p:nvCxnSpPr>
          <p:cNvPr id="104" name="Straight Arrow Connector 103">
            <a:extLst>
              <a:ext uri="{FF2B5EF4-FFF2-40B4-BE49-F238E27FC236}">
                <a16:creationId xmlns:a16="http://schemas.microsoft.com/office/drawing/2014/main" id="{C5D8091B-D359-41FA-B88D-6086A57E3FFD}"/>
              </a:ext>
            </a:extLst>
          </p:cNvPr>
          <p:cNvCxnSpPr>
            <a:cxnSpLocks/>
          </p:cNvCxnSpPr>
          <p:nvPr/>
        </p:nvCxnSpPr>
        <p:spPr>
          <a:xfrm>
            <a:off x="5867691" y="2524164"/>
            <a:ext cx="408617" cy="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33" name="Connector: Elbow 132">
            <a:extLst>
              <a:ext uri="{FF2B5EF4-FFF2-40B4-BE49-F238E27FC236}">
                <a16:creationId xmlns:a16="http://schemas.microsoft.com/office/drawing/2014/main" id="{7CF66F04-F3FD-42F8-B44B-D09C4B864EEA}"/>
              </a:ext>
            </a:extLst>
          </p:cNvPr>
          <p:cNvCxnSpPr>
            <a:cxnSpLocks/>
          </p:cNvCxnSpPr>
          <p:nvPr/>
        </p:nvCxnSpPr>
        <p:spPr>
          <a:xfrm flipV="1">
            <a:off x="6777677" y="5074673"/>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245" name="Group 244">
            <a:extLst>
              <a:ext uri="{FF2B5EF4-FFF2-40B4-BE49-F238E27FC236}">
                <a16:creationId xmlns:a16="http://schemas.microsoft.com/office/drawing/2014/main" id="{C46665BC-CC67-40EE-B0D0-A4555384D22B}"/>
              </a:ext>
            </a:extLst>
          </p:cNvPr>
          <p:cNvGrpSpPr/>
          <p:nvPr/>
        </p:nvGrpSpPr>
        <p:grpSpPr>
          <a:xfrm>
            <a:off x="6069566" y="4378613"/>
            <a:ext cx="3675650" cy="484838"/>
            <a:chOff x="5766578" y="4509660"/>
            <a:chExt cx="3675650" cy="484838"/>
          </a:xfrm>
        </p:grpSpPr>
        <p:cxnSp>
          <p:nvCxnSpPr>
            <p:cNvPr id="132" name="Connector: Elbow 131">
              <a:extLst>
                <a:ext uri="{FF2B5EF4-FFF2-40B4-BE49-F238E27FC236}">
                  <a16:creationId xmlns:a16="http://schemas.microsoft.com/office/drawing/2014/main" id="{DA3D8FFC-6FCE-4686-BB0B-07C6CE403C51}"/>
                </a:ext>
              </a:extLst>
            </p:cNvPr>
            <p:cNvCxnSpPr>
              <a:cxnSpLocks/>
            </p:cNvCxnSpPr>
            <p:nvPr/>
          </p:nvCxnSpPr>
          <p:spPr>
            <a:xfrm>
              <a:off x="9074507" y="4583013"/>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34" name="Connector: Elbow 133">
              <a:extLst>
                <a:ext uri="{FF2B5EF4-FFF2-40B4-BE49-F238E27FC236}">
                  <a16:creationId xmlns:a16="http://schemas.microsoft.com/office/drawing/2014/main" id="{0791F00B-0013-46B5-9674-7E4BE49A9A5E}"/>
                </a:ext>
              </a:extLst>
            </p:cNvPr>
            <p:cNvCxnSpPr>
              <a:cxnSpLocks/>
            </p:cNvCxnSpPr>
            <p:nvPr/>
          </p:nvCxnSpPr>
          <p:spPr>
            <a:xfrm>
              <a:off x="7262878" y="4521099"/>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35" name="Connector: Elbow 134">
              <a:extLst>
                <a:ext uri="{FF2B5EF4-FFF2-40B4-BE49-F238E27FC236}">
                  <a16:creationId xmlns:a16="http://schemas.microsoft.com/office/drawing/2014/main" id="{DD1AB24E-6976-49E5-8E60-0FD23B017452}"/>
                </a:ext>
              </a:extLst>
            </p:cNvPr>
            <p:cNvCxnSpPr>
              <a:cxnSpLocks/>
            </p:cNvCxnSpPr>
            <p:nvPr/>
          </p:nvCxnSpPr>
          <p:spPr>
            <a:xfrm>
              <a:off x="5766578" y="4509660"/>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cxnSp>
        <p:nvCxnSpPr>
          <p:cNvPr id="136" name="Connector: Elbow 135">
            <a:extLst>
              <a:ext uri="{FF2B5EF4-FFF2-40B4-BE49-F238E27FC236}">
                <a16:creationId xmlns:a16="http://schemas.microsoft.com/office/drawing/2014/main" id="{6AF4B3A9-73F0-406A-800A-CB1531631DE7}"/>
              </a:ext>
            </a:extLst>
          </p:cNvPr>
          <p:cNvCxnSpPr>
            <a:cxnSpLocks/>
          </p:cNvCxnSpPr>
          <p:nvPr/>
        </p:nvCxnSpPr>
        <p:spPr>
          <a:xfrm flipV="1">
            <a:off x="10313004" y="5062858"/>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137" name="TextBox 136">
            <a:extLst>
              <a:ext uri="{FF2B5EF4-FFF2-40B4-BE49-F238E27FC236}">
                <a16:creationId xmlns:a16="http://schemas.microsoft.com/office/drawing/2014/main" id="{AF2AD209-5E6D-4567-8013-92423BF9DBC2}"/>
              </a:ext>
            </a:extLst>
          </p:cNvPr>
          <p:cNvSpPr txBox="1"/>
          <p:nvPr/>
        </p:nvSpPr>
        <p:spPr>
          <a:xfrm>
            <a:off x="4300646" y="2636684"/>
            <a:ext cx="1768116" cy="618631"/>
          </a:xfrm>
          <a:prstGeom prst="rect">
            <a:avLst/>
          </a:prstGeom>
          <a:noFill/>
          <a:effectLst/>
        </p:spPr>
        <p:txBody>
          <a:bodyPr wrap="square" lIns="182880" tIns="146304" rIns="182880" bIns="146304" rtlCol="0" anchor="ctr">
            <a:spAutoFit/>
          </a:body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Imperatives &amp; Opportunities</a:t>
            </a:r>
            <a:endParaRPr kumimoji="0" lang="en-US" sz="1000" b="1" i="0" u="none" strike="noStrike" kern="0" normalizeH="0" noProof="0">
              <a:ln w="3175">
                <a:noFill/>
              </a:ln>
              <a:gradFill>
                <a:gsLst>
                  <a:gs pos="0">
                    <a:srgbClr val="1A1A1A"/>
                  </a:gs>
                  <a:gs pos="100000">
                    <a:srgbClr val="1A1A1A"/>
                  </a:gs>
                </a:gsLst>
                <a:lin ang="5400000" scaled="1"/>
              </a:gradFill>
              <a:effectLst/>
              <a:highlight>
                <a:srgbClr val="FFFF00"/>
              </a:highlight>
              <a:uLnTx/>
              <a:uFillTx/>
              <a:latin typeface="Segoe UI"/>
              <a:ea typeface="Segoe UI Black" pitchFamily="34"/>
              <a:cs typeface="Segoe UI Black" pitchFamily="34"/>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71DB9779-3F6C-472E-B0B0-5600F05AC5C4}"/>
                  </a:ext>
                </a:extLst>
              </p:cNvPr>
              <p:cNvGraphicFramePr>
                <a:graphicFrameLocks noChangeAspect="1"/>
              </p:cNvGraphicFramePr>
              <p:nvPr>
                <p:extLst>
                  <p:ext uri="{D42A27DB-BD31-4B8C-83A1-F6EECF244321}">
                    <p14:modId xmlns:p14="http://schemas.microsoft.com/office/powerpoint/2010/main" val="3361248324"/>
                  </p:ext>
                </p:extLst>
              </p:nvPr>
            </p:nvGraphicFramePr>
            <p:xfrm>
              <a:off x="2815630" y="1427959"/>
              <a:ext cx="1026321" cy="577306"/>
            </p:xfrm>
            <a:graphic>
              <a:graphicData uri="http://schemas.microsoft.com/office/powerpoint/2016/slidezoom">
                <pslz:sldZm>
                  <pslz:sldZmObj sldId="849" cId="1925154943">
                    <pslz:zmPr id="{A5E76A17-6BF2-4F0C-BB3F-EF31B97494DE}" returnToParent="0" transitionDur="1000">
                      <p166:blipFill xmlns:p166="http://schemas.microsoft.com/office/powerpoint/2016/6/main">
                        <a:blip r:embed="rId15"/>
                        <a:stretch>
                          <a:fillRect/>
                        </a:stretch>
                      </p166:blipFill>
                      <p166:spPr xmlns:p166="http://schemas.microsoft.com/office/powerpoint/2016/6/main">
                        <a:xfrm>
                          <a:off x="0" y="0"/>
                          <a:ext cx="1026321" cy="577306"/>
                        </a:xfrm>
                        <a:prstGeom prst="rect">
                          <a:avLst/>
                        </a:prstGeom>
                        <a:ln>
                          <a:solidFill>
                            <a:schemeClr val="accent5"/>
                          </a:solidFill>
                        </a:ln>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71DB9779-3F6C-472E-B0B0-5600F05AC5C4}"/>
                  </a:ext>
                </a:extLst>
              </p:cNvPr>
              <p:cNvPicPr>
                <a:picLocks noGrp="1" noRot="1" noChangeAspect="1" noMove="1" noResize="1" noEditPoints="1" noAdjustHandles="1" noChangeArrowheads="1" noChangeShapeType="1"/>
              </p:cNvPicPr>
              <p:nvPr/>
            </p:nvPicPr>
            <p:blipFill>
              <a:blip r:embed="rId17"/>
              <a:stretch>
                <a:fillRect/>
              </a:stretch>
            </p:blipFill>
            <p:spPr>
              <a:xfrm>
                <a:off x="2815630" y="1427959"/>
                <a:ext cx="1026321" cy="577306"/>
              </a:xfrm>
              <a:prstGeom prst="rect">
                <a:avLst/>
              </a:prstGeom>
              <a:ln>
                <a:solidFill>
                  <a:schemeClr val="accent5"/>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DED97E1-EEBB-4AEB-AAA6-33BD012F1E72}"/>
                  </a:ext>
                </a:extLst>
              </p:cNvPr>
              <p:cNvGraphicFramePr>
                <a:graphicFrameLocks noChangeAspect="1"/>
              </p:cNvGraphicFramePr>
              <p:nvPr>
                <p:extLst>
                  <p:ext uri="{D42A27DB-BD31-4B8C-83A1-F6EECF244321}">
                    <p14:modId xmlns:p14="http://schemas.microsoft.com/office/powerpoint/2010/main" val="259030743"/>
                  </p:ext>
                </p:extLst>
              </p:nvPr>
            </p:nvGraphicFramePr>
            <p:xfrm>
              <a:off x="2817978" y="2428764"/>
              <a:ext cx="1026321" cy="577306"/>
            </p:xfrm>
            <a:graphic>
              <a:graphicData uri="http://schemas.microsoft.com/office/powerpoint/2016/slidezoom">
                <pslz:sldZm>
                  <pslz:sldZmObj sldId="850" cId="1810797570">
                    <pslz:zmPr id="{5B5360DB-919B-4992-A144-AEC34422E1D2}" returnToParent="0" transitionDur="1000">
                      <p166:blipFill xmlns:p166="http://schemas.microsoft.com/office/powerpoint/2016/6/main">
                        <a:blip r:embed="rId18"/>
                        <a:stretch>
                          <a:fillRect/>
                        </a:stretch>
                      </p166:blipFill>
                      <p166:spPr xmlns:p166="http://schemas.microsoft.com/office/powerpoint/2016/6/main">
                        <a:xfrm>
                          <a:off x="0" y="0"/>
                          <a:ext cx="1026321" cy="577306"/>
                        </a:xfrm>
                        <a:prstGeom prst="rect">
                          <a:avLst/>
                        </a:prstGeom>
                        <a:ln>
                          <a:solidFill>
                            <a:schemeClr val="accent5"/>
                          </a:solidFill>
                        </a:ln>
                      </p166:spPr>
                    </pslz:zmPr>
                  </pslz:sldZmObj>
                </pslz:sldZm>
              </a:graphicData>
            </a:graphic>
          </p:graphicFrame>
        </mc:Choice>
        <mc:Fallback xmlns="">
          <p:pic>
            <p:nvPicPr>
              <p:cNvPr id="14" name="Slide Zoom 13">
                <a:hlinkClick r:id="rId19" action="ppaction://hlinksldjump"/>
                <a:extLst>
                  <a:ext uri="{FF2B5EF4-FFF2-40B4-BE49-F238E27FC236}">
                    <a16:creationId xmlns:a16="http://schemas.microsoft.com/office/drawing/2014/main" id="{5DED97E1-EEBB-4AEB-AAA6-33BD012F1E72}"/>
                  </a:ext>
                </a:extLst>
              </p:cNvPr>
              <p:cNvPicPr>
                <a:picLocks noGrp="1" noRot="1" noChangeAspect="1" noMove="1" noResize="1" noEditPoints="1" noAdjustHandles="1" noChangeArrowheads="1" noChangeShapeType="1"/>
              </p:cNvPicPr>
              <p:nvPr/>
            </p:nvPicPr>
            <p:blipFill>
              <a:blip r:embed="rId20"/>
              <a:stretch>
                <a:fillRect/>
              </a:stretch>
            </p:blipFill>
            <p:spPr>
              <a:xfrm>
                <a:off x="2817978" y="2428764"/>
                <a:ext cx="1026321" cy="577306"/>
              </a:xfrm>
              <a:prstGeom prst="rect">
                <a:avLst/>
              </a:prstGeom>
              <a:ln>
                <a:solidFill>
                  <a:schemeClr val="accent5"/>
                </a:solidFill>
              </a:ln>
            </p:spPr>
          </p:pic>
        </mc:Fallback>
      </mc:AlternateContent>
      <p:cxnSp>
        <p:nvCxnSpPr>
          <p:cNvPr id="62" name="Connector: Elbow 61">
            <a:extLst>
              <a:ext uri="{FF2B5EF4-FFF2-40B4-BE49-F238E27FC236}">
                <a16:creationId xmlns:a16="http://schemas.microsoft.com/office/drawing/2014/main" id="{3AD5628D-715D-452F-8510-53F55F86A250}"/>
              </a:ext>
            </a:extLst>
          </p:cNvPr>
          <p:cNvCxnSpPr>
            <a:cxnSpLocks/>
            <a:stCxn id="230" idx="3"/>
          </p:cNvCxnSpPr>
          <p:nvPr/>
        </p:nvCxnSpPr>
        <p:spPr>
          <a:xfrm flipH="1">
            <a:off x="2339979" y="2389249"/>
            <a:ext cx="7011010" cy="1334001"/>
          </a:xfrm>
          <a:prstGeom prst="bentConnector3">
            <a:avLst>
              <a:gd name="adj1" fmla="val -4987"/>
            </a:avLst>
          </a:prstGeom>
          <a:ln w="38100">
            <a:solidFill>
              <a:schemeClr val="accent5"/>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BF051C6-3D6B-47B2-8171-2AA6EE9B5DFD}"/>
              </a:ext>
            </a:extLst>
          </p:cNvPr>
          <p:cNvCxnSpPr>
            <a:cxnSpLocks/>
            <a:stCxn id="230" idx="3"/>
            <a:endCxn id="4" idx="1"/>
          </p:cNvCxnSpPr>
          <p:nvPr/>
        </p:nvCxnSpPr>
        <p:spPr>
          <a:xfrm flipV="1">
            <a:off x="9350989" y="1876400"/>
            <a:ext cx="796649" cy="512849"/>
          </a:xfrm>
          <a:prstGeom prst="bentConnector3">
            <a:avLst>
              <a:gd name="adj1" fmla="val 43248"/>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7708DB75-62D7-40A1-88AF-22E09F1CBC87}"/>
                  </a:ext>
                </a:extLst>
              </p:cNvPr>
              <p:cNvGraphicFramePr>
                <a:graphicFrameLocks noChangeAspect="1"/>
              </p:cNvGraphicFramePr>
              <p:nvPr>
                <p:extLst>
                  <p:ext uri="{D42A27DB-BD31-4B8C-83A1-F6EECF244321}">
                    <p14:modId xmlns:p14="http://schemas.microsoft.com/office/powerpoint/2010/main" val="1156919476"/>
                  </p:ext>
                </p:extLst>
              </p:nvPr>
            </p:nvGraphicFramePr>
            <p:xfrm>
              <a:off x="5720898" y="5179605"/>
              <a:ext cx="930497" cy="523404"/>
            </p:xfrm>
            <a:graphic>
              <a:graphicData uri="http://schemas.microsoft.com/office/powerpoint/2016/slidezoom">
                <pslz:sldZm>
                  <pslz:sldZmObj sldId="1590" cId="4055345585">
                    <pslz:zmPr id="{C5A1C361-65B3-48FE-B207-865B03C30A58}" returnToParent="0" transitionDur="1000">
                      <p166:blipFill xmlns:p166="http://schemas.microsoft.com/office/powerpoint/2016/6/main">
                        <a:blip r:embed="rId21"/>
                        <a:stretch>
                          <a:fillRect/>
                        </a:stretch>
                      </p166:blipFill>
                      <p166:spPr xmlns:p166="http://schemas.microsoft.com/office/powerpoint/2016/6/main">
                        <a:xfrm>
                          <a:off x="0" y="0"/>
                          <a:ext cx="930497" cy="523404"/>
                        </a:xfrm>
                        <a:prstGeom prst="rect">
                          <a:avLst/>
                        </a:prstGeom>
                        <a:ln w="3175">
                          <a:solidFill>
                            <a:prstClr val="ltGray"/>
                          </a:solidFill>
                        </a:ln>
                        <a:effectLst/>
                      </p166:spPr>
                    </pslz:zmPr>
                  </pslz:sldZmObj>
                </pslz:sldZm>
              </a:graphicData>
            </a:graphic>
          </p:graphicFrame>
        </mc:Choice>
        <mc:Fallback xmlns="">
          <p:pic>
            <p:nvPicPr>
              <p:cNvPr id="17" name="Slide Zoom 16">
                <a:hlinkClick r:id="rId22" action="ppaction://hlinksldjump"/>
                <a:extLst>
                  <a:ext uri="{FF2B5EF4-FFF2-40B4-BE49-F238E27FC236}">
                    <a16:creationId xmlns:a16="http://schemas.microsoft.com/office/drawing/2014/main" id="{7708DB75-62D7-40A1-88AF-22E09F1CBC87}"/>
                  </a:ext>
                </a:extLst>
              </p:cNvPr>
              <p:cNvPicPr>
                <a:picLocks noGrp="1" noRot="1" noChangeAspect="1" noMove="1" noResize="1" noEditPoints="1" noAdjustHandles="1" noChangeArrowheads="1" noChangeShapeType="1"/>
              </p:cNvPicPr>
              <p:nvPr/>
            </p:nvPicPr>
            <p:blipFill>
              <a:blip r:embed="rId23"/>
              <a:stretch>
                <a:fillRect/>
              </a:stretch>
            </p:blipFill>
            <p:spPr>
              <a:xfrm>
                <a:off x="5720898" y="5179605"/>
                <a:ext cx="930497" cy="523404"/>
              </a:xfrm>
              <a:prstGeom prst="rect">
                <a:avLst/>
              </a:prstGeom>
              <a:ln w="3175">
                <a:solidFill>
                  <a:prstClr val="ltGray"/>
                </a:solidFill>
              </a:ln>
              <a:effectLst/>
            </p:spPr>
          </p:pic>
        </mc:Fallback>
      </mc:AlternateContent>
      <p:sp>
        <p:nvSpPr>
          <p:cNvPr id="64" name="Rectangle: Rounded Corners 63">
            <a:extLst>
              <a:ext uri="{FF2B5EF4-FFF2-40B4-BE49-F238E27FC236}">
                <a16:creationId xmlns:a16="http://schemas.microsoft.com/office/drawing/2014/main" id="{9A70DDF9-CD43-4907-8E76-506871ADFD76}"/>
              </a:ext>
            </a:extLst>
          </p:cNvPr>
          <p:cNvSpPr/>
          <p:nvPr/>
        </p:nvSpPr>
        <p:spPr bwMode="auto">
          <a:xfrm>
            <a:off x="859938" y="3944639"/>
            <a:ext cx="2170782" cy="1534230"/>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grpSp>
        <p:nvGrpSpPr>
          <p:cNvPr id="65" name="Group 64">
            <a:extLst>
              <a:ext uri="{FF2B5EF4-FFF2-40B4-BE49-F238E27FC236}">
                <a16:creationId xmlns:a16="http://schemas.microsoft.com/office/drawing/2014/main" id="{31A742C6-14F0-4207-A0C5-B7B684C71345}"/>
              </a:ext>
            </a:extLst>
          </p:cNvPr>
          <p:cNvGrpSpPr/>
          <p:nvPr/>
        </p:nvGrpSpPr>
        <p:grpSpPr>
          <a:xfrm>
            <a:off x="859938" y="3792238"/>
            <a:ext cx="2170782" cy="718772"/>
            <a:chOff x="8790449" y="1011200"/>
            <a:chExt cx="3126595" cy="718772"/>
          </a:xfrm>
        </p:grpSpPr>
        <p:sp>
          <p:nvSpPr>
            <p:cNvPr id="67" name="Rectangle 66">
              <a:extLst>
                <a:ext uri="{FF2B5EF4-FFF2-40B4-BE49-F238E27FC236}">
                  <a16:creationId xmlns:a16="http://schemas.microsoft.com/office/drawing/2014/main" id="{ACFCA377-D354-421B-BAE8-58A20947898C}"/>
                </a:ext>
              </a:extLst>
            </p:cNvPr>
            <p:cNvSpPr/>
            <p:nvPr/>
          </p:nvSpPr>
          <p:spPr bwMode="auto">
            <a:xfrm>
              <a:off x="8790449" y="1145548"/>
              <a:ext cx="3126595"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normalizeH="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 name="Content Placeholder 2">
              <a:extLst>
                <a:ext uri="{FF2B5EF4-FFF2-40B4-BE49-F238E27FC236}">
                  <a16:creationId xmlns:a16="http://schemas.microsoft.com/office/drawing/2014/main" id="{19F32867-6667-48BD-9B99-DE3698C75498}"/>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Security Hygiene</a:t>
              </a:r>
            </a:p>
          </p:txBody>
        </p:sp>
      </p:grpSp>
      <p:sp>
        <p:nvSpPr>
          <p:cNvPr id="71" name="Rectangle 70">
            <a:extLst>
              <a:ext uri="{FF2B5EF4-FFF2-40B4-BE49-F238E27FC236}">
                <a16:creationId xmlns:a16="http://schemas.microsoft.com/office/drawing/2014/main" id="{44486209-425D-42AA-953D-F08CBAE4413E}"/>
              </a:ext>
            </a:extLst>
          </p:cNvPr>
          <p:cNvSpPr/>
          <p:nvPr/>
        </p:nvSpPr>
        <p:spPr>
          <a:xfrm>
            <a:off x="855719" y="5120466"/>
            <a:ext cx="2148794" cy="449354"/>
          </a:xfrm>
          <a:prstGeom prst="rect">
            <a:avLst/>
          </a:prstGeom>
          <a:noFill/>
          <a:effectLst/>
        </p:spPr>
        <p:txBody>
          <a:bodyPr wrap="square" lIns="182880" tIns="146304" rIns="182880" bIns="146304" rtlCol="0" anchor="ctr">
            <a:spAutoFit/>
          </a:bodyPr>
          <a:lstStyle/>
          <a:p>
            <a:pPr algn="ctr" defTabSz="914367">
              <a:spcBef>
                <a:spcPct val="0"/>
              </a:spcBef>
              <a:spcAft>
                <a:spcPts val="2353"/>
              </a:spcAft>
            </a:pPr>
            <a:r>
              <a:rPr lang="en-US" sz="1000" b="1" kern="0">
                <a:ln w="3175">
                  <a:noFill/>
                </a:ln>
                <a:gradFill>
                  <a:gsLst>
                    <a:gs pos="0">
                      <a:srgbClr val="1A1A1A"/>
                    </a:gs>
                    <a:gs pos="100000">
                      <a:srgbClr val="1A1A1A"/>
                    </a:gs>
                  </a:gsLst>
                  <a:lin ang="5400000" scaled="1"/>
                </a:gradFill>
                <a:latin typeface="Segoe UI"/>
                <a:ea typeface="Segoe UI Black" pitchFamily="34"/>
                <a:cs typeface="Segoe UI Black" pitchFamily="34"/>
              </a:rPr>
              <a:t>Critical Hygiene</a:t>
            </a:r>
          </a:p>
        </p:txBody>
      </p:sp>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29680676-A22B-4410-91A9-986BB6AD6778}"/>
                  </a:ext>
                </a:extLst>
              </p:cNvPr>
              <p:cNvGraphicFramePr>
                <a:graphicFrameLocks noChangeAspect="1"/>
              </p:cNvGraphicFramePr>
              <p:nvPr>
                <p:extLst>
                  <p:ext uri="{D42A27DB-BD31-4B8C-83A1-F6EECF244321}">
                    <p14:modId xmlns:p14="http://schemas.microsoft.com/office/powerpoint/2010/main" val="1383605881"/>
                  </p:ext>
                </p:extLst>
              </p:nvPr>
            </p:nvGraphicFramePr>
            <p:xfrm>
              <a:off x="4691175" y="2152039"/>
              <a:ext cx="1026322" cy="577306"/>
            </p:xfrm>
            <a:graphic>
              <a:graphicData uri="http://schemas.microsoft.com/office/powerpoint/2016/sectionzoom">
                <psez:sectionZm>
                  <psez:sectionZmObj sectionId="{DBEB5F5A-EDA2-49BD-A3DE-7D26D27BBBBD}">
                    <psez:zmPr id="{1D52D84D-CAB4-4D52-A491-BBAE371703CB}" transitionDur="1000">
                      <p166:blipFill xmlns:p166="http://schemas.microsoft.com/office/powerpoint/2016/6/main">
                        <a:blip r:embed="rId24"/>
                        <a:stretch>
                          <a:fillRect/>
                        </a:stretch>
                      </p166:blipFill>
                      <p166:spPr xmlns:p166="http://schemas.microsoft.com/office/powerpoint/2016/6/main">
                        <a:xfrm>
                          <a:off x="0" y="0"/>
                          <a:ext cx="1026322" cy="577306"/>
                        </a:xfrm>
                        <a:prstGeom prst="rect">
                          <a:avLst/>
                        </a:prstGeom>
                        <a:ln>
                          <a:solidFill>
                            <a:schemeClr val="accent5"/>
                          </a:solidFill>
                        </a:ln>
                      </p166:spPr>
                    </psez:zmPr>
                  </psez:sectionZmObj>
                </psez:sectionZm>
              </a:graphicData>
            </a:graphic>
          </p:graphicFrame>
        </mc:Choice>
        <mc:Fallback xmlns="">
          <p:pic>
            <p:nvPicPr>
              <p:cNvPr id="16" name="Section Zoom 15">
                <a:hlinkClick r:id="rId25" action="ppaction://hlinksldjump"/>
                <a:extLst>
                  <a:ext uri="{FF2B5EF4-FFF2-40B4-BE49-F238E27FC236}">
                    <a16:creationId xmlns:a16="http://schemas.microsoft.com/office/drawing/2014/main" id="{29680676-A22B-4410-91A9-986BB6AD6778}"/>
                  </a:ext>
                </a:extLst>
              </p:cNvPr>
              <p:cNvPicPr>
                <a:picLocks noGrp="1" noRot="1" noChangeAspect="1" noMove="1" noResize="1" noEditPoints="1" noAdjustHandles="1" noChangeArrowheads="1" noChangeShapeType="1"/>
              </p:cNvPicPr>
              <p:nvPr/>
            </p:nvPicPr>
            <p:blipFill>
              <a:blip r:embed="rId26"/>
              <a:stretch>
                <a:fillRect/>
              </a:stretch>
            </p:blipFill>
            <p:spPr>
              <a:xfrm>
                <a:off x="4691175" y="2152039"/>
                <a:ext cx="1026322" cy="577306"/>
              </a:xfrm>
              <a:prstGeom prst="rect">
                <a:avLst/>
              </a:prstGeom>
              <a:ln>
                <a:solidFill>
                  <a:schemeClr val="accent5"/>
                </a:solidFill>
              </a:ln>
            </p:spPr>
          </p:pic>
        </mc:Fallback>
      </mc:AlternateContent>
      <p:cxnSp>
        <p:nvCxnSpPr>
          <p:cNvPr id="73" name="Connector: Elbow 72">
            <a:extLst>
              <a:ext uri="{FF2B5EF4-FFF2-40B4-BE49-F238E27FC236}">
                <a16:creationId xmlns:a16="http://schemas.microsoft.com/office/drawing/2014/main" id="{1450FE22-AD1A-4DBF-ADAE-68C9F9B27D5A}"/>
              </a:ext>
            </a:extLst>
          </p:cNvPr>
          <p:cNvCxnSpPr>
            <a:cxnSpLocks/>
          </p:cNvCxnSpPr>
          <p:nvPr/>
        </p:nvCxnSpPr>
        <p:spPr>
          <a:xfrm flipV="1">
            <a:off x="4623619" y="4383371"/>
            <a:ext cx="345562" cy="193622"/>
          </a:xfrm>
          <a:prstGeom prst="bentConnector3">
            <a:avLst>
              <a:gd name="adj1" fmla="val 2039"/>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86" name="Connector: Elbow 85">
            <a:extLst>
              <a:ext uri="{FF2B5EF4-FFF2-40B4-BE49-F238E27FC236}">
                <a16:creationId xmlns:a16="http://schemas.microsoft.com/office/drawing/2014/main" id="{22A8A12F-BA41-4351-9989-E0A9D0246E2B}"/>
              </a:ext>
            </a:extLst>
          </p:cNvPr>
          <p:cNvCxnSpPr>
            <a:cxnSpLocks/>
            <a:endCxn id="64" idx="1"/>
          </p:cNvCxnSpPr>
          <p:nvPr/>
        </p:nvCxnSpPr>
        <p:spPr>
          <a:xfrm rot="10800000" flipV="1">
            <a:off x="859938" y="3723250"/>
            <a:ext cx="1671408" cy="988504"/>
          </a:xfrm>
          <a:prstGeom prst="bentConnector3">
            <a:avLst>
              <a:gd name="adj1" fmla="val 113677"/>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D6B2D38-743F-4E00-933F-6C2992207D0A}"/>
                  </a:ext>
                </a:extLst>
              </p:cNvPr>
              <p:cNvGraphicFramePr>
                <a:graphicFrameLocks noChangeAspect="1"/>
              </p:cNvGraphicFramePr>
              <p:nvPr>
                <p:extLst>
                  <p:ext uri="{D42A27DB-BD31-4B8C-83A1-F6EECF244321}">
                    <p14:modId xmlns:p14="http://schemas.microsoft.com/office/powerpoint/2010/main" val="2246814282"/>
                  </p:ext>
                </p:extLst>
              </p:nvPr>
            </p:nvGraphicFramePr>
            <p:xfrm>
              <a:off x="6456474" y="2827922"/>
              <a:ext cx="917466" cy="516075"/>
            </p:xfrm>
            <a:graphic>
              <a:graphicData uri="http://schemas.microsoft.com/office/powerpoint/2016/slidezoom">
                <pslz:sldZm>
                  <pslz:sldZmObj sldId="2773" cId="1605060291">
                    <pslz:zmPr id="{78D2860B-C1CC-4BAF-BC91-D6A1995AD2DF}" returnToParent="0" transitionDur="1000">
                      <p166:blipFill xmlns:p166="http://schemas.microsoft.com/office/powerpoint/2016/6/main">
                        <a:blip r:embed="rId27"/>
                        <a:stretch>
                          <a:fillRect/>
                        </a:stretch>
                      </p166:blipFill>
                      <p166:spPr xmlns:p166="http://schemas.microsoft.com/office/powerpoint/2016/6/main">
                        <a:xfrm>
                          <a:off x="0" y="0"/>
                          <a:ext cx="917466" cy="516075"/>
                        </a:xfrm>
                        <a:prstGeom prst="rect">
                          <a:avLst/>
                        </a:prstGeom>
                        <a:ln w="3175">
                          <a:solidFill>
                            <a:schemeClr val="accent5"/>
                          </a:solidFill>
                        </a:ln>
                        <a:effectLst/>
                      </p166:spPr>
                    </pslz:zmPr>
                  </pslz:sldZmObj>
                </pslz:sldZm>
              </a:graphicData>
            </a:graphic>
          </p:graphicFrame>
        </mc:Choice>
        <mc:Fallback xmlns="">
          <p:pic>
            <p:nvPicPr>
              <p:cNvPr id="5" name="Slide Zoom 4">
                <a:hlinkClick r:id="rId28" action="ppaction://hlinksldjump"/>
                <a:extLst>
                  <a:ext uri="{FF2B5EF4-FFF2-40B4-BE49-F238E27FC236}">
                    <a16:creationId xmlns:a16="http://schemas.microsoft.com/office/drawing/2014/main" id="{3D6B2D38-743F-4E00-933F-6C2992207D0A}"/>
                  </a:ext>
                </a:extLst>
              </p:cNvPr>
              <p:cNvPicPr>
                <a:picLocks noGrp="1" noRot="1" noChangeAspect="1" noMove="1" noResize="1" noEditPoints="1" noAdjustHandles="1" noChangeArrowheads="1" noChangeShapeType="1"/>
              </p:cNvPicPr>
              <p:nvPr/>
            </p:nvPicPr>
            <p:blipFill>
              <a:blip r:embed="rId29"/>
              <a:stretch>
                <a:fillRect/>
              </a:stretch>
            </p:blipFill>
            <p:spPr>
              <a:xfrm>
                <a:off x="6456474" y="2827922"/>
                <a:ext cx="917466" cy="516075"/>
              </a:xfrm>
              <a:prstGeom prst="rect">
                <a:avLst/>
              </a:prstGeom>
              <a:ln w="3175">
                <a:solidFill>
                  <a:schemeClr val="accent5"/>
                </a:solidFill>
              </a:ln>
              <a:effectLst/>
            </p:spPr>
          </p:pic>
        </mc:Fallback>
      </mc:AlternateContent>
      <p:cxnSp>
        <p:nvCxnSpPr>
          <p:cNvPr id="76" name="Connector: Elbow 75">
            <a:extLst>
              <a:ext uri="{FF2B5EF4-FFF2-40B4-BE49-F238E27FC236}">
                <a16:creationId xmlns:a16="http://schemas.microsoft.com/office/drawing/2014/main" id="{DB009952-502D-4AB0-A48B-DE03478CCA4F}"/>
              </a:ext>
            </a:extLst>
          </p:cNvPr>
          <p:cNvCxnSpPr>
            <a:cxnSpLocks/>
            <a:endCxn id="4" idx="1"/>
          </p:cNvCxnSpPr>
          <p:nvPr/>
        </p:nvCxnSpPr>
        <p:spPr>
          <a:xfrm rot="16200000" flipV="1">
            <a:off x="9233592" y="2790447"/>
            <a:ext cx="2200089" cy="371996"/>
          </a:xfrm>
          <a:prstGeom prst="bentConnector4">
            <a:avLst>
              <a:gd name="adj1" fmla="val 40356"/>
              <a:gd name="adj2" fmla="val 18652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FF1C28E2-C7B3-432B-BD7F-B7275D9DB2D4}"/>
              </a:ext>
            </a:extLst>
          </p:cNvPr>
          <p:cNvCxnSpPr/>
          <p:nvPr/>
        </p:nvCxnSpPr>
        <p:spPr>
          <a:xfrm>
            <a:off x="3030720" y="5156002"/>
            <a:ext cx="457481" cy="0"/>
          </a:xfrm>
          <a:prstGeom prst="straightConnector1">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1850C71B-23F0-4A1B-81CD-A9E2118A809F}"/>
                  </a:ext>
                </a:extLst>
              </p:cNvPr>
              <p:cNvGraphicFramePr>
                <a:graphicFrameLocks noChangeAspect="1"/>
              </p:cNvGraphicFramePr>
              <p:nvPr>
                <p:extLst>
                  <p:ext uri="{D42A27DB-BD31-4B8C-83A1-F6EECF244321}">
                    <p14:modId xmlns:p14="http://schemas.microsoft.com/office/powerpoint/2010/main" val="2076282765"/>
                  </p:ext>
                </p:extLst>
              </p:nvPr>
            </p:nvGraphicFramePr>
            <p:xfrm>
              <a:off x="3491472" y="4607543"/>
              <a:ext cx="1528309" cy="859674"/>
            </p:xfrm>
            <a:graphic>
              <a:graphicData uri="http://schemas.microsoft.com/office/powerpoint/2016/sectionzoom">
                <psez:sectionZm>
                  <psez:sectionZmObj sectionId="{B76BD95B-89AF-4ECB-A6C9-D25085D5D5D7}">
                    <psez:zmPr id="{C4334CCC-CE53-4FE2-836A-A9C2C2762408}" transitionDur="1000">
                      <p166:blipFill xmlns:p166="http://schemas.microsoft.com/office/powerpoint/2016/6/main">
                        <a:blip r:embed="rId30"/>
                        <a:stretch>
                          <a:fillRect/>
                        </a:stretch>
                      </p166:blipFill>
                      <p166:spPr xmlns:p166="http://schemas.microsoft.com/office/powerpoint/2016/6/main">
                        <a:xfrm>
                          <a:off x="0" y="0"/>
                          <a:ext cx="1528309" cy="859674"/>
                        </a:xfrm>
                        <a:prstGeom prst="rect">
                          <a:avLst/>
                        </a:prstGeom>
                      </p166:spPr>
                    </psez:zmPr>
                  </psez:sectionZmObj>
                </psez:sectionZm>
              </a:graphicData>
            </a:graphic>
          </p:graphicFrame>
        </mc:Choice>
        <mc:Fallback xmlns="">
          <p:pic>
            <p:nvPicPr>
              <p:cNvPr id="24" name="Section Zoom 23">
                <a:hlinkClick r:id="rId31" action="ppaction://hlinksldjump"/>
                <a:extLst>
                  <a:ext uri="{FF2B5EF4-FFF2-40B4-BE49-F238E27FC236}">
                    <a16:creationId xmlns:a16="http://schemas.microsoft.com/office/drawing/2014/main" id="{1850C71B-23F0-4A1B-81CD-A9E2118A809F}"/>
                  </a:ext>
                </a:extLst>
              </p:cNvPr>
              <p:cNvPicPr>
                <a:picLocks noGrp="1" noRot="1" noChangeAspect="1" noMove="1" noResize="1" noEditPoints="1" noAdjustHandles="1" noChangeArrowheads="1" noChangeShapeType="1"/>
              </p:cNvPicPr>
              <p:nvPr/>
            </p:nvPicPr>
            <p:blipFill>
              <a:blip r:embed="rId32"/>
              <a:stretch>
                <a:fillRect/>
              </a:stretch>
            </p:blipFill>
            <p:spPr>
              <a:xfrm>
                <a:off x="3491472" y="4607543"/>
                <a:ext cx="1528309" cy="85967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42D953AB-2586-4E9C-A150-E2E2DBCF7173}"/>
                  </a:ext>
                </a:extLst>
              </p:cNvPr>
              <p:cNvGraphicFramePr>
                <a:graphicFrameLocks noChangeAspect="1"/>
              </p:cNvGraphicFramePr>
              <p:nvPr>
                <p:extLst>
                  <p:ext uri="{D42A27DB-BD31-4B8C-83A1-F6EECF244321}">
                    <p14:modId xmlns:p14="http://schemas.microsoft.com/office/powerpoint/2010/main" val="1979706137"/>
                  </p:ext>
                </p:extLst>
              </p:nvPr>
            </p:nvGraphicFramePr>
            <p:xfrm>
              <a:off x="3505922" y="5749332"/>
              <a:ext cx="1528309" cy="312008"/>
            </p:xfrm>
            <a:graphic>
              <a:graphicData uri="http://schemas.microsoft.com/office/powerpoint/2016/sectionzoom">
                <psez:sectionZm>
                  <psez:sectionZmObj sectionId="{CC3F4995-7195-4327-8A28-1281D8C383AF}">
                    <psez:zmPr id="{188DDA25-8636-434E-BD16-6F4116081F27}" transitionDur="1000">
                      <p166:blipFill xmlns:p166="http://schemas.microsoft.com/office/powerpoint/2016/6/main">
                        <a:blip r:embed="rId33"/>
                        <a:stretch>
                          <a:fillRect/>
                        </a:stretch>
                      </p166:blipFill>
                      <p166:spPr xmlns:p166="http://schemas.microsoft.com/office/powerpoint/2016/6/main">
                        <a:xfrm>
                          <a:off x="0" y="0"/>
                          <a:ext cx="1528309" cy="312008"/>
                        </a:xfrm>
                        <a:prstGeom prst="rect">
                          <a:avLst/>
                        </a:prstGeom>
                      </p166:spPr>
                    </psez:zmPr>
                  </psez:sectionZmObj>
                </psez:sectionZm>
              </a:graphicData>
            </a:graphic>
          </p:graphicFrame>
        </mc:Choice>
        <mc:Fallback xmlns="">
          <p:pic>
            <p:nvPicPr>
              <p:cNvPr id="27" name="Section Zoom 26">
                <a:hlinkClick r:id="rId34" action="ppaction://hlinksldjump"/>
                <a:extLst>
                  <a:ext uri="{FF2B5EF4-FFF2-40B4-BE49-F238E27FC236}">
                    <a16:creationId xmlns:a16="http://schemas.microsoft.com/office/drawing/2014/main" id="{42D953AB-2586-4E9C-A150-E2E2DBCF7173}"/>
                  </a:ext>
                </a:extLst>
              </p:cNvPr>
              <p:cNvPicPr>
                <a:picLocks noGrp="1" noRot="1" noChangeAspect="1" noMove="1" noResize="1" noEditPoints="1" noAdjustHandles="1" noChangeArrowheads="1" noChangeShapeType="1"/>
              </p:cNvPicPr>
              <p:nvPr/>
            </p:nvPicPr>
            <p:blipFill>
              <a:blip r:embed="rId35"/>
              <a:stretch>
                <a:fillRect/>
              </a:stretch>
            </p:blipFill>
            <p:spPr>
              <a:xfrm>
                <a:off x="3505922" y="5749332"/>
                <a:ext cx="1528309" cy="312008"/>
              </a:xfrm>
              <a:prstGeom prst="rect">
                <a:avLst/>
              </a:prstGeom>
            </p:spPr>
          </p:pic>
        </mc:Fallback>
      </mc:AlternateContent>
      <p:grpSp>
        <p:nvGrpSpPr>
          <p:cNvPr id="28" name="Group 27">
            <a:extLst>
              <a:ext uri="{FF2B5EF4-FFF2-40B4-BE49-F238E27FC236}">
                <a16:creationId xmlns:a16="http://schemas.microsoft.com/office/drawing/2014/main" id="{F18AB1F8-457D-4019-A17B-F1790B5FCF28}"/>
              </a:ext>
            </a:extLst>
          </p:cNvPr>
          <p:cNvGrpSpPr/>
          <p:nvPr/>
        </p:nvGrpSpPr>
        <p:grpSpPr>
          <a:xfrm>
            <a:off x="378663" y="693425"/>
            <a:ext cx="1930771" cy="1751421"/>
            <a:chOff x="309041" y="771255"/>
            <a:chExt cx="1930771" cy="1751421"/>
          </a:xfrm>
        </p:grpSpPr>
        <p:sp>
          <p:nvSpPr>
            <p:cNvPr id="78" name="Rectangle: Rounded Corners 77">
              <a:extLst>
                <a:ext uri="{FF2B5EF4-FFF2-40B4-BE49-F238E27FC236}">
                  <a16:creationId xmlns:a16="http://schemas.microsoft.com/office/drawing/2014/main" id="{79CA546C-3304-4135-B46E-935E35B284CA}"/>
                </a:ext>
              </a:extLst>
            </p:cNvPr>
            <p:cNvSpPr/>
            <p:nvPr/>
          </p:nvSpPr>
          <p:spPr bwMode="auto">
            <a:xfrm>
              <a:off x="348164" y="905331"/>
              <a:ext cx="1891648" cy="1617207"/>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grpSp>
          <p:nvGrpSpPr>
            <p:cNvPr id="80" name="Group 79">
              <a:extLst>
                <a:ext uri="{FF2B5EF4-FFF2-40B4-BE49-F238E27FC236}">
                  <a16:creationId xmlns:a16="http://schemas.microsoft.com/office/drawing/2014/main" id="{B96544EA-9E9C-45B5-8E9C-CD1B86B3762A}"/>
                </a:ext>
              </a:extLst>
            </p:cNvPr>
            <p:cNvGrpSpPr/>
            <p:nvPr/>
          </p:nvGrpSpPr>
          <p:grpSpPr>
            <a:xfrm>
              <a:off x="343986" y="771255"/>
              <a:ext cx="1895825" cy="718772"/>
              <a:chOff x="8790449" y="1011200"/>
              <a:chExt cx="3126595" cy="718772"/>
            </a:xfrm>
          </p:grpSpPr>
          <p:sp>
            <p:nvSpPr>
              <p:cNvPr id="81" name="Rectangle 80">
                <a:extLst>
                  <a:ext uri="{FF2B5EF4-FFF2-40B4-BE49-F238E27FC236}">
                    <a16:creationId xmlns:a16="http://schemas.microsoft.com/office/drawing/2014/main" id="{67B3BE3B-33BC-478B-A3E4-62B7991E2F97}"/>
                  </a:ext>
                </a:extLst>
              </p:cNvPr>
              <p:cNvSpPr/>
              <p:nvPr/>
            </p:nvSpPr>
            <p:spPr bwMode="auto">
              <a:xfrm>
                <a:off x="8790449" y="1145549"/>
                <a:ext cx="3126595" cy="428312"/>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normalizeH="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Content Placeholder 2">
                <a:extLst>
                  <a:ext uri="{FF2B5EF4-FFF2-40B4-BE49-F238E27FC236}">
                    <a16:creationId xmlns:a16="http://schemas.microsoft.com/office/drawing/2014/main" id="{AF881929-AECB-4A15-8858-58333086A649}"/>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noProof="0" err="1">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CxO</a:t>
                </a:r>
                <a:r>
                  <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 View</a:t>
                </a:r>
              </a:p>
            </p:txBody>
          </p:sp>
        </p:grpSp>
        <p:sp>
          <p:nvSpPr>
            <p:cNvPr id="77" name="TextBox 76">
              <a:extLst>
                <a:ext uri="{FF2B5EF4-FFF2-40B4-BE49-F238E27FC236}">
                  <a16:creationId xmlns:a16="http://schemas.microsoft.com/office/drawing/2014/main" id="{D7B6D726-99D3-43EB-BC96-976E4769C52E}"/>
                </a:ext>
              </a:extLst>
            </p:cNvPr>
            <p:cNvSpPr txBox="1"/>
            <p:nvPr/>
          </p:nvSpPr>
          <p:spPr>
            <a:xfrm>
              <a:off x="309041" y="2073322"/>
              <a:ext cx="1836829"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Cybersecurity Resilience</a:t>
              </a:r>
              <a:endParaRPr lang="en-US" sz="1000" cap="none" spc="0">
                <a:gradFill>
                  <a:gsLst>
                    <a:gs pos="0">
                      <a:srgbClr val="1A1A1A"/>
                    </a:gs>
                    <a:gs pos="100000">
                      <a:srgbClr val="1A1A1A"/>
                    </a:gs>
                  </a:gsLst>
                  <a:lin ang="5400000" scaled="1"/>
                </a:gradFill>
              </a:endParaRPr>
            </a:p>
          </p:txBody>
        </p:sp>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AD1C8F5C-A793-4622-B8F0-551BA19B1A47}"/>
                    </a:ext>
                  </a:extLst>
                </p:cNvPr>
                <p:cNvGraphicFramePr>
                  <a:graphicFrameLocks noChangeAspect="1"/>
                </p:cNvGraphicFramePr>
                <p:nvPr>
                  <p:extLst>
                    <p:ext uri="{D42A27DB-BD31-4B8C-83A1-F6EECF244321}">
                      <p14:modId xmlns:p14="http://schemas.microsoft.com/office/powerpoint/2010/main" val="555202003"/>
                    </p:ext>
                  </p:extLst>
                </p:nvPr>
              </p:nvGraphicFramePr>
              <p:xfrm>
                <a:off x="726087" y="1526880"/>
                <a:ext cx="1026322" cy="577306"/>
              </p:xfrm>
              <a:graphic>
                <a:graphicData uri="http://schemas.microsoft.com/office/powerpoint/2016/sectionzoom">
                  <psez:sectionZm>
                    <psez:sectionZmObj sectionId="{8F9C18CF-BA9C-4205-87A2-95C9F18A0AE9}">
                      <psez:zmPr id="{6C0ACA57-7833-4EF4-B16C-46820CEB50D2}" transitionDur="1000">
                        <p166:blipFill xmlns:p166="http://schemas.microsoft.com/office/powerpoint/2016/6/main">
                          <a:blip r:embed="rId36"/>
                          <a:stretch>
                            <a:fillRect/>
                          </a:stretch>
                        </p166:blipFill>
                        <p166:spPr xmlns:p166="http://schemas.microsoft.com/office/powerpoint/2016/6/main">
                          <a:xfrm>
                            <a:off x="0" y="0"/>
                            <a:ext cx="1026322" cy="577306"/>
                          </a:xfrm>
                          <a:prstGeom prst="rect">
                            <a:avLst/>
                          </a:prstGeom>
                          <a:ln w="3175">
                            <a:solidFill>
                              <a:schemeClr val="accent5"/>
                            </a:solidFill>
                          </a:ln>
                        </p166:spPr>
                      </psez:zmPr>
                    </psez:sectionZmObj>
                  </psez:sectionZm>
                </a:graphicData>
              </a:graphic>
            </p:graphicFrame>
          </mc:Choice>
          <mc:Fallback xmlns="">
            <p:pic>
              <p:nvPicPr>
                <p:cNvPr id="43" name="Section Zoom 42">
                  <a:hlinkClick r:id="rId37" action="ppaction://hlinksldjump"/>
                  <a:extLst>
                    <a:ext uri="{FF2B5EF4-FFF2-40B4-BE49-F238E27FC236}">
                      <a16:creationId xmlns:a16="http://schemas.microsoft.com/office/drawing/2014/main" id="{AD1C8F5C-A793-4622-B8F0-551BA19B1A47}"/>
                    </a:ext>
                  </a:extLst>
                </p:cNvPr>
                <p:cNvPicPr>
                  <a:picLocks noGrp="1" noRot="1" noChangeAspect="1" noMove="1" noResize="1" noEditPoints="1" noAdjustHandles="1" noChangeArrowheads="1" noChangeShapeType="1"/>
                </p:cNvPicPr>
                <p:nvPr/>
              </p:nvPicPr>
              <p:blipFill>
                <a:blip r:embed="rId38"/>
                <a:stretch>
                  <a:fillRect/>
                </a:stretch>
              </p:blipFill>
              <p:spPr>
                <a:xfrm>
                  <a:off x="795709" y="1449050"/>
                  <a:ext cx="1026322" cy="577306"/>
                </a:xfrm>
                <a:prstGeom prst="rect">
                  <a:avLst/>
                </a:prstGeom>
                <a:ln w="3175">
                  <a:solidFill>
                    <a:schemeClr val="accent5"/>
                  </a:solidFill>
                </a:ln>
              </p:spPr>
            </p:pic>
          </mc:Fallback>
        </mc:AlternateContent>
      </p:grpSp>
      <p:cxnSp>
        <p:nvCxnSpPr>
          <p:cNvPr id="105" name="Straight Arrow Connector 104">
            <a:extLst>
              <a:ext uri="{FF2B5EF4-FFF2-40B4-BE49-F238E27FC236}">
                <a16:creationId xmlns:a16="http://schemas.microsoft.com/office/drawing/2014/main" id="{244FE7F8-4E12-4C6F-9118-17EBB8D3FC87}"/>
              </a:ext>
            </a:extLst>
          </p:cNvPr>
          <p:cNvCxnSpPr>
            <a:cxnSpLocks/>
          </p:cNvCxnSpPr>
          <p:nvPr/>
        </p:nvCxnSpPr>
        <p:spPr>
          <a:xfrm>
            <a:off x="7660339" y="2524164"/>
            <a:ext cx="301190" cy="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BA96CB1-FA06-4D5A-94FA-F63B8F326931}"/>
                  </a:ext>
                </a:extLst>
              </p:cNvPr>
              <p:cNvGraphicFramePr>
                <a:graphicFrameLocks noChangeAspect="1"/>
              </p:cNvGraphicFramePr>
              <p:nvPr>
                <p:extLst>
                  <p:ext uri="{D42A27DB-BD31-4B8C-83A1-F6EECF244321}">
                    <p14:modId xmlns:p14="http://schemas.microsoft.com/office/powerpoint/2010/main" val="383069904"/>
                  </p:ext>
                </p:extLst>
              </p:nvPr>
            </p:nvGraphicFramePr>
            <p:xfrm>
              <a:off x="6593729" y="4076489"/>
              <a:ext cx="930496" cy="523404"/>
            </p:xfrm>
            <a:graphic>
              <a:graphicData uri="http://schemas.microsoft.com/office/powerpoint/2016/slidezoom">
                <pslz:sldZm>
                  <pslz:sldZmObj sldId="2784" cId="140276500">
                    <pslz:zmPr id="{56E89EF1-2234-4904-8254-2641FD9C87BD}" returnToParent="0" transitionDur="1000">
                      <p166:blipFill xmlns:p166="http://schemas.microsoft.com/office/powerpoint/2016/6/main">
                        <a:blip r:embed="rId39"/>
                        <a:stretch>
                          <a:fillRect/>
                        </a:stretch>
                      </p166:blipFill>
                      <p166:spPr xmlns:p166="http://schemas.microsoft.com/office/powerpoint/2016/6/main">
                        <a:xfrm>
                          <a:off x="0" y="0"/>
                          <a:ext cx="930496" cy="523404"/>
                        </a:xfrm>
                        <a:prstGeom prst="rect">
                          <a:avLst/>
                        </a:prstGeom>
                        <a:ln w="3175">
                          <a:solidFill>
                            <a:prstClr val="ltGray"/>
                          </a:solidFill>
                        </a:ln>
                        <a:effectLst/>
                      </p166:spPr>
                    </pslz:zmPr>
                  </pslz:sldZmObj>
                </pslz:sldZm>
              </a:graphicData>
            </a:graphic>
          </p:graphicFrame>
        </mc:Choice>
        <mc:Fallback xmlns="">
          <p:pic>
            <p:nvPicPr>
              <p:cNvPr id="10" name="Slide Zoom 9">
                <a:hlinkClick r:id="rId40" action="ppaction://hlinksldjump"/>
                <a:extLst>
                  <a:ext uri="{FF2B5EF4-FFF2-40B4-BE49-F238E27FC236}">
                    <a16:creationId xmlns:a16="http://schemas.microsoft.com/office/drawing/2014/main" id="{5BA96CB1-FA06-4D5A-94FA-F63B8F326931}"/>
                  </a:ext>
                </a:extLst>
              </p:cNvPr>
              <p:cNvPicPr>
                <a:picLocks noGrp="1" noRot="1" noChangeAspect="1" noMove="1" noResize="1" noEditPoints="1" noAdjustHandles="1" noChangeArrowheads="1" noChangeShapeType="1"/>
              </p:cNvPicPr>
              <p:nvPr/>
            </p:nvPicPr>
            <p:blipFill>
              <a:blip r:embed="rId41"/>
              <a:stretch>
                <a:fillRect/>
              </a:stretch>
            </p:blipFill>
            <p:spPr>
              <a:xfrm>
                <a:off x="6593729" y="4076489"/>
                <a:ext cx="930496" cy="523404"/>
              </a:xfrm>
              <a:prstGeom prst="rect">
                <a:avLst/>
              </a:prstGeom>
              <a:ln w="3175">
                <a:solidFill>
                  <a:prstClr val="ltGray"/>
                </a:solidFill>
              </a:ln>
              <a:effectLst/>
            </p:spPr>
          </p:pic>
        </mc:Fallback>
      </mc:AlternateContent>
      <p:sp>
        <p:nvSpPr>
          <p:cNvPr id="88" name="Content Placeholder 2">
            <a:extLst>
              <a:ext uri="{FF2B5EF4-FFF2-40B4-BE49-F238E27FC236}">
                <a16:creationId xmlns:a16="http://schemas.microsoft.com/office/drawing/2014/main" id="{7B4CC8D5-12AC-4EC3-A6FC-E3454BB794EB}"/>
              </a:ext>
            </a:extLst>
          </p:cNvPr>
          <p:cNvSpPr txBox="1">
            <a:spLocks/>
          </p:cNvSpPr>
          <p:nvPr/>
        </p:nvSpPr>
        <p:spPr>
          <a:xfrm>
            <a:off x="362728" y="5569820"/>
            <a:ext cx="2667991" cy="355871"/>
          </a:xfrm>
          <a:prstGeom prst="rect">
            <a:avLst/>
          </a:prstGeom>
          <a:solidFill>
            <a:schemeClr val="accent5"/>
          </a:solidFill>
          <a:effectLst/>
        </p:spPr>
        <p:txBody>
          <a:bodyPr anchor="b">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normalizeH="0" baseline="0" noProof="0">
                <a:ln w="3175">
                  <a:noFill/>
                </a:ln>
                <a:gradFill>
                  <a:gsLst>
                    <a:gs pos="83000">
                      <a:schemeClr val="bg1"/>
                    </a:gs>
                    <a:gs pos="100000">
                      <a:schemeClr val="bg1"/>
                    </a:gs>
                  </a:gsLst>
                  <a:lin ang="5400000" scaled="1"/>
                </a:gradFill>
                <a:effectLst/>
                <a:uLnTx/>
                <a:uFillTx/>
                <a:latin typeface="Segoe UI"/>
                <a:ea typeface="Segoe UI Black" pitchFamily="34"/>
                <a:cs typeface="Segoe UI Black" pitchFamily="34"/>
              </a:rPr>
              <a:t>Cloud Platform</a:t>
            </a:r>
          </a:p>
        </p:txBody>
      </p:sp>
      <p:sp>
        <p:nvSpPr>
          <p:cNvPr id="19" name="Rectangle 18">
            <a:extLst>
              <a:ext uri="{FF2B5EF4-FFF2-40B4-BE49-F238E27FC236}">
                <a16:creationId xmlns:a16="http://schemas.microsoft.com/office/drawing/2014/main" id="{97683252-A682-49EF-B9AC-C86CE79A9366}"/>
              </a:ext>
            </a:extLst>
          </p:cNvPr>
          <p:cNvSpPr/>
          <p:nvPr/>
        </p:nvSpPr>
        <p:spPr>
          <a:xfrm>
            <a:off x="1509319" y="6062595"/>
            <a:ext cx="731290" cy="415498"/>
          </a:xfrm>
          <a:prstGeom prst="rect">
            <a:avLst/>
          </a:prstGeom>
        </p:spPr>
        <p:txBody>
          <a:bodyPr wrap="none">
            <a:spAutoFit/>
          </a:bodyPr>
          <a:lstStyle/>
          <a:p>
            <a:pPr defTabSz="914367">
              <a:spcBef>
                <a:spcPct val="0"/>
              </a:spcBef>
              <a:spcAft>
                <a:spcPts val="2353"/>
              </a:spcAft>
              <a:defRPr/>
            </a:pPr>
            <a:r>
              <a:rPr lang="en-US" sz="1050" b="1" kern="0">
                <a:ln w="3175">
                  <a:noFill/>
                </a:ln>
                <a:gradFill>
                  <a:gsLst>
                    <a:gs pos="0">
                      <a:srgbClr val="1A1A1A"/>
                    </a:gs>
                    <a:gs pos="100000">
                      <a:srgbClr val="1A1A1A"/>
                    </a:gs>
                  </a:gsLst>
                  <a:lin ang="5400000" scaled="1"/>
                </a:gradFill>
                <a:latin typeface="Segoe UI"/>
                <a:ea typeface="Segoe UI Black" pitchFamily="34"/>
              </a:rPr>
              <a:t>Security </a:t>
            </a:r>
            <a:br>
              <a:rPr lang="en-US" sz="1050" b="1" kern="0">
                <a:ln w="3175">
                  <a:noFill/>
                </a:ln>
                <a:gradFill>
                  <a:gsLst>
                    <a:gs pos="0">
                      <a:srgbClr val="1A1A1A"/>
                    </a:gs>
                    <a:gs pos="100000">
                      <a:srgbClr val="1A1A1A"/>
                    </a:gs>
                  </a:gsLst>
                  <a:lin ang="5400000" scaled="1"/>
                </a:gradFill>
                <a:latin typeface="Segoe UI"/>
                <a:ea typeface="Segoe UI Black" pitchFamily="34"/>
              </a:rPr>
            </a:br>
            <a:r>
              <a:rPr lang="en-US" sz="1050" b="1" kern="0">
                <a:ln w="3175">
                  <a:noFill/>
                </a:ln>
                <a:gradFill>
                  <a:gsLst>
                    <a:gs pos="0">
                      <a:srgbClr val="1A1A1A"/>
                    </a:gs>
                    <a:gs pos="100000">
                      <a:srgbClr val="1A1A1A"/>
                    </a:gs>
                  </a:gsLst>
                  <a:lin ang="5400000" scaled="1"/>
                </a:gradFill>
                <a:latin typeface="Segoe UI"/>
                <a:ea typeface="Segoe UI Black" pitchFamily="34"/>
              </a:rPr>
              <a:t>&amp; Trust</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0AC99DE5-9E71-4F88-B6A0-E2D9E5907139}"/>
                  </a:ext>
                </a:extLst>
              </p:cNvPr>
              <p:cNvGraphicFramePr>
                <a:graphicFrameLocks noChangeAspect="1"/>
              </p:cNvGraphicFramePr>
              <p:nvPr>
                <p:extLst>
                  <p:ext uri="{D42A27DB-BD31-4B8C-83A1-F6EECF244321}">
                    <p14:modId xmlns:p14="http://schemas.microsoft.com/office/powerpoint/2010/main" val="2968836204"/>
                  </p:ext>
                </p:extLst>
              </p:nvPr>
            </p:nvGraphicFramePr>
            <p:xfrm>
              <a:off x="1281750" y="4483671"/>
              <a:ext cx="1277042" cy="718336"/>
            </p:xfrm>
            <a:graphic>
              <a:graphicData uri="http://schemas.microsoft.com/office/powerpoint/2016/sectionzoom">
                <psez:sectionZm>
                  <psez:sectionZmObj sectionId="{3B59B7EE-442E-4B14-B05D-41AC5496A80F}">
                    <psez:zmPr id="{5C936FBB-B936-4915-A320-F5EE457435E8}" transitionDur="1000">
                      <p166:blipFill xmlns:p166="http://schemas.microsoft.com/office/powerpoint/2016/6/main">
                        <a:blip r:embed="rId42"/>
                        <a:stretch>
                          <a:fillRect/>
                        </a:stretch>
                      </p166:blipFill>
                      <p166:spPr xmlns:p166="http://schemas.microsoft.com/office/powerpoint/2016/6/main">
                        <a:xfrm>
                          <a:off x="0" y="0"/>
                          <a:ext cx="1277042" cy="718336"/>
                        </a:xfrm>
                        <a:prstGeom prst="rect">
                          <a:avLst/>
                        </a:prstGeom>
                        <a:ln w="3175">
                          <a:solidFill>
                            <a:prstClr val="ltGray"/>
                          </a:solidFill>
                        </a:ln>
                      </p166:spPr>
                    </psez:zmPr>
                  </psez:sectionZmObj>
                </psez:sectionZm>
              </a:graphicData>
            </a:graphic>
          </p:graphicFrame>
        </mc:Choice>
        <mc:Fallback xmlns="">
          <p:pic>
            <p:nvPicPr>
              <p:cNvPr id="32" name="Section Zoom 31">
                <a:hlinkClick r:id="rId43" action="ppaction://hlinksldjump"/>
                <a:extLst>
                  <a:ext uri="{FF2B5EF4-FFF2-40B4-BE49-F238E27FC236}">
                    <a16:creationId xmlns:a16="http://schemas.microsoft.com/office/drawing/2014/main" id="{0AC99DE5-9E71-4F88-B6A0-E2D9E5907139}"/>
                  </a:ext>
                </a:extLst>
              </p:cNvPr>
              <p:cNvPicPr>
                <a:picLocks noGrp="1" noRot="1" noChangeAspect="1" noMove="1" noResize="1" noEditPoints="1" noAdjustHandles="1" noChangeArrowheads="1" noChangeShapeType="1"/>
              </p:cNvPicPr>
              <p:nvPr/>
            </p:nvPicPr>
            <p:blipFill>
              <a:blip r:embed="rId44"/>
              <a:stretch>
                <a:fillRect/>
              </a:stretch>
            </p:blipFill>
            <p:spPr>
              <a:xfrm>
                <a:off x="1281750" y="4483671"/>
                <a:ext cx="1277042" cy="718336"/>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BCEB04C0-0F3A-4670-AEC0-580F607A1F68}"/>
                  </a:ext>
                </a:extLst>
              </p:cNvPr>
              <p:cNvGraphicFramePr>
                <a:graphicFrameLocks noChangeAspect="1"/>
              </p:cNvGraphicFramePr>
              <p:nvPr>
                <p:extLst>
                  <p:ext uri="{D42A27DB-BD31-4B8C-83A1-F6EECF244321}">
                    <p14:modId xmlns:p14="http://schemas.microsoft.com/office/powerpoint/2010/main" val="3672389008"/>
                  </p:ext>
                </p:extLst>
              </p:nvPr>
            </p:nvGraphicFramePr>
            <p:xfrm>
              <a:off x="467253" y="6011444"/>
              <a:ext cx="917795" cy="516260"/>
            </p:xfrm>
            <a:graphic>
              <a:graphicData uri="http://schemas.microsoft.com/office/powerpoint/2016/sectionzoom">
                <psez:sectionZm>
                  <psez:sectionZmObj sectionId="{C2771025-F197-4C75-AFA7-F45B393C4384}">
                    <psez:zmPr id="{D1694106-53B3-4189-A78B-C7187900394B}" transitionDur="1000">
                      <p166:blipFill xmlns:p166="http://schemas.microsoft.com/office/powerpoint/2016/6/main">
                        <a:blip r:embed="rId45"/>
                        <a:stretch>
                          <a:fillRect/>
                        </a:stretch>
                      </p166:blipFill>
                      <p166:spPr xmlns:p166="http://schemas.microsoft.com/office/powerpoint/2016/6/main">
                        <a:xfrm>
                          <a:off x="0" y="0"/>
                          <a:ext cx="917795" cy="516260"/>
                        </a:xfrm>
                        <a:prstGeom prst="rect">
                          <a:avLst/>
                        </a:prstGeom>
                        <a:ln w="3175">
                          <a:solidFill>
                            <a:prstClr val="ltGray"/>
                          </a:solidFill>
                        </a:ln>
                      </p166:spPr>
                    </psez:zmPr>
                  </psez:sectionZmObj>
                </psez:sectionZm>
              </a:graphicData>
            </a:graphic>
          </p:graphicFrame>
        </mc:Choice>
        <mc:Fallback xmlns="">
          <p:pic>
            <p:nvPicPr>
              <p:cNvPr id="21" name="Section Zoom 20">
                <a:hlinkClick r:id="rId46" action="ppaction://hlinksldjump"/>
                <a:extLst>
                  <a:ext uri="{FF2B5EF4-FFF2-40B4-BE49-F238E27FC236}">
                    <a16:creationId xmlns:a16="http://schemas.microsoft.com/office/drawing/2014/main" id="{BCEB04C0-0F3A-4670-AEC0-580F607A1F68}"/>
                  </a:ext>
                </a:extLst>
              </p:cNvPr>
              <p:cNvPicPr>
                <a:picLocks noGrp="1" noRot="1" noChangeAspect="1" noMove="1" noResize="1" noEditPoints="1" noAdjustHandles="1" noChangeArrowheads="1" noChangeShapeType="1"/>
              </p:cNvPicPr>
              <p:nvPr/>
            </p:nvPicPr>
            <p:blipFill>
              <a:blip r:embed="rId47"/>
              <a:stretch>
                <a:fillRect/>
              </a:stretch>
            </p:blipFill>
            <p:spPr>
              <a:xfrm>
                <a:off x="467253" y="6011444"/>
                <a:ext cx="917795" cy="51626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D13F4170-6CB5-4B6B-BF99-852D5FD168BB}"/>
                  </a:ext>
                </a:extLst>
              </p:cNvPr>
              <p:cNvGraphicFramePr>
                <a:graphicFrameLocks noChangeAspect="1"/>
              </p:cNvGraphicFramePr>
              <p:nvPr>
                <p:extLst>
                  <p:ext uri="{D42A27DB-BD31-4B8C-83A1-F6EECF244321}">
                    <p14:modId xmlns:p14="http://schemas.microsoft.com/office/powerpoint/2010/main" val="2184745662"/>
                  </p:ext>
                </p:extLst>
              </p:nvPr>
            </p:nvGraphicFramePr>
            <p:xfrm>
              <a:off x="5080927" y="4071415"/>
              <a:ext cx="930496" cy="523404"/>
            </p:xfrm>
            <a:graphic>
              <a:graphicData uri="http://schemas.microsoft.com/office/powerpoint/2016/slidezoom">
                <pslz:sldZm>
                  <pslz:sldZmObj sldId="3043" cId="1031308370">
                    <pslz:zmPr id="{33D404F3-D8C4-4F82-B6F5-36367F88BEE7}" returnToParent="0" transitionDur="1000">
                      <p166:blipFill xmlns:p166="http://schemas.microsoft.com/office/powerpoint/2016/6/main">
                        <a:blip r:embed="rId48"/>
                        <a:stretch>
                          <a:fillRect/>
                        </a:stretch>
                      </p166:blipFill>
                      <p166:spPr xmlns:p166="http://schemas.microsoft.com/office/powerpoint/2016/6/main">
                        <a:xfrm>
                          <a:off x="0" y="0"/>
                          <a:ext cx="930496" cy="523404"/>
                        </a:xfrm>
                        <a:prstGeom prst="rect">
                          <a:avLst/>
                        </a:prstGeom>
                        <a:ln w="3175">
                          <a:solidFill>
                            <a:prstClr val="ltGray"/>
                          </a:solidFill>
                        </a:ln>
                      </p166:spPr>
                    </pslz:zmPr>
                  </pslz:sldZmObj>
                </pslz:sldZm>
              </a:graphicData>
            </a:graphic>
          </p:graphicFrame>
        </mc:Choice>
        <mc:Fallback xmlns="">
          <p:pic>
            <p:nvPicPr>
              <p:cNvPr id="22" name="Slide Zoom 21">
                <a:hlinkClick r:id="rId49" action="ppaction://hlinksldjump"/>
                <a:extLst>
                  <a:ext uri="{FF2B5EF4-FFF2-40B4-BE49-F238E27FC236}">
                    <a16:creationId xmlns:a16="http://schemas.microsoft.com/office/drawing/2014/main" id="{D13F4170-6CB5-4B6B-BF99-852D5FD168BB}"/>
                  </a:ext>
                </a:extLst>
              </p:cNvPr>
              <p:cNvPicPr>
                <a:picLocks noGrp="1" noRot="1" noChangeAspect="1" noMove="1" noResize="1" noEditPoints="1" noAdjustHandles="1" noChangeArrowheads="1" noChangeShapeType="1"/>
              </p:cNvPicPr>
              <p:nvPr/>
            </p:nvPicPr>
            <p:blipFill>
              <a:blip r:embed="rId50"/>
              <a:stretch>
                <a:fillRect/>
              </a:stretch>
            </p:blipFill>
            <p:spPr>
              <a:xfrm>
                <a:off x="5080927" y="4071415"/>
                <a:ext cx="930496" cy="52340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5973E39-E7B4-4455-9BE8-18501099B914}"/>
                  </a:ext>
                </a:extLst>
              </p:cNvPr>
              <p:cNvGraphicFramePr>
                <a:graphicFrameLocks noChangeAspect="1"/>
              </p:cNvGraphicFramePr>
              <p:nvPr>
                <p:extLst>
                  <p:ext uri="{D42A27DB-BD31-4B8C-83A1-F6EECF244321}">
                    <p14:modId xmlns:p14="http://schemas.microsoft.com/office/powerpoint/2010/main" val="2131798562"/>
                  </p:ext>
                </p:extLst>
              </p:nvPr>
            </p:nvGraphicFramePr>
            <p:xfrm>
              <a:off x="7594025" y="5169810"/>
              <a:ext cx="930496" cy="523404"/>
            </p:xfrm>
            <a:graphic>
              <a:graphicData uri="http://schemas.microsoft.com/office/powerpoint/2016/slidezoom">
                <pslz:sldZm>
                  <pslz:sldZmObj sldId="3073" cId="2492733620">
                    <pslz:zmPr id="{D9A9B28B-1E1C-48F8-A856-B1EB97A2BED3}" returnToParent="0" transitionDur="1000">
                      <p166:blipFill xmlns:p166="http://schemas.microsoft.com/office/powerpoint/2016/6/main">
                        <a:blip r:embed="rId51"/>
                        <a:stretch>
                          <a:fillRect/>
                        </a:stretch>
                      </p166:blipFill>
                      <p166:spPr xmlns:p166="http://schemas.microsoft.com/office/powerpoint/2016/6/main">
                        <a:xfrm>
                          <a:off x="0" y="0"/>
                          <a:ext cx="930496" cy="523404"/>
                        </a:xfrm>
                        <a:prstGeom prst="rect">
                          <a:avLst/>
                        </a:prstGeom>
                        <a:ln w="3175">
                          <a:solidFill>
                            <a:prstClr val="ltGray"/>
                          </a:solidFill>
                        </a:ln>
                      </p166:spPr>
                    </pslz:zmPr>
                  </pslz:sldZmObj>
                </pslz:sldZm>
              </a:graphicData>
            </a:graphic>
          </p:graphicFrame>
        </mc:Choice>
        <mc:Fallback xmlns="">
          <p:pic>
            <p:nvPicPr>
              <p:cNvPr id="9" name="Slide Zoom 8">
                <a:hlinkClick r:id="rId52" action="ppaction://hlinksldjump"/>
                <a:extLst>
                  <a:ext uri="{FF2B5EF4-FFF2-40B4-BE49-F238E27FC236}">
                    <a16:creationId xmlns:a16="http://schemas.microsoft.com/office/drawing/2014/main" id="{F5973E39-E7B4-4455-9BE8-18501099B914}"/>
                  </a:ext>
                </a:extLst>
              </p:cNvPr>
              <p:cNvPicPr>
                <a:picLocks noGrp="1" noRot="1" noChangeAspect="1" noMove="1" noResize="1" noEditPoints="1" noAdjustHandles="1" noChangeArrowheads="1" noChangeShapeType="1"/>
              </p:cNvPicPr>
              <p:nvPr/>
            </p:nvPicPr>
            <p:blipFill>
              <a:blip r:embed="rId53"/>
              <a:stretch>
                <a:fillRect/>
              </a:stretch>
            </p:blipFill>
            <p:spPr>
              <a:xfrm>
                <a:off x="7594025" y="5169810"/>
                <a:ext cx="930496" cy="52340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ECB4AF34-6C87-4CFE-942E-1A2C7A2773BD}"/>
                  </a:ext>
                </a:extLst>
              </p:cNvPr>
              <p:cNvGraphicFramePr>
                <a:graphicFrameLocks noChangeAspect="1"/>
              </p:cNvGraphicFramePr>
              <p:nvPr>
                <p:extLst>
                  <p:ext uri="{D42A27DB-BD31-4B8C-83A1-F6EECF244321}">
                    <p14:modId xmlns:p14="http://schemas.microsoft.com/office/powerpoint/2010/main" val="1153342998"/>
                  </p:ext>
                </p:extLst>
              </p:nvPr>
            </p:nvGraphicFramePr>
            <p:xfrm>
              <a:off x="8319353" y="4076489"/>
              <a:ext cx="930496" cy="523404"/>
            </p:xfrm>
            <a:graphic>
              <a:graphicData uri="http://schemas.microsoft.com/office/powerpoint/2016/slidezoom">
                <pslz:sldZm>
                  <pslz:sldZmObj sldId="3074" cId="236730126">
                    <pslz:zmPr id="{37BD75C0-8B8C-4DB6-9055-3CD7C2DA9978}" returnToParent="0" transitionDur="1000">
                      <p166:blipFill xmlns:p166="http://schemas.microsoft.com/office/powerpoint/2016/6/main">
                        <a:blip r:embed="rId54"/>
                        <a:stretch>
                          <a:fillRect/>
                        </a:stretch>
                      </p166:blipFill>
                      <p166:spPr xmlns:p166="http://schemas.microsoft.com/office/powerpoint/2016/6/main">
                        <a:xfrm>
                          <a:off x="0" y="0"/>
                          <a:ext cx="930496" cy="523404"/>
                        </a:xfrm>
                        <a:prstGeom prst="rect">
                          <a:avLst/>
                        </a:prstGeom>
                        <a:ln w="3175">
                          <a:solidFill>
                            <a:prstClr val="ltGray"/>
                          </a:solidFill>
                        </a:ln>
                      </p166:spPr>
                    </pslz:zmPr>
                  </pslz:sldZmObj>
                </pslz:sldZm>
              </a:graphicData>
            </a:graphic>
          </p:graphicFrame>
        </mc:Choice>
        <mc:Fallback xmlns="">
          <p:pic>
            <p:nvPicPr>
              <p:cNvPr id="23" name="Slide Zoom 22">
                <a:hlinkClick r:id="rId55" action="ppaction://hlinksldjump"/>
                <a:extLst>
                  <a:ext uri="{FF2B5EF4-FFF2-40B4-BE49-F238E27FC236}">
                    <a16:creationId xmlns:a16="http://schemas.microsoft.com/office/drawing/2014/main" id="{ECB4AF34-6C87-4CFE-942E-1A2C7A2773BD}"/>
                  </a:ext>
                </a:extLst>
              </p:cNvPr>
              <p:cNvPicPr>
                <a:picLocks noGrp="1" noRot="1" noChangeAspect="1" noMove="1" noResize="1" noEditPoints="1" noAdjustHandles="1" noChangeArrowheads="1" noChangeShapeType="1"/>
              </p:cNvPicPr>
              <p:nvPr/>
            </p:nvPicPr>
            <p:blipFill>
              <a:blip r:embed="rId56"/>
              <a:stretch>
                <a:fillRect/>
              </a:stretch>
            </p:blipFill>
            <p:spPr>
              <a:xfrm>
                <a:off x="8319353" y="4076489"/>
                <a:ext cx="930496" cy="52340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AE445BAE-AF7B-4DFB-8B5B-EDC1026C8A48}"/>
                  </a:ext>
                </a:extLst>
              </p:cNvPr>
              <p:cNvGraphicFramePr>
                <a:graphicFrameLocks noChangeAspect="1"/>
              </p:cNvGraphicFramePr>
              <p:nvPr>
                <p:extLst>
                  <p:ext uri="{D42A27DB-BD31-4B8C-83A1-F6EECF244321}">
                    <p14:modId xmlns:p14="http://schemas.microsoft.com/office/powerpoint/2010/main" val="2194618939"/>
                  </p:ext>
                </p:extLst>
              </p:nvPr>
            </p:nvGraphicFramePr>
            <p:xfrm>
              <a:off x="9334707" y="5175447"/>
              <a:ext cx="930496" cy="523404"/>
            </p:xfrm>
            <a:graphic>
              <a:graphicData uri="http://schemas.microsoft.com/office/powerpoint/2016/slidezoom">
                <pslz:sldZm>
                  <pslz:sldZmObj sldId="3075" cId="3138728934">
                    <pslz:zmPr id="{153E2232-C4C0-4A2F-9B8D-36EEAF04DE42}" returnToParent="0" transitionDur="1000">
                      <p166:blipFill xmlns:p166="http://schemas.microsoft.com/office/powerpoint/2016/6/main">
                        <a:blip r:embed="rId57"/>
                        <a:stretch>
                          <a:fillRect/>
                        </a:stretch>
                      </p166:blipFill>
                      <p166:spPr xmlns:p166="http://schemas.microsoft.com/office/powerpoint/2016/6/main">
                        <a:xfrm>
                          <a:off x="0" y="0"/>
                          <a:ext cx="930496" cy="523404"/>
                        </a:xfrm>
                        <a:prstGeom prst="rect">
                          <a:avLst/>
                        </a:prstGeom>
                        <a:ln w="3175">
                          <a:solidFill>
                            <a:prstClr val="ltGray"/>
                          </a:solidFill>
                        </a:ln>
                      </p166:spPr>
                    </pslz:zmPr>
                  </pslz:sldZmObj>
                </pslz:sldZm>
              </a:graphicData>
            </a:graphic>
          </p:graphicFrame>
        </mc:Choice>
        <mc:Fallback xmlns="">
          <p:pic>
            <p:nvPicPr>
              <p:cNvPr id="33" name="Slide Zoom 32">
                <a:hlinkClick r:id="rId58" action="ppaction://hlinksldjump"/>
                <a:extLst>
                  <a:ext uri="{FF2B5EF4-FFF2-40B4-BE49-F238E27FC236}">
                    <a16:creationId xmlns:a16="http://schemas.microsoft.com/office/drawing/2014/main" id="{AE445BAE-AF7B-4DFB-8B5B-EDC1026C8A48}"/>
                  </a:ext>
                </a:extLst>
              </p:cNvPr>
              <p:cNvPicPr>
                <a:picLocks noGrp="1" noRot="1" noChangeAspect="1" noMove="1" noResize="1" noEditPoints="1" noAdjustHandles="1" noChangeArrowheads="1" noChangeShapeType="1"/>
              </p:cNvPicPr>
              <p:nvPr/>
            </p:nvPicPr>
            <p:blipFill>
              <a:blip r:embed="rId59"/>
              <a:stretch>
                <a:fillRect/>
              </a:stretch>
            </p:blipFill>
            <p:spPr>
              <a:xfrm>
                <a:off x="9334707" y="5175447"/>
                <a:ext cx="930496" cy="52340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8157C671-B61B-4E45-A408-E231959CFC77}"/>
                  </a:ext>
                </a:extLst>
              </p:cNvPr>
              <p:cNvGraphicFramePr>
                <a:graphicFrameLocks noChangeAspect="1"/>
              </p:cNvGraphicFramePr>
              <p:nvPr>
                <p:extLst>
                  <p:ext uri="{D42A27DB-BD31-4B8C-83A1-F6EECF244321}">
                    <p14:modId xmlns:p14="http://schemas.microsoft.com/office/powerpoint/2010/main" val="3523406453"/>
                  </p:ext>
                </p:extLst>
              </p:nvPr>
            </p:nvGraphicFramePr>
            <p:xfrm>
              <a:off x="10070093" y="4074955"/>
              <a:ext cx="930496" cy="523404"/>
            </p:xfrm>
            <a:graphic>
              <a:graphicData uri="http://schemas.microsoft.com/office/powerpoint/2016/slidezoom">
                <pslz:sldZm>
                  <pslz:sldZmObj sldId="3063" cId="4247672573">
                    <pslz:zmPr id="{5D897D16-7785-4070-B9C6-D3421A31DB76}" returnToParent="0" transitionDur="1000">
                      <p166:blipFill xmlns:p166="http://schemas.microsoft.com/office/powerpoint/2016/6/main">
                        <a:blip r:embed="rId60"/>
                        <a:stretch>
                          <a:fillRect/>
                        </a:stretch>
                      </p166:blipFill>
                      <p166:spPr xmlns:p166="http://schemas.microsoft.com/office/powerpoint/2016/6/main">
                        <a:xfrm>
                          <a:off x="0" y="0"/>
                          <a:ext cx="930496" cy="523404"/>
                        </a:xfrm>
                        <a:prstGeom prst="rect">
                          <a:avLst/>
                        </a:prstGeom>
                        <a:ln w="3175">
                          <a:solidFill>
                            <a:prstClr val="ltGray"/>
                          </a:solidFill>
                        </a:ln>
                      </p166:spPr>
                    </pslz:zmPr>
                  </pslz:sldZmObj>
                </pslz:sldZm>
              </a:graphicData>
            </a:graphic>
          </p:graphicFrame>
        </mc:Choice>
        <mc:Fallback xmlns="">
          <p:pic>
            <p:nvPicPr>
              <p:cNvPr id="35" name="Slide Zoom 34">
                <a:hlinkClick r:id="rId61" action="ppaction://hlinksldjump"/>
                <a:extLst>
                  <a:ext uri="{FF2B5EF4-FFF2-40B4-BE49-F238E27FC236}">
                    <a16:creationId xmlns:a16="http://schemas.microsoft.com/office/drawing/2014/main" id="{8157C671-B61B-4E45-A408-E231959CFC77}"/>
                  </a:ext>
                </a:extLst>
              </p:cNvPr>
              <p:cNvPicPr>
                <a:picLocks noGrp="1" noRot="1" noChangeAspect="1" noMove="1" noResize="1" noEditPoints="1" noAdjustHandles="1" noChangeArrowheads="1" noChangeShapeType="1"/>
              </p:cNvPicPr>
              <p:nvPr/>
            </p:nvPicPr>
            <p:blipFill>
              <a:blip r:embed="rId62"/>
              <a:stretch>
                <a:fillRect/>
              </a:stretch>
            </p:blipFill>
            <p:spPr>
              <a:xfrm>
                <a:off x="10070093" y="4074955"/>
                <a:ext cx="930496" cy="523404"/>
              </a:xfrm>
              <a:prstGeom prst="rect">
                <a:avLst/>
              </a:prstGeom>
              <a:ln w="3175">
                <a:solidFill>
                  <a:prstClr val="ltGray"/>
                </a:solidFill>
              </a:ln>
            </p:spPr>
          </p:pic>
        </mc:Fallback>
      </mc:AlternateContent>
    </p:spTree>
    <p:extLst>
      <p:ext uri="{BB962C8B-B14F-4D97-AF65-F5344CB8AC3E}">
        <p14:creationId xmlns:p14="http://schemas.microsoft.com/office/powerpoint/2010/main" val="429257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6A14FE-0930-489F-9910-BBE859533947}"/>
              </a:ext>
            </a:extLst>
          </p:cNvPr>
          <p:cNvGrpSpPr/>
          <p:nvPr/>
        </p:nvGrpSpPr>
        <p:grpSpPr>
          <a:xfrm>
            <a:off x="2302966" y="2148297"/>
            <a:ext cx="7586069" cy="2561406"/>
            <a:chOff x="2302965" y="2148297"/>
            <a:chExt cx="7586069" cy="2561406"/>
          </a:xfrm>
        </p:grpSpPr>
        <p:grpSp>
          <p:nvGrpSpPr>
            <p:cNvPr id="13" name="Group 12">
              <a:extLst>
                <a:ext uri="{FF2B5EF4-FFF2-40B4-BE49-F238E27FC236}">
                  <a16:creationId xmlns:a16="http://schemas.microsoft.com/office/drawing/2014/main" id="{F4573A2D-78A1-47F3-97D9-1C1C7EF351FF}"/>
                </a:ext>
              </a:extLst>
            </p:cNvPr>
            <p:cNvGrpSpPr/>
            <p:nvPr/>
          </p:nvGrpSpPr>
          <p:grpSpPr>
            <a:xfrm>
              <a:off x="2302965" y="2148297"/>
              <a:ext cx="1856652" cy="2561406"/>
              <a:chOff x="2348769" y="2113005"/>
              <a:chExt cx="1856652" cy="2561406"/>
            </a:xfrm>
          </p:grpSpPr>
          <p:grpSp>
            <p:nvGrpSpPr>
              <p:cNvPr id="21" name="Group 20">
                <a:extLst>
                  <a:ext uri="{FF2B5EF4-FFF2-40B4-BE49-F238E27FC236}">
                    <a16:creationId xmlns:a16="http://schemas.microsoft.com/office/drawing/2014/main" id="{9C2B425F-28A9-43C9-BFDB-28CECE5BF23B}"/>
                  </a:ext>
                </a:extLst>
              </p:cNvPr>
              <p:cNvGrpSpPr/>
              <p:nvPr/>
            </p:nvGrpSpPr>
            <p:grpSpPr>
              <a:xfrm>
                <a:off x="2348769" y="2113005"/>
                <a:ext cx="1856652" cy="1856652"/>
                <a:chOff x="2323071" y="2113005"/>
                <a:chExt cx="1856652" cy="1856652"/>
              </a:xfrm>
            </p:grpSpPr>
            <p:sp>
              <p:nvSpPr>
                <p:cNvPr id="23" name="Oval 22">
                  <a:extLst>
                    <a:ext uri="{FF2B5EF4-FFF2-40B4-BE49-F238E27FC236}">
                      <a16:creationId xmlns:a16="http://schemas.microsoft.com/office/drawing/2014/main" id="{3FE4ECCB-245D-434D-B984-474A8C9180B0}"/>
                    </a:ext>
                  </a:extLst>
                </p:cNvPr>
                <p:cNvSpPr/>
                <p:nvPr/>
              </p:nvSpPr>
              <p:spPr bwMode="auto">
                <a:xfrm>
                  <a:off x="2323071" y="2113005"/>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brain_3" title="Icon of a brain">
                  <a:extLst>
                    <a:ext uri="{FF2B5EF4-FFF2-40B4-BE49-F238E27FC236}">
                      <a16:creationId xmlns:a16="http://schemas.microsoft.com/office/drawing/2014/main" id="{3723A7B8-6E18-4748-B715-2A93A0043DD3}"/>
                    </a:ext>
                  </a:extLst>
                </p:cNvPr>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3CA94721-FBC1-407D-9F56-BBFE8CDF1FB2}"/>
                  </a:ext>
                </a:extLst>
              </p:cNvPr>
              <p:cNvSpPr/>
              <p:nvPr/>
            </p:nvSpPr>
            <p:spPr>
              <a:xfrm>
                <a:off x="2379285" y="4151191"/>
                <a:ext cx="1795620" cy="523220"/>
              </a:xfrm>
              <a:prstGeom prst="rect">
                <a:avLst/>
              </a:prstGeom>
            </p:spPr>
            <p:txBody>
              <a:bodyPr wrap="none">
                <a:spAutoFit/>
              </a:bodyPr>
              <a:lstStyle/>
              <a:p>
                <a:pPr defTabSz="932719">
                  <a:spcBef>
                    <a:spcPct val="20000"/>
                  </a:spcBef>
                  <a:spcAft>
                    <a:spcPts val="1200"/>
                  </a:spcAft>
                  <a:buSzPct val="90000"/>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MINDSET</a:t>
                </a:r>
              </a:p>
            </p:txBody>
          </p:sp>
        </p:grpSp>
        <p:sp>
          <p:nvSpPr>
            <p:cNvPr id="14" name="Oval 13">
              <a:extLst>
                <a:ext uri="{FF2B5EF4-FFF2-40B4-BE49-F238E27FC236}">
                  <a16:creationId xmlns:a16="http://schemas.microsoft.com/office/drawing/2014/main" id="{82BA804A-A97A-4778-A15C-2323CBBEE455}"/>
                </a:ext>
              </a:extLst>
            </p:cNvPr>
            <p:cNvSpPr/>
            <p:nvPr/>
          </p:nvSpPr>
          <p:spPr bwMode="auto">
            <a:xfrm>
              <a:off x="5167673" y="2148297"/>
              <a:ext cx="1856652" cy="18566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D6E89E6-188D-4491-B3F7-B9DE39F54887}"/>
                </a:ext>
              </a:extLst>
            </p:cNvPr>
            <p:cNvSpPr/>
            <p:nvPr/>
          </p:nvSpPr>
          <p:spPr>
            <a:xfrm>
              <a:off x="5405393" y="4186483"/>
              <a:ext cx="1381212" cy="523220"/>
            </a:xfrm>
            <a:prstGeom prst="rect">
              <a:avLst/>
            </a:prstGeom>
          </p:spPr>
          <p:txBody>
            <a:bodyPr wrap="none">
              <a:spAutoFit/>
            </a:bodyPr>
            <a:lstStyle/>
            <a:p>
              <a:pPr algn="ctr" defTabSz="932719">
                <a:spcBef>
                  <a:spcPct val="20000"/>
                </a:spcBef>
                <a:spcAft>
                  <a:spcPts val="1200"/>
                </a:spcAft>
                <a:buSzPct val="90000"/>
                <a:defRPr/>
              </a:pPr>
              <a:r>
                <a:rPr lang="en-US" sz="2800" b="1">
                  <a:solidFill>
                    <a:srgbClr val="FFFFFF"/>
                  </a:solidFill>
                  <a:latin typeface="Segoe UI" panose="020B0502040204020203" pitchFamily="34" charset="0"/>
                  <a:cs typeface="Segoe UI" panose="020B0502040204020203" pitchFamily="34" charset="0"/>
                </a:rPr>
                <a:t>CLOUD</a:t>
              </a:r>
            </a:p>
          </p:txBody>
        </p:sp>
        <p:sp>
          <p:nvSpPr>
            <p:cNvPr id="16" name="Rectangle 15">
              <a:extLst>
                <a:ext uri="{FF2B5EF4-FFF2-40B4-BE49-F238E27FC236}">
                  <a16:creationId xmlns:a16="http://schemas.microsoft.com/office/drawing/2014/main" id="{97F27045-AD6A-4DBA-B6AF-BE71B9DA267B}"/>
                </a:ext>
              </a:extLst>
            </p:cNvPr>
            <p:cNvSpPr/>
            <p:nvPr/>
          </p:nvSpPr>
          <p:spPr>
            <a:xfrm>
              <a:off x="8135995" y="4186483"/>
              <a:ext cx="1703415" cy="523220"/>
            </a:xfrm>
            <a:prstGeom prst="rect">
              <a:avLst/>
            </a:prstGeom>
          </p:spPr>
          <p:txBody>
            <a:bodyPr wrap="none">
              <a:spAutoFit/>
            </a:bodyPr>
            <a:lstStyle/>
            <a:p>
              <a:pPr marL="0" marR="0" lvl="0" indent="0" algn="l" defTabSz="932719" rtl="0" eaLnBrk="1" fontAlgn="auto" latinLnBrk="0" hangingPunct="1">
                <a:lnSpc>
                  <a:spcPct val="100000"/>
                </a:lnSpc>
                <a:spcBef>
                  <a:spcPct val="20000"/>
                </a:spcBef>
                <a:spcAft>
                  <a:spcPts val="1200"/>
                </a:spcAft>
                <a:buClrTx/>
                <a:buSzPct val="90000"/>
                <a:buFontTx/>
                <a:buNone/>
                <a:tabLst/>
                <a:defRPr/>
              </a:pPr>
              <a:r>
                <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rPr>
                <a:t>HYGIENE</a:t>
              </a:r>
            </a:p>
          </p:txBody>
        </p:sp>
        <p:sp>
          <p:nvSpPr>
            <p:cNvPr id="17" name="Freeform 13" title="Icon of a cloud">
              <a:extLst>
                <a:ext uri="{FF2B5EF4-FFF2-40B4-BE49-F238E27FC236}">
                  <a16:creationId xmlns:a16="http://schemas.microsoft.com/office/drawing/2014/main" id="{779E76A7-9915-426D-B8C0-A84D4A5BF817}"/>
                </a:ext>
              </a:extLst>
            </p:cNvPr>
            <p:cNvSpPr>
              <a:spLocks noChangeAspect="1"/>
            </p:cNvSpPr>
            <p:nvPr/>
          </p:nvSpPr>
          <p:spPr bwMode="auto">
            <a:xfrm>
              <a:off x="5467153" y="2731662"/>
              <a:ext cx="1257693" cy="6899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57150" cap="flat">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8" name="Group 17">
              <a:extLst>
                <a:ext uri="{FF2B5EF4-FFF2-40B4-BE49-F238E27FC236}">
                  <a16:creationId xmlns:a16="http://schemas.microsoft.com/office/drawing/2014/main" id="{CD794BCD-1945-4215-8392-31993C130BD1}"/>
                </a:ext>
              </a:extLst>
            </p:cNvPr>
            <p:cNvGrpSpPr/>
            <p:nvPr/>
          </p:nvGrpSpPr>
          <p:grpSpPr>
            <a:xfrm>
              <a:off x="8032382" y="2148297"/>
              <a:ext cx="1856652" cy="1856652"/>
              <a:chOff x="8032382" y="2148297"/>
              <a:chExt cx="1856652" cy="1856652"/>
            </a:xfrm>
            <a:solidFill>
              <a:schemeClr val="accent1">
                <a:lumMod val="75000"/>
              </a:schemeClr>
            </a:solidFill>
          </p:grpSpPr>
          <p:sp>
            <p:nvSpPr>
              <p:cNvPr id="19" name="Oval 18">
                <a:extLst>
                  <a:ext uri="{FF2B5EF4-FFF2-40B4-BE49-F238E27FC236}">
                    <a16:creationId xmlns:a16="http://schemas.microsoft.com/office/drawing/2014/main" id="{7F5EF2CF-0EDC-4FB7-A57C-CEFAFBA4EBA9}"/>
                  </a:ext>
                </a:extLst>
              </p:cNvPr>
              <p:cNvSpPr/>
              <p:nvPr/>
            </p:nvSpPr>
            <p:spPr bwMode="auto">
              <a:xfrm>
                <a:off x="8032382" y="2148297"/>
                <a:ext cx="1856652" cy="18566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a:extLst>
                  <a:ext uri="{FF2B5EF4-FFF2-40B4-BE49-F238E27FC236}">
                    <a16:creationId xmlns:a16="http://schemas.microsoft.com/office/drawing/2014/main" id="{ABA7E918-BB17-4D78-8DBB-5742AA983D1F}"/>
                  </a:ext>
                </a:extLst>
              </p:cNvPr>
              <p:cNvSpPr>
                <a:spLocks noEditPoints="1"/>
              </p:cNvSpPr>
              <p:nvPr/>
            </p:nvSpPr>
            <p:spPr bwMode="auto">
              <a:xfrm>
                <a:off x="8523073" y="2639884"/>
                <a:ext cx="875270" cy="87347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grp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77968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3" name="Group 1532">
            <a:extLst>
              <a:ext uri="{FF2B5EF4-FFF2-40B4-BE49-F238E27FC236}">
                <a16:creationId xmlns:a16="http://schemas.microsoft.com/office/drawing/2014/main" id="{7C633F27-9999-484B-BCF6-769B72E79E35}"/>
              </a:ext>
            </a:extLst>
          </p:cNvPr>
          <p:cNvGrpSpPr/>
          <p:nvPr/>
        </p:nvGrpSpPr>
        <p:grpSpPr>
          <a:xfrm>
            <a:off x="7455677" y="1870475"/>
            <a:ext cx="2621757" cy="2520685"/>
            <a:chOff x="4247118" y="1867906"/>
            <a:chExt cx="2644129" cy="2567478"/>
          </a:xfrm>
        </p:grpSpPr>
        <p:grpSp>
          <p:nvGrpSpPr>
            <p:cNvPr id="1534" name="Group 1533">
              <a:extLst>
                <a:ext uri="{FF2B5EF4-FFF2-40B4-BE49-F238E27FC236}">
                  <a16:creationId xmlns:a16="http://schemas.microsoft.com/office/drawing/2014/main" id="{AD37C7DC-82FE-4DDA-8E0B-6F0E93E318C7}"/>
                </a:ext>
              </a:extLst>
            </p:cNvPr>
            <p:cNvGrpSpPr/>
            <p:nvPr/>
          </p:nvGrpSpPr>
          <p:grpSpPr>
            <a:xfrm rot="16200000">
              <a:off x="4356102" y="1845010"/>
              <a:ext cx="2426161" cy="2644129"/>
              <a:chOff x="4510253" y="2023042"/>
              <a:chExt cx="2452216" cy="2666227"/>
            </a:xfrm>
          </p:grpSpPr>
          <p:cxnSp>
            <p:nvCxnSpPr>
              <p:cNvPr id="1546" name="Straight Connector 1545">
                <a:extLst>
                  <a:ext uri="{FF2B5EF4-FFF2-40B4-BE49-F238E27FC236}">
                    <a16:creationId xmlns:a16="http://schemas.microsoft.com/office/drawing/2014/main" id="{C4DF193D-310F-4054-A47F-13C580985904}"/>
                  </a:ext>
                </a:extLst>
              </p:cNvPr>
              <p:cNvCxnSpPr/>
              <p:nvPr/>
            </p:nvCxnSpPr>
            <p:spPr>
              <a:xfrm>
                <a:off x="4510253"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7" name="Straight Connector 1546">
                <a:extLst>
                  <a:ext uri="{FF2B5EF4-FFF2-40B4-BE49-F238E27FC236}">
                    <a16:creationId xmlns:a16="http://schemas.microsoft.com/office/drawing/2014/main" id="{D88BF821-F8F5-40D4-8E31-AC3C2649C4FE}"/>
                  </a:ext>
                </a:extLst>
              </p:cNvPr>
              <p:cNvCxnSpPr/>
              <p:nvPr/>
            </p:nvCxnSpPr>
            <p:spPr>
              <a:xfrm>
                <a:off x="479320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8" name="Straight Connector 1547">
                <a:extLst>
                  <a:ext uri="{FF2B5EF4-FFF2-40B4-BE49-F238E27FC236}">
                    <a16:creationId xmlns:a16="http://schemas.microsoft.com/office/drawing/2014/main" id="{3FCF2174-878E-4356-A039-F23EE9139310}"/>
                  </a:ext>
                </a:extLst>
              </p:cNvPr>
              <p:cNvCxnSpPr/>
              <p:nvPr/>
            </p:nvCxnSpPr>
            <p:spPr>
              <a:xfrm>
                <a:off x="505288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9" name="Straight Connector 1548">
                <a:extLst>
                  <a:ext uri="{FF2B5EF4-FFF2-40B4-BE49-F238E27FC236}">
                    <a16:creationId xmlns:a16="http://schemas.microsoft.com/office/drawing/2014/main" id="{E7998889-042A-4C87-8ECB-E1BF24281B41}"/>
                  </a:ext>
                </a:extLst>
              </p:cNvPr>
              <p:cNvCxnSpPr/>
              <p:nvPr/>
            </p:nvCxnSpPr>
            <p:spPr>
              <a:xfrm>
                <a:off x="532211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0" name="Straight Connector 1549">
                <a:extLst>
                  <a:ext uri="{FF2B5EF4-FFF2-40B4-BE49-F238E27FC236}">
                    <a16:creationId xmlns:a16="http://schemas.microsoft.com/office/drawing/2014/main" id="{F54D46AD-E240-4038-BD1D-DDCFB9D97E23}"/>
                  </a:ext>
                </a:extLst>
              </p:cNvPr>
              <p:cNvCxnSpPr/>
              <p:nvPr/>
            </p:nvCxnSpPr>
            <p:spPr>
              <a:xfrm>
                <a:off x="5597488"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1" name="Straight Connector 1550">
                <a:extLst>
                  <a:ext uri="{FF2B5EF4-FFF2-40B4-BE49-F238E27FC236}">
                    <a16:creationId xmlns:a16="http://schemas.microsoft.com/office/drawing/2014/main" id="{902560F2-F96F-4222-AE9B-BBC9D5DB6434}"/>
                  </a:ext>
                </a:extLst>
              </p:cNvPr>
              <p:cNvCxnSpPr/>
              <p:nvPr/>
            </p:nvCxnSpPr>
            <p:spPr>
              <a:xfrm>
                <a:off x="5869894"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2" name="Straight Connector 1551">
                <a:extLst>
                  <a:ext uri="{FF2B5EF4-FFF2-40B4-BE49-F238E27FC236}">
                    <a16:creationId xmlns:a16="http://schemas.microsoft.com/office/drawing/2014/main" id="{AE35A3A8-001A-47BF-BA15-276C7E4CBFC5}"/>
                  </a:ext>
                </a:extLst>
              </p:cNvPr>
              <p:cNvCxnSpPr/>
              <p:nvPr/>
            </p:nvCxnSpPr>
            <p:spPr>
              <a:xfrm>
                <a:off x="613590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3" name="Straight Connector 1552">
                <a:extLst>
                  <a:ext uri="{FF2B5EF4-FFF2-40B4-BE49-F238E27FC236}">
                    <a16:creationId xmlns:a16="http://schemas.microsoft.com/office/drawing/2014/main" id="{72267AB0-BF08-4E05-8CD8-9C3F25BB8DD4}"/>
                  </a:ext>
                </a:extLst>
              </p:cNvPr>
              <p:cNvCxnSpPr/>
              <p:nvPr/>
            </p:nvCxnSpPr>
            <p:spPr>
              <a:xfrm>
                <a:off x="641262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4" name="Straight Connector 1553">
                <a:extLst>
                  <a:ext uri="{FF2B5EF4-FFF2-40B4-BE49-F238E27FC236}">
                    <a16:creationId xmlns:a16="http://schemas.microsoft.com/office/drawing/2014/main" id="{C328ADB5-1D18-46F3-803E-4D9FEF23E08B}"/>
                  </a:ext>
                </a:extLst>
              </p:cNvPr>
              <p:cNvCxnSpPr/>
              <p:nvPr/>
            </p:nvCxnSpPr>
            <p:spPr>
              <a:xfrm>
                <a:off x="6688295"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5" name="Straight Connector 1554">
                <a:extLst>
                  <a:ext uri="{FF2B5EF4-FFF2-40B4-BE49-F238E27FC236}">
                    <a16:creationId xmlns:a16="http://schemas.microsoft.com/office/drawing/2014/main" id="{80195E66-D91E-410C-BC7A-22B92BFC80FC}"/>
                  </a:ext>
                </a:extLst>
              </p:cNvPr>
              <p:cNvCxnSpPr/>
              <p:nvPr/>
            </p:nvCxnSpPr>
            <p:spPr>
              <a:xfrm>
                <a:off x="6962467" y="20292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35" name="Group 1534">
              <a:extLst>
                <a:ext uri="{FF2B5EF4-FFF2-40B4-BE49-F238E27FC236}">
                  <a16:creationId xmlns:a16="http://schemas.microsoft.com/office/drawing/2014/main" id="{84FD4EE9-CB9F-4E3A-A9F2-EE5D95852C81}"/>
                </a:ext>
              </a:extLst>
            </p:cNvPr>
            <p:cNvGrpSpPr/>
            <p:nvPr/>
          </p:nvGrpSpPr>
          <p:grpSpPr>
            <a:xfrm>
              <a:off x="4288685" y="1867906"/>
              <a:ext cx="2524678" cy="2567478"/>
              <a:chOff x="4288685" y="1870642"/>
              <a:chExt cx="2524678" cy="2575271"/>
            </a:xfrm>
          </p:grpSpPr>
          <p:cxnSp>
            <p:nvCxnSpPr>
              <p:cNvPr id="1536" name="Straight Connector 1535">
                <a:extLst>
                  <a:ext uri="{FF2B5EF4-FFF2-40B4-BE49-F238E27FC236}">
                    <a16:creationId xmlns:a16="http://schemas.microsoft.com/office/drawing/2014/main" id="{1B67808C-41CF-4473-8691-F642C6E5C321}"/>
                  </a:ext>
                </a:extLst>
              </p:cNvPr>
              <p:cNvCxnSpPr/>
              <p:nvPr/>
            </p:nvCxnSpPr>
            <p:spPr>
              <a:xfrm>
                <a:off x="4288685"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7" name="Straight Connector 1536">
                <a:extLst>
                  <a:ext uri="{FF2B5EF4-FFF2-40B4-BE49-F238E27FC236}">
                    <a16:creationId xmlns:a16="http://schemas.microsoft.com/office/drawing/2014/main" id="{A077259C-4578-434C-A865-4727BF923C7F}"/>
                  </a:ext>
                </a:extLst>
              </p:cNvPr>
              <p:cNvCxnSpPr/>
              <p:nvPr/>
            </p:nvCxnSpPr>
            <p:spPr>
              <a:xfrm>
                <a:off x="4574306"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8" name="Straight Connector 1537">
                <a:extLst>
                  <a:ext uri="{FF2B5EF4-FFF2-40B4-BE49-F238E27FC236}">
                    <a16:creationId xmlns:a16="http://schemas.microsoft.com/office/drawing/2014/main" id="{D5E4E5BD-B92A-4CC3-8DF6-0938D8E06523}"/>
                  </a:ext>
                </a:extLst>
              </p:cNvPr>
              <p:cNvCxnSpPr>
                <a:cxnSpLocks/>
              </p:cNvCxnSpPr>
              <p:nvPr/>
            </p:nvCxnSpPr>
            <p:spPr>
              <a:xfrm>
                <a:off x="4850004"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9" name="Straight Connector 1538">
                <a:extLst>
                  <a:ext uri="{FF2B5EF4-FFF2-40B4-BE49-F238E27FC236}">
                    <a16:creationId xmlns:a16="http://schemas.microsoft.com/office/drawing/2014/main" id="{820128C5-5F12-4B2B-9FD4-246E47A40987}"/>
                  </a:ext>
                </a:extLst>
              </p:cNvPr>
              <p:cNvCxnSpPr>
                <a:cxnSpLocks/>
              </p:cNvCxnSpPr>
              <p:nvPr/>
            </p:nvCxnSpPr>
            <p:spPr>
              <a:xfrm>
                <a:off x="51360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0" name="Straight Connector 1539">
                <a:extLst>
                  <a:ext uri="{FF2B5EF4-FFF2-40B4-BE49-F238E27FC236}">
                    <a16:creationId xmlns:a16="http://schemas.microsoft.com/office/drawing/2014/main" id="{7BA4E791-6178-48E0-888A-B8D4E70A83E1}"/>
                  </a:ext>
                </a:extLst>
              </p:cNvPr>
              <p:cNvCxnSpPr>
                <a:cxnSpLocks/>
              </p:cNvCxnSpPr>
              <p:nvPr/>
            </p:nvCxnSpPr>
            <p:spPr>
              <a:xfrm>
                <a:off x="5411825"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1" name="Straight Connector 1540">
                <a:extLst>
                  <a:ext uri="{FF2B5EF4-FFF2-40B4-BE49-F238E27FC236}">
                    <a16:creationId xmlns:a16="http://schemas.microsoft.com/office/drawing/2014/main" id="{4C79AD6F-C300-4224-B371-AA79A573BB47}"/>
                  </a:ext>
                </a:extLst>
              </p:cNvPr>
              <p:cNvCxnSpPr/>
              <p:nvPr/>
            </p:nvCxnSpPr>
            <p:spPr>
              <a:xfrm>
                <a:off x="5688832"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2" name="Straight Connector 1541">
                <a:extLst>
                  <a:ext uri="{FF2B5EF4-FFF2-40B4-BE49-F238E27FC236}">
                    <a16:creationId xmlns:a16="http://schemas.microsoft.com/office/drawing/2014/main" id="{770D44CA-7FEE-42F5-BFF4-A7001E58B4FE}"/>
                  </a:ext>
                </a:extLst>
              </p:cNvPr>
              <p:cNvCxnSpPr/>
              <p:nvPr/>
            </p:nvCxnSpPr>
            <p:spPr>
              <a:xfrm>
                <a:off x="59707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3" name="Straight Connector 1542">
                <a:extLst>
                  <a:ext uri="{FF2B5EF4-FFF2-40B4-BE49-F238E27FC236}">
                    <a16:creationId xmlns:a16="http://schemas.microsoft.com/office/drawing/2014/main" id="{5F9C32A0-8359-4199-B79C-A6D4CD6B3499}"/>
                  </a:ext>
                </a:extLst>
              </p:cNvPr>
              <p:cNvCxnSpPr/>
              <p:nvPr/>
            </p:nvCxnSpPr>
            <p:spPr>
              <a:xfrm>
                <a:off x="6257628"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4" name="Straight Connector 1543">
                <a:extLst>
                  <a:ext uri="{FF2B5EF4-FFF2-40B4-BE49-F238E27FC236}">
                    <a16:creationId xmlns:a16="http://schemas.microsoft.com/office/drawing/2014/main" id="{4DA699A4-4D2F-4268-9036-E9745F2D0647}"/>
                  </a:ext>
                </a:extLst>
              </p:cNvPr>
              <p:cNvCxnSpPr/>
              <p:nvPr/>
            </p:nvCxnSpPr>
            <p:spPr>
              <a:xfrm>
                <a:off x="6529230"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5" name="Straight Connector 1544">
                <a:extLst>
                  <a:ext uri="{FF2B5EF4-FFF2-40B4-BE49-F238E27FC236}">
                    <a16:creationId xmlns:a16="http://schemas.microsoft.com/office/drawing/2014/main" id="{CC4CAE4C-F2D1-4D3F-9A59-E472C078BC4F}"/>
                  </a:ext>
                </a:extLst>
              </p:cNvPr>
              <p:cNvCxnSpPr/>
              <p:nvPr/>
            </p:nvCxnSpPr>
            <p:spPr>
              <a:xfrm>
                <a:off x="6813361" y="1876859"/>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741" name="Text Placeholder 2">
            <a:extLst>
              <a:ext uri="{FF2B5EF4-FFF2-40B4-BE49-F238E27FC236}">
                <a16:creationId xmlns:a16="http://schemas.microsoft.com/office/drawing/2014/main" id="{CDBF90E6-1BAE-48C0-91E2-4DB13464F044}"/>
              </a:ext>
            </a:extLst>
          </p:cNvPr>
          <p:cNvSpPr txBox="1">
            <a:spLocks/>
          </p:cNvSpPr>
          <p:nvPr/>
        </p:nvSpPr>
        <p:spPr>
          <a:xfrm>
            <a:off x="588262" y="4782052"/>
            <a:ext cx="5209511"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gradFill>
                  <a:gsLst>
                    <a:gs pos="1250">
                      <a:schemeClr val="tx1"/>
                    </a:gs>
                    <a:gs pos="100000">
                      <a:schemeClr val="tx1"/>
                    </a:gs>
                  </a:gsLst>
                  <a:lin ang="5400000" scaled="0"/>
                </a:gradFill>
              </a:rPr>
              <a:t>Security is a challenging and under-resourced function</a:t>
            </a:r>
          </a:p>
        </p:txBody>
      </p:sp>
      <p:sp>
        <p:nvSpPr>
          <p:cNvPr id="1429" name="TextBox 1428">
            <a:extLst>
              <a:ext uri="{FF2B5EF4-FFF2-40B4-BE49-F238E27FC236}">
                <a16:creationId xmlns:a16="http://schemas.microsoft.com/office/drawing/2014/main" id="{D1862CBD-20B3-4C1E-98A1-DA56B6D4949D}"/>
              </a:ext>
            </a:extLst>
          </p:cNvPr>
          <p:cNvSpPr txBox="1"/>
          <p:nvPr/>
        </p:nvSpPr>
        <p:spPr>
          <a:xfrm>
            <a:off x="3317003" y="5607014"/>
            <a:ext cx="2433605" cy="783849"/>
          </a:xfrm>
          <a:prstGeom prst="rect">
            <a:avLst/>
          </a:prstGeom>
          <a:noFill/>
        </p:spPr>
        <p:txBody>
          <a:bodyPr wrap="square" lIns="182854" tIns="9144" rIns="182854" bIns="146284" rtlCol="0">
            <a:spAutoFit/>
          </a:bodyPr>
          <a:lstStyle/>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Cloud Provider </a:t>
            </a:r>
            <a:br>
              <a:rPr lang="en-US" sz="1400">
                <a:gradFill>
                  <a:gsLst>
                    <a:gs pos="1250">
                      <a:schemeClr val="accent1"/>
                    </a:gs>
                    <a:gs pos="100000">
                      <a:schemeClr val="accent1"/>
                    </a:gs>
                  </a:gsLst>
                  <a:lin ang="5400000" scaled="0"/>
                </a:gradFill>
                <a:cs typeface="Segoe UI" pitchFamily="34" charset="0"/>
              </a:rPr>
            </a:br>
            <a:r>
              <a:rPr lang="en-US" sz="1400">
                <a:gradFill>
                  <a:gsLst>
                    <a:gs pos="1250">
                      <a:schemeClr val="accent1"/>
                    </a:gs>
                    <a:gs pos="100000">
                      <a:schemeClr val="accent1"/>
                    </a:gs>
                  </a:gsLst>
                  <a:lin ang="5400000" scaled="0"/>
                </a:gradFill>
                <a:cs typeface="Segoe UI" pitchFamily="34" charset="0"/>
              </a:rPr>
              <a:t>responsibility </a:t>
            </a:r>
            <a:br>
              <a:rPr lang="en-US" sz="1400">
                <a:gradFill>
                  <a:gsLst>
                    <a:gs pos="1250">
                      <a:schemeClr val="accent1"/>
                    </a:gs>
                    <a:gs pos="100000">
                      <a:schemeClr val="accent1"/>
                    </a:gs>
                  </a:gsLst>
                  <a:lin ang="5400000" scaled="0"/>
                </a:gradFill>
                <a:cs typeface="Segoe UI" pitchFamily="34" charset="0"/>
              </a:rPr>
            </a:br>
            <a:r>
              <a:rPr lang="en-US" sz="1400">
                <a:gradFill>
                  <a:gsLst>
                    <a:gs pos="1250">
                      <a:schemeClr val="accent1"/>
                    </a:gs>
                    <a:gs pos="100000">
                      <a:schemeClr val="accent1"/>
                    </a:gs>
                  </a:gsLst>
                  <a:lin ang="5400000" scaled="0"/>
                </a:gradFill>
                <a:cs typeface="Segoe UI" pitchFamily="34" charset="0"/>
              </a:rPr>
              <a:t>(Trust but verify)</a:t>
            </a:r>
          </a:p>
        </p:txBody>
      </p:sp>
      <p:sp>
        <p:nvSpPr>
          <p:cNvPr id="745" name="TextBox 744">
            <a:extLst>
              <a:ext uri="{FF2B5EF4-FFF2-40B4-BE49-F238E27FC236}">
                <a16:creationId xmlns:a16="http://schemas.microsoft.com/office/drawing/2014/main" id="{DF7947EF-7614-4547-9BC7-FD5B94C9D6C4}"/>
              </a:ext>
            </a:extLst>
          </p:cNvPr>
          <p:cNvSpPr txBox="1"/>
          <p:nvPr/>
        </p:nvSpPr>
        <p:spPr>
          <a:xfrm>
            <a:off x="632225" y="5302008"/>
            <a:ext cx="3251629" cy="677473"/>
          </a:xfrm>
          <a:prstGeom prst="rect">
            <a:avLst/>
          </a:prstGeom>
          <a:noFill/>
        </p:spPr>
        <p:txBody>
          <a:bodyPr wrap="square" lIns="182854" tIns="9144" rIns="182854" bIns="146284" rtlCol="0">
            <a:spAutoFit/>
          </a:bodyPr>
          <a:lstStyle/>
          <a:p>
            <a:pPr marL="284109" marR="0" lvl="1" indent="0" defTabSz="914225" eaLnBrk="1" fontAlgn="auto" latinLnBrk="0" hangingPunct="1">
              <a:lnSpc>
                <a:spcPct val="97000"/>
              </a:lnSpc>
              <a:spcBef>
                <a:spcPts val="0"/>
              </a:spcBef>
              <a:spcAft>
                <a:spcPts val="800"/>
              </a:spcAft>
              <a:buClrTx/>
              <a:buSzTx/>
              <a:buFontTx/>
              <a:buNone/>
              <a:tabLst/>
              <a:defRPr/>
            </a:pPr>
            <a:r>
              <a:rPr lang="en-US" sz="1400">
                <a:gradFill>
                  <a:gsLst>
                    <a:gs pos="1250">
                      <a:schemeClr val="accent1"/>
                    </a:gs>
                    <a:gs pos="100000">
                      <a:schemeClr val="accent1"/>
                    </a:gs>
                  </a:gsLst>
                  <a:lin ang="5400000" scaled="0"/>
                </a:gradFill>
                <a:cs typeface="Segoe UI" pitchFamily="34" charset="0"/>
              </a:rPr>
              <a:t>Satisfied responsibility</a:t>
            </a:r>
          </a:p>
          <a:p>
            <a:pPr marL="284109" marR="0" lvl="1" indent="0" defTabSz="914225" eaLnBrk="1" fontAlgn="auto" latinLnBrk="0" hangingPunct="1">
              <a:lnSpc>
                <a:spcPct val="97000"/>
              </a:lnSpc>
              <a:spcBef>
                <a:spcPts val="0"/>
              </a:spcBef>
              <a:spcAft>
                <a:spcPts val="800"/>
              </a:spcAft>
              <a:buClrTx/>
              <a:buSzTx/>
              <a:buFontTx/>
              <a:buNone/>
              <a:tabLst/>
              <a:defRPr/>
            </a:pPr>
            <a:r>
              <a:rPr lang="en-US" sz="1400">
                <a:gradFill>
                  <a:gsLst>
                    <a:gs pos="1250">
                      <a:schemeClr val="accent1"/>
                    </a:gs>
                    <a:gs pos="100000">
                      <a:schemeClr val="accent1"/>
                    </a:gs>
                  </a:gsLst>
                  <a:lin ang="5400000" scaled="0"/>
                </a:gradFill>
                <a:cs typeface="Segoe UI" pitchFamily="34" charset="0"/>
              </a:rPr>
              <a:t>Partially met responsibility</a:t>
            </a:r>
          </a:p>
        </p:txBody>
      </p:sp>
      <p:sp>
        <p:nvSpPr>
          <p:cNvPr id="749" name="TextBox 748">
            <a:extLst>
              <a:ext uri="{FF2B5EF4-FFF2-40B4-BE49-F238E27FC236}">
                <a16:creationId xmlns:a16="http://schemas.microsoft.com/office/drawing/2014/main" id="{BFE2CC04-BAB1-4B34-AD50-B28209ECC1BA}"/>
              </a:ext>
            </a:extLst>
          </p:cNvPr>
          <p:cNvSpPr txBox="1"/>
          <p:nvPr/>
        </p:nvSpPr>
        <p:spPr>
          <a:xfrm>
            <a:off x="3317003" y="5302008"/>
            <a:ext cx="2433605" cy="365914"/>
          </a:xfrm>
          <a:prstGeom prst="rect">
            <a:avLst/>
          </a:prstGeom>
          <a:noFill/>
        </p:spPr>
        <p:txBody>
          <a:bodyPr wrap="square" lIns="182854" tIns="9144" rIns="182854" bIns="146284" rtlCol="0">
            <a:spAutoFit/>
          </a:bodyPr>
          <a:lstStyle/>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Unmet responsibility</a:t>
            </a:r>
          </a:p>
        </p:txBody>
      </p:sp>
      <p:sp>
        <p:nvSpPr>
          <p:cNvPr id="2" name="Title 1"/>
          <p:cNvSpPr>
            <a:spLocks noGrp="1"/>
          </p:cNvSpPr>
          <p:nvPr>
            <p:ph type="title"/>
          </p:nvPr>
        </p:nvSpPr>
        <p:spPr>
          <a:xfrm>
            <a:off x="588262" y="457201"/>
            <a:ext cx="11018520" cy="553999"/>
          </a:xfrm>
        </p:spPr>
        <p:txBody>
          <a:bodyPr/>
          <a:lstStyle/>
          <a:p>
            <a:r>
              <a:rPr lang="en-US" sz="3600">
                <a:gradFill>
                  <a:gsLst>
                    <a:gs pos="1250">
                      <a:schemeClr val="tx1"/>
                    </a:gs>
                    <a:gs pos="100000">
                      <a:schemeClr val="tx1"/>
                    </a:gs>
                  </a:gsLst>
                  <a:lin ang="5400000" scaled="0"/>
                </a:gradFill>
                <a:cs typeface="Segoe UI" pitchFamily="34" charset="0"/>
              </a:rPr>
              <a:t>Security Advantages of Cloud Era</a:t>
            </a:r>
          </a:p>
        </p:txBody>
      </p:sp>
      <p:sp>
        <p:nvSpPr>
          <p:cNvPr id="739" name="Rectangle 738">
            <a:extLst>
              <a:ext uri="{FF2B5EF4-FFF2-40B4-BE49-F238E27FC236}">
                <a16:creationId xmlns:a16="http://schemas.microsoft.com/office/drawing/2014/main" id="{4FC5D8F7-9781-4CED-90DB-387EE37A7FD7}"/>
              </a:ext>
            </a:extLst>
          </p:cNvPr>
          <p:cNvSpPr/>
          <p:nvPr/>
        </p:nvSpPr>
        <p:spPr>
          <a:xfrm>
            <a:off x="1738379" y="1345123"/>
            <a:ext cx="2923429" cy="369332"/>
          </a:xfrm>
          <a:prstGeom prst="rect">
            <a:avLst/>
          </a:prstGeom>
        </p:spPr>
        <p:txBody>
          <a:bodyPr wrap="none">
            <a:spAutoFit/>
          </a:bodyPr>
          <a:lstStyle/>
          <a:p>
            <a:pPr algn="ctr" defTabSz="895049" fontAlgn="base">
              <a:lnSpc>
                <a:spcPct val="100000"/>
              </a:lnSpc>
              <a:spcBef>
                <a:spcPct val="0"/>
              </a:spcBef>
              <a:spcAft>
                <a:spcPts val="1200"/>
              </a:spcAf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TRADITIONAL APPROACH</a:t>
            </a:r>
          </a:p>
        </p:txBody>
      </p:sp>
      <p:sp>
        <p:nvSpPr>
          <p:cNvPr id="740" name="Rectangle 739">
            <a:extLst>
              <a:ext uri="{FF2B5EF4-FFF2-40B4-BE49-F238E27FC236}">
                <a16:creationId xmlns:a16="http://schemas.microsoft.com/office/drawing/2014/main" id="{F47A74C0-05D9-43A5-9A5A-1F5F53DE6DBF}"/>
              </a:ext>
            </a:extLst>
          </p:cNvPr>
          <p:cNvSpPr/>
          <p:nvPr/>
        </p:nvSpPr>
        <p:spPr>
          <a:xfrm>
            <a:off x="7185204" y="1345123"/>
            <a:ext cx="3105530" cy="369332"/>
          </a:xfrm>
          <a:prstGeom prst="rect">
            <a:avLst/>
          </a:prstGeom>
        </p:spPr>
        <p:txBody>
          <a:bodyPr wrap="none">
            <a:spAutoFit/>
          </a:bodyPr>
          <a:lstStyle/>
          <a:p>
            <a:pPr algn="ctr" defTabSz="895049" fontAlgn="base">
              <a:lnSpc>
                <a:spcPct val="100000"/>
              </a:lnSpc>
              <a:spcBef>
                <a:spcPct val="0"/>
              </a:spcBef>
              <a:spcAft>
                <a:spcPts val="1200"/>
              </a:spcAf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CLOUD-ENABLED SECURITY</a:t>
            </a:r>
          </a:p>
        </p:txBody>
      </p:sp>
      <p:sp>
        <p:nvSpPr>
          <p:cNvPr id="746" name="Rectangle 745">
            <a:extLst>
              <a:ext uri="{FF2B5EF4-FFF2-40B4-BE49-F238E27FC236}">
                <a16:creationId xmlns:a16="http://schemas.microsoft.com/office/drawing/2014/main" id="{B0AE1915-DBB7-4A0C-B61A-534B4BD0FDC7}"/>
              </a:ext>
            </a:extLst>
          </p:cNvPr>
          <p:cNvSpPr/>
          <p:nvPr/>
        </p:nvSpPr>
        <p:spPr bwMode="auto">
          <a:xfrm>
            <a:off x="784259" y="5321909"/>
            <a:ext cx="190316" cy="19031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747" name="Rectangle 746">
            <a:extLst>
              <a:ext uri="{FF2B5EF4-FFF2-40B4-BE49-F238E27FC236}">
                <a16:creationId xmlns:a16="http://schemas.microsoft.com/office/drawing/2014/main" id="{B1F8156A-DDEB-4533-846F-C80D69D31DD7}"/>
              </a:ext>
            </a:extLst>
          </p:cNvPr>
          <p:cNvSpPr/>
          <p:nvPr/>
        </p:nvSpPr>
        <p:spPr bwMode="auto">
          <a:xfrm>
            <a:off x="3464607" y="532190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50" name="Group 749">
            <a:extLst>
              <a:ext uri="{FF2B5EF4-FFF2-40B4-BE49-F238E27FC236}">
                <a16:creationId xmlns:a16="http://schemas.microsoft.com/office/drawing/2014/main" id="{171CDC92-B9EE-49B0-B25A-4E9D29E08FE8}"/>
              </a:ext>
            </a:extLst>
          </p:cNvPr>
          <p:cNvGrpSpPr/>
          <p:nvPr/>
        </p:nvGrpSpPr>
        <p:grpSpPr>
          <a:xfrm>
            <a:off x="776732" y="5628451"/>
            <a:ext cx="189820" cy="196607"/>
            <a:chOff x="4237122" y="5343703"/>
            <a:chExt cx="189820" cy="196607"/>
          </a:xfrm>
        </p:grpSpPr>
        <p:sp>
          <p:nvSpPr>
            <p:cNvPr id="751" name="Rectangle 750">
              <a:extLst>
                <a:ext uri="{FF2B5EF4-FFF2-40B4-BE49-F238E27FC236}">
                  <a16:creationId xmlns:a16="http://schemas.microsoft.com/office/drawing/2014/main" id="{C26D4B1A-12E0-4619-A240-AD4AE90B9E6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2" name="Rectangle 751">
              <a:extLst>
                <a:ext uri="{FF2B5EF4-FFF2-40B4-BE49-F238E27FC236}">
                  <a16:creationId xmlns:a16="http://schemas.microsoft.com/office/drawing/2014/main" id="{A72A2601-0026-4654-BBB7-365695C60AE0}"/>
                </a:ext>
              </a:extLst>
            </p:cNvPr>
            <p:cNvSpPr/>
            <p:nvPr/>
          </p:nvSpPr>
          <p:spPr bwMode="auto">
            <a:xfrm>
              <a:off x="4237122" y="5343703"/>
              <a:ext cx="182293" cy="1916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753" name="Rectangle 752">
            <a:extLst>
              <a:ext uri="{FF2B5EF4-FFF2-40B4-BE49-F238E27FC236}">
                <a16:creationId xmlns:a16="http://schemas.microsoft.com/office/drawing/2014/main" id="{0A0BA125-3274-4316-A33F-57698593C7A8}"/>
              </a:ext>
            </a:extLst>
          </p:cNvPr>
          <p:cNvSpPr/>
          <p:nvPr/>
        </p:nvSpPr>
        <p:spPr bwMode="auto">
          <a:xfrm>
            <a:off x="3464607" y="5650871"/>
            <a:ext cx="182493" cy="1918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4" name="Text Placeholder 2">
            <a:extLst>
              <a:ext uri="{FF2B5EF4-FFF2-40B4-BE49-F238E27FC236}">
                <a16:creationId xmlns:a16="http://schemas.microsoft.com/office/drawing/2014/main" id="{12B1AD91-9C0C-41E9-9AC9-093B021C2B01}"/>
              </a:ext>
            </a:extLst>
          </p:cNvPr>
          <p:cNvSpPr txBox="1">
            <a:spLocks/>
          </p:cNvSpPr>
          <p:nvPr/>
        </p:nvSpPr>
        <p:spPr>
          <a:xfrm>
            <a:off x="6019895" y="4782052"/>
            <a:ext cx="6162122"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gradFill>
                  <a:gsLst>
                    <a:gs pos="1250">
                      <a:schemeClr val="tx1"/>
                    </a:gs>
                    <a:gs pos="100000">
                      <a:schemeClr val="tx1"/>
                    </a:gs>
                  </a:gsLst>
                  <a:lin ang="5400000" scaled="0"/>
                </a:gradFill>
              </a:rPr>
              <a:t>Cloud Technology enables security to:</a:t>
            </a:r>
          </a:p>
        </p:txBody>
      </p:sp>
      <p:sp>
        <p:nvSpPr>
          <p:cNvPr id="755" name="TextBox 754">
            <a:extLst>
              <a:ext uri="{FF2B5EF4-FFF2-40B4-BE49-F238E27FC236}">
                <a16:creationId xmlns:a16="http://schemas.microsoft.com/office/drawing/2014/main" id="{BAABE9F3-43F8-4AA1-9788-67EFF73EF85F}"/>
              </a:ext>
            </a:extLst>
          </p:cNvPr>
          <p:cNvSpPr txBox="1"/>
          <p:nvPr/>
        </p:nvSpPr>
        <p:spPr>
          <a:xfrm>
            <a:off x="6063857" y="5302008"/>
            <a:ext cx="6340282" cy="1198000"/>
          </a:xfrm>
          <a:prstGeom prst="rect">
            <a:avLst/>
          </a:prstGeom>
          <a:noFill/>
        </p:spPr>
        <p:txBody>
          <a:bodyPr wrap="square" lIns="182854" tIns="9144" rIns="182854" bIns="146284" rtlCol="0">
            <a:spAutoFit/>
          </a:bodyPr>
          <a:lstStyle/>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Shift commodity responsibilities to provider and re-allocate </a:t>
            </a:r>
            <a:br>
              <a:rPr lang="en-US" sz="1400">
                <a:gradFill>
                  <a:gsLst>
                    <a:gs pos="1250">
                      <a:schemeClr val="accent1"/>
                    </a:gs>
                    <a:gs pos="100000">
                      <a:schemeClr val="accent1"/>
                    </a:gs>
                  </a:gsLst>
                  <a:lin ang="5400000" scaled="0"/>
                </a:gradFill>
                <a:cs typeface="Segoe UI" pitchFamily="34" charset="0"/>
              </a:rPr>
            </a:br>
            <a:r>
              <a:rPr lang="en-US" sz="1400">
                <a:gradFill>
                  <a:gsLst>
                    <a:gs pos="1250">
                      <a:schemeClr val="accent1"/>
                    </a:gs>
                    <a:gs pos="100000">
                      <a:schemeClr val="accent1"/>
                    </a:gs>
                  </a:gsLst>
                  <a:lin ang="5400000" scaled="0"/>
                </a:gradFill>
                <a:cs typeface="Segoe UI" pitchFamily="34" charset="0"/>
              </a:rPr>
              <a:t>your resources</a:t>
            </a:r>
          </a:p>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Leverage cloud-based security capabilities for more effectiveness</a:t>
            </a:r>
          </a:p>
          <a:p>
            <a:pPr marL="284109" lvl="1" defTabSz="914225">
              <a:lnSpc>
                <a:spcPct val="97000"/>
              </a:lnSpc>
              <a:spcAft>
                <a:spcPts val="800"/>
              </a:spcAft>
              <a:defRPr/>
            </a:pPr>
            <a:r>
              <a:rPr lang="en-US" sz="1400">
                <a:gradFill>
                  <a:gsLst>
                    <a:gs pos="1250">
                      <a:schemeClr val="accent1"/>
                    </a:gs>
                    <a:gs pos="100000">
                      <a:schemeClr val="accent1"/>
                    </a:gs>
                  </a:gsLst>
                  <a:lin ang="5400000" scaled="0"/>
                </a:gradFill>
                <a:cs typeface="Segoe UI" pitchFamily="34" charset="0"/>
              </a:rPr>
              <a:t>Use Cloud intelligence improve detection/response/time </a:t>
            </a:r>
          </a:p>
        </p:txBody>
      </p:sp>
      <p:sp>
        <p:nvSpPr>
          <p:cNvPr id="757" name="Rectangle 756">
            <a:extLst>
              <a:ext uri="{FF2B5EF4-FFF2-40B4-BE49-F238E27FC236}">
                <a16:creationId xmlns:a16="http://schemas.microsoft.com/office/drawing/2014/main" id="{846A91A1-63EE-43F7-8D62-811A9936EA5C}"/>
              </a:ext>
            </a:extLst>
          </p:cNvPr>
          <p:cNvSpPr/>
          <p:nvPr/>
        </p:nvSpPr>
        <p:spPr bwMode="auto">
          <a:xfrm>
            <a:off x="6215891" y="5342005"/>
            <a:ext cx="190316" cy="1903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grpSp>
        <p:nvGrpSpPr>
          <p:cNvPr id="759" name="Group 758">
            <a:extLst>
              <a:ext uri="{FF2B5EF4-FFF2-40B4-BE49-F238E27FC236}">
                <a16:creationId xmlns:a16="http://schemas.microsoft.com/office/drawing/2014/main" id="{1ECCB1C7-2356-48F4-A877-175EF7BE8549}"/>
              </a:ext>
            </a:extLst>
          </p:cNvPr>
          <p:cNvGrpSpPr/>
          <p:nvPr/>
        </p:nvGrpSpPr>
        <p:grpSpPr>
          <a:xfrm>
            <a:off x="6208364" y="5831091"/>
            <a:ext cx="189820" cy="196607"/>
            <a:chOff x="4237122" y="5343703"/>
            <a:chExt cx="189820" cy="196607"/>
          </a:xfrm>
        </p:grpSpPr>
        <p:sp>
          <p:nvSpPr>
            <p:cNvPr id="760" name="Rectangle 759">
              <a:extLst>
                <a:ext uri="{FF2B5EF4-FFF2-40B4-BE49-F238E27FC236}">
                  <a16:creationId xmlns:a16="http://schemas.microsoft.com/office/drawing/2014/main" id="{38D380BC-49A7-4D10-A589-2E497E89C1F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1" name="Rectangle 760">
              <a:extLst>
                <a:ext uri="{FF2B5EF4-FFF2-40B4-BE49-F238E27FC236}">
                  <a16:creationId xmlns:a16="http://schemas.microsoft.com/office/drawing/2014/main" id="{3DB501A2-EA67-4E02-A24A-23EBEEEC19AB}"/>
                </a:ext>
              </a:extLst>
            </p:cNvPr>
            <p:cNvSpPr/>
            <p:nvPr/>
          </p:nvSpPr>
          <p:spPr bwMode="auto">
            <a:xfrm>
              <a:off x="4237122" y="5343703"/>
              <a:ext cx="182293" cy="191682"/>
            </a:xfrm>
            <a:prstGeom prst="rect">
              <a:avLst/>
            </a:pr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766" name="Rectangle 765">
            <a:extLst>
              <a:ext uri="{FF2B5EF4-FFF2-40B4-BE49-F238E27FC236}">
                <a16:creationId xmlns:a16="http://schemas.microsoft.com/office/drawing/2014/main" id="{D95062C3-4825-4862-A6D8-D1133113E501}"/>
              </a:ext>
            </a:extLst>
          </p:cNvPr>
          <p:cNvSpPr/>
          <p:nvPr/>
        </p:nvSpPr>
        <p:spPr>
          <a:xfrm>
            <a:off x="5258964" y="4189993"/>
            <a:ext cx="1307721"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lvl="1" defTabSz="914225"/>
            <a:r>
              <a:rPr lang="en-US" sz="1000" i="1" kern="0">
                <a:gradFill>
                  <a:gsLst>
                    <a:gs pos="0">
                      <a:schemeClr val="tx1"/>
                    </a:gs>
                    <a:gs pos="100000">
                      <a:schemeClr val="tx1"/>
                    </a:gs>
                  </a:gsLst>
                  <a:lin ang="5400000" scaled="1"/>
                </a:gradFill>
              </a:rPr>
              <a:t>Commodity Resources</a:t>
            </a:r>
          </a:p>
        </p:txBody>
      </p:sp>
      <p:grpSp>
        <p:nvGrpSpPr>
          <p:cNvPr id="100" name="Group 99">
            <a:extLst>
              <a:ext uri="{FF2B5EF4-FFF2-40B4-BE49-F238E27FC236}">
                <a16:creationId xmlns:a16="http://schemas.microsoft.com/office/drawing/2014/main" id="{4C8E7B0B-3454-4EC0-853F-B8086E01CA19}"/>
              </a:ext>
            </a:extLst>
          </p:cNvPr>
          <p:cNvGrpSpPr/>
          <p:nvPr/>
        </p:nvGrpSpPr>
        <p:grpSpPr>
          <a:xfrm>
            <a:off x="5492604" y="1878735"/>
            <a:ext cx="963875" cy="2487769"/>
            <a:chOff x="5492604" y="1878735"/>
            <a:chExt cx="963875" cy="2487769"/>
          </a:xfrm>
        </p:grpSpPr>
        <p:sp>
          <p:nvSpPr>
            <p:cNvPr id="763" name="Rectangle 762">
              <a:extLst>
                <a:ext uri="{FF2B5EF4-FFF2-40B4-BE49-F238E27FC236}">
                  <a16:creationId xmlns:a16="http://schemas.microsoft.com/office/drawing/2014/main" id="{2353BE08-9204-40B7-B9B7-2686F927F5E4}"/>
                </a:ext>
              </a:extLst>
            </p:cNvPr>
            <p:cNvSpPr/>
            <p:nvPr/>
          </p:nvSpPr>
          <p:spPr bwMode="auto">
            <a:xfrm>
              <a:off x="5492604" y="1878735"/>
              <a:ext cx="840441" cy="2487769"/>
            </a:xfrm>
            <a:prstGeom prst="rect">
              <a:avLst/>
            </a:prstGeom>
            <a:gradFill flip="none" rotWithShape="1">
              <a:gsLst>
                <a:gs pos="39000">
                  <a:schemeClr val="accent1">
                    <a:alpha val="59000"/>
                  </a:schemeClr>
                </a:gs>
                <a:gs pos="0">
                  <a:schemeClr val="accent1"/>
                </a:gs>
                <a:gs pos="92000">
                  <a:schemeClr val="accent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chemeClr val="bg1"/>
                    </a:gs>
                    <a:gs pos="10417">
                      <a:schemeClr val="bg1"/>
                    </a:gs>
                  </a:gsLst>
                  <a:lin ang="5400000" scaled="0"/>
                </a:gradFill>
                <a:effectLst/>
                <a:uLnTx/>
                <a:uFillTx/>
              </a:endParaRPr>
            </a:p>
          </p:txBody>
        </p:sp>
        <p:sp>
          <p:nvSpPr>
            <p:cNvPr id="765" name="Arrow: Down 764">
              <a:extLst>
                <a:ext uri="{FF2B5EF4-FFF2-40B4-BE49-F238E27FC236}">
                  <a16:creationId xmlns:a16="http://schemas.microsoft.com/office/drawing/2014/main" id="{F5948086-9016-45E6-867B-B4FF1C144A2F}"/>
                </a:ext>
              </a:extLst>
            </p:cNvPr>
            <p:cNvSpPr/>
            <p:nvPr/>
          </p:nvSpPr>
          <p:spPr bwMode="auto">
            <a:xfrm flipV="1">
              <a:off x="6214171" y="2289040"/>
              <a:ext cx="242308" cy="1408213"/>
            </a:xfrm>
            <a:prstGeom prst="downArrow">
              <a:avLst>
                <a:gd name="adj1" fmla="val 10000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91440" rIns="0" bIns="0" numCol="1" spcCol="0" rtlCol="0" fromWordArt="0" anchor="ctr" anchorCtr="0" forceAA="0" compatLnSpc="1">
              <a:prstTxWarp prst="textNoShape">
                <a:avLst/>
              </a:prstTxWarp>
              <a:noAutofit/>
            </a:bodyPr>
            <a:lstStyle/>
            <a:p>
              <a:pPr marL="0" lvl="1" defTabSz="914225">
                <a:defRPr/>
              </a:pPr>
              <a:r>
                <a:rPr lang="en-US" sz="950" i="1" kern="0">
                  <a:gradFill>
                    <a:gsLst>
                      <a:gs pos="0">
                        <a:schemeClr val="tx1"/>
                      </a:gs>
                      <a:gs pos="100000">
                        <a:schemeClr val="tx1"/>
                      </a:gs>
                    </a:gsLst>
                    <a:lin ang="5400000" scaled="1"/>
                  </a:gradFill>
                </a:rPr>
                <a:t>Unique Business Value</a:t>
              </a:r>
            </a:p>
          </p:txBody>
        </p:sp>
        <p:sp>
          <p:nvSpPr>
            <p:cNvPr id="767" name="server">
              <a:extLst>
                <a:ext uri="{FF2B5EF4-FFF2-40B4-BE49-F238E27FC236}">
                  <a16:creationId xmlns:a16="http://schemas.microsoft.com/office/drawing/2014/main" id="{8E8E12B8-0F56-486D-8A68-D973C303AFE5}"/>
                </a:ext>
              </a:extLst>
            </p:cNvPr>
            <p:cNvSpPr>
              <a:spLocks noChangeAspect="1" noEditPoints="1"/>
            </p:cNvSpPr>
            <p:nvPr/>
          </p:nvSpPr>
          <p:spPr bwMode="auto">
            <a:xfrm>
              <a:off x="5586974"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8" name="server">
              <a:extLst>
                <a:ext uri="{FF2B5EF4-FFF2-40B4-BE49-F238E27FC236}">
                  <a16:creationId xmlns:a16="http://schemas.microsoft.com/office/drawing/2014/main" id="{E81B45EC-7C15-4D3B-9C82-B25BC8718DED}"/>
                </a:ext>
              </a:extLst>
            </p:cNvPr>
            <p:cNvSpPr>
              <a:spLocks noChangeAspect="1" noEditPoints="1"/>
            </p:cNvSpPr>
            <p:nvPr/>
          </p:nvSpPr>
          <p:spPr bwMode="auto">
            <a:xfrm>
              <a:off x="6022390"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9" name="server">
              <a:extLst>
                <a:ext uri="{FF2B5EF4-FFF2-40B4-BE49-F238E27FC236}">
                  <a16:creationId xmlns:a16="http://schemas.microsoft.com/office/drawing/2014/main" id="{B7AD4B10-41A7-4A4E-87FB-1B05D7EF2680}"/>
                </a:ext>
              </a:extLst>
            </p:cNvPr>
            <p:cNvSpPr>
              <a:spLocks noChangeAspect="1" noEditPoints="1"/>
            </p:cNvSpPr>
            <p:nvPr/>
          </p:nvSpPr>
          <p:spPr bwMode="auto">
            <a:xfrm>
              <a:off x="5808339"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0" name="desktop">
              <a:extLst>
                <a:ext uri="{FF2B5EF4-FFF2-40B4-BE49-F238E27FC236}">
                  <a16:creationId xmlns:a16="http://schemas.microsoft.com/office/drawing/2014/main" id="{380CE3D8-23AC-4041-A6E8-09B524470082}"/>
                </a:ext>
              </a:extLst>
            </p:cNvPr>
            <p:cNvSpPr>
              <a:spLocks noChangeAspect="1" noEditPoints="1"/>
            </p:cNvSpPr>
            <p:nvPr/>
          </p:nvSpPr>
          <p:spPr bwMode="auto">
            <a:xfrm>
              <a:off x="5813077" y="2300810"/>
              <a:ext cx="284363" cy="27972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1" name="Laptop_E770">
              <a:extLst>
                <a:ext uri="{FF2B5EF4-FFF2-40B4-BE49-F238E27FC236}">
                  <a16:creationId xmlns:a16="http://schemas.microsoft.com/office/drawing/2014/main" id="{40A9A769-DA48-407E-B544-762F7AD60320}"/>
                </a:ext>
              </a:extLst>
            </p:cNvPr>
            <p:cNvSpPr>
              <a:spLocks noChangeAspect="1" noEditPoints="1"/>
            </p:cNvSpPr>
            <p:nvPr/>
          </p:nvSpPr>
          <p:spPr bwMode="auto">
            <a:xfrm>
              <a:off x="5516850" y="2420918"/>
              <a:ext cx="285558" cy="1905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4" name="people_12">
              <a:extLst>
                <a:ext uri="{FF2B5EF4-FFF2-40B4-BE49-F238E27FC236}">
                  <a16:creationId xmlns:a16="http://schemas.microsoft.com/office/drawing/2014/main" id="{A2E06FFF-7D5E-4865-BD7E-430D8D476525}"/>
                </a:ext>
              </a:extLst>
            </p:cNvPr>
            <p:cNvSpPr>
              <a:spLocks noChangeAspect="1" noEditPoints="1"/>
            </p:cNvSpPr>
            <p:nvPr/>
          </p:nvSpPr>
          <p:spPr bwMode="auto">
            <a:xfrm>
              <a:off x="5546484" y="2002443"/>
              <a:ext cx="328091" cy="2799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95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 name="Group 4">
              <a:extLst>
                <a:ext uri="{FF2B5EF4-FFF2-40B4-BE49-F238E27FC236}">
                  <a16:creationId xmlns:a16="http://schemas.microsoft.com/office/drawing/2014/main" id="{8DCC9BE0-6754-43F6-99BC-DA520EB4ECC4}"/>
                </a:ext>
              </a:extLst>
            </p:cNvPr>
            <p:cNvGrpSpPr/>
            <p:nvPr/>
          </p:nvGrpSpPr>
          <p:grpSpPr>
            <a:xfrm>
              <a:off x="6101336" y="2072348"/>
              <a:ext cx="172504" cy="199129"/>
              <a:chOff x="5907508" y="2684278"/>
              <a:chExt cx="224335" cy="258959"/>
            </a:xfrm>
          </p:grpSpPr>
          <p:sp>
            <p:nvSpPr>
              <p:cNvPr id="4" name="Rectangle 3">
                <a:extLst>
                  <a:ext uri="{FF2B5EF4-FFF2-40B4-BE49-F238E27FC236}">
                    <a16:creationId xmlns:a16="http://schemas.microsoft.com/office/drawing/2014/main" id="{EB175BFE-E486-4278-9D5B-1EED39D388F6}"/>
                  </a:ext>
                </a:extLst>
              </p:cNvPr>
              <p:cNvSpPr/>
              <p:nvPr/>
            </p:nvSpPr>
            <p:spPr bwMode="auto">
              <a:xfrm>
                <a:off x="5920940" y="2711410"/>
                <a:ext cx="201257" cy="201247"/>
              </a:xfrm>
              <a:custGeom>
                <a:avLst/>
                <a:gdLst>
                  <a:gd name="connsiteX0" fmla="*/ 0 w 166107"/>
                  <a:gd name="connsiteY0" fmla="*/ 0 h 201247"/>
                  <a:gd name="connsiteX1" fmla="*/ 166107 w 166107"/>
                  <a:gd name="connsiteY1" fmla="*/ 0 h 201247"/>
                  <a:gd name="connsiteX2" fmla="*/ 166107 w 166107"/>
                  <a:gd name="connsiteY2" fmla="*/ 201247 h 201247"/>
                  <a:gd name="connsiteX3" fmla="*/ 0 w 166107"/>
                  <a:gd name="connsiteY3" fmla="*/ 201247 h 201247"/>
                  <a:gd name="connsiteX4" fmla="*/ 0 w 166107"/>
                  <a:gd name="connsiteY4" fmla="*/ 0 h 201247"/>
                  <a:gd name="connsiteX0" fmla="*/ 0 w 167918"/>
                  <a:gd name="connsiteY0" fmla="*/ 0 h 201247"/>
                  <a:gd name="connsiteX1" fmla="*/ 166107 w 167918"/>
                  <a:gd name="connsiteY1" fmla="*/ 0 h 201247"/>
                  <a:gd name="connsiteX2" fmla="*/ 167918 w 167918"/>
                  <a:gd name="connsiteY2" fmla="*/ 57984 h 201247"/>
                  <a:gd name="connsiteX3" fmla="*/ 166107 w 167918"/>
                  <a:gd name="connsiteY3" fmla="*/ 201247 h 201247"/>
                  <a:gd name="connsiteX4" fmla="*/ 0 w 167918"/>
                  <a:gd name="connsiteY4" fmla="*/ 201247 h 201247"/>
                  <a:gd name="connsiteX5" fmla="*/ 0 w 167918"/>
                  <a:gd name="connsiteY5" fmla="*/ 0 h 201247"/>
                  <a:gd name="connsiteX0" fmla="*/ 0 w 178961"/>
                  <a:gd name="connsiteY0" fmla="*/ 0 h 201247"/>
                  <a:gd name="connsiteX1" fmla="*/ 166107 w 178961"/>
                  <a:gd name="connsiteY1" fmla="*/ 0 h 201247"/>
                  <a:gd name="connsiteX2" fmla="*/ 167918 w 178961"/>
                  <a:gd name="connsiteY2" fmla="*/ 57984 h 201247"/>
                  <a:gd name="connsiteX3" fmla="*/ 167917 w 178961"/>
                  <a:gd name="connsiteY3" fmla="*/ 79415 h 201247"/>
                  <a:gd name="connsiteX4" fmla="*/ 166107 w 178961"/>
                  <a:gd name="connsiteY4" fmla="*/ 201247 h 201247"/>
                  <a:gd name="connsiteX5" fmla="*/ 0 w 178961"/>
                  <a:gd name="connsiteY5" fmla="*/ 201247 h 201247"/>
                  <a:gd name="connsiteX6" fmla="*/ 0 w 178961"/>
                  <a:gd name="connsiteY6" fmla="*/ 0 h 201247"/>
                  <a:gd name="connsiteX0" fmla="*/ 0 w 201256"/>
                  <a:gd name="connsiteY0" fmla="*/ 0 h 201247"/>
                  <a:gd name="connsiteX1" fmla="*/ 166107 w 201256"/>
                  <a:gd name="connsiteY1" fmla="*/ 0 h 201247"/>
                  <a:gd name="connsiteX2" fmla="*/ 167918 w 201256"/>
                  <a:gd name="connsiteY2" fmla="*/ 57984 h 201247"/>
                  <a:gd name="connsiteX3" fmla="*/ 201254 w 201256"/>
                  <a:gd name="connsiteY3" fmla="*/ 96084 h 201247"/>
                  <a:gd name="connsiteX4" fmla="*/ 166107 w 201256"/>
                  <a:gd name="connsiteY4" fmla="*/ 201247 h 201247"/>
                  <a:gd name="connsiteX5" fmla="*/ 0 w 201256"/>
                  <a:gd name="connsiteY5" fmla="*/ 201247 h 201247"/>
                  <a:gd name="connsiteX6" fmla="*/ 0 w 201256"/>
                  <a:gd name="connsiteY6" fmla="*/ 0 h 201247"/>
                  <a:gd name="connsiteX0" fmla="*/ 0 w 201257"/>
                  <a:gd name="connsiteY0" fmla="*/ 0 h 201247"/>
                  <a:gd name="connsiteX1" fmla="*/ 166107 w 201257"/>
                  <a:gd name="connsiteY1" fmla="*/ 0 h 201247"/>
                  <a:gd name="connsiteX2" fmla="*/ 179824 w 201257"/>
                  <a:gd name="connsiteY2" fmla="*/ 50840 h 201247"/>
                  <a:gd name="connsiteX3" fmla="*/ 201254 w 201257"/>
                  <a:gd name="connsiteY3" fmla="*/ 96084 h 201247"/>
                  <a:gd name="connsiteX4" fmla="*/ 166107 w 201257"/>
                  <a:gd name="connsiteY4" fmla="*/ 201247 h 201247"/>
                  <a:gd name="connsiteX5" fmla="*/ 0 w 201257"/>
                  <a:gd name="connsiteY5" fmla="*/ 201247 h 201247"/>
                  <a:gd name="connsiteX6" fmla="*/ 0 w 201257"/>
                  <a:gd name="connsiteY6" fmla="*/ 0 h 20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57" h="201247">
                    <a:moveTo>
                      <a:pt x="0" y="0"/>
                    </a:moveTo>
                    <a:lnTo>
                      <a:pt x="166107" y="0"/>
                    </a:lnTo>
                    <a:cubicBezTo>
                      <a:pt x="166711" y="19328"/>
                      <a:pt x="179220" y="31512"/>
                      <a:pt x="179824" y="50840"/>
                    </a:cubicBezTo>
                    <a:cubicBezTo>
                      <a:pt x="180126" y="64076"/>
                      <a:pt x="201556" y="72207"/>
                      <a:pt x="201254" y="96084"/>
                    </a:cubicBezTo>
                    <a:cubicBezTo>
                      <a:pt x="200952" y="119961"/>
                      <a:pt x="194093" y="180942"/>
                      <a:pt x="166107" y="201247"/>
                    </a:cubicBezTo>
                    <a:lnTo>
                      <a:pt x="0" y="20124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5" name="CRMArticles_EFF5" title="Icon of two documents stacked together with writing on them">
                <a:extLst>
                  <a:ext uri="{FF2B5EF4-FFF2-40B4-BE49-F238E27FC236}">
                    <a16:creationId xmlns:a16="http://schemas.microsoft.com/office/drawing/2014/main" id="{A20F57C7-CC30-4559-B04E-6903B78AC82F}"/>
                  </a:ext>
                </a:extLst>
              </p:cNvPr>
              <p:cNvSpPr>
                <a:spLocks noChangeAspect="1" noEditPoints="1"/>
              </p:cNvSpPr>
              <p:nvPr/>
            </p:nvSpPr>
            <p:spPr bwMode="auto">
              <a:xfrm>
                <a:off x="5907508" y="2684278"/>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solidFill>
                <a:schemeClr val="bg1"/>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FA67B4E2-DCA0-41A3-86C4-87495EA59976}"/>
                </a:ext>
              </a:extLst>
            </p:cNvPr>
            <p:cNvGrpSpPr/>
            <p:nvPr/>
          </p:nvGrpSpPr>
          <p:grpSpPr>
            <a:xfrm>
              <a:off x="5934075" y="1916197"/>
              <a:ext cx="225690" cy="159523"/>
              <a:chOff x="5899756" y="2117496"/>
              <a:chExt cx="324554" cy="229402"/>
            </a:xfrm>
          </p:grpSpPr>
          <p:sp>
            <p:nvSpPr>
              <p:cNvPr id="776" name="Database_EFC7" title="Icon of a cylinder">
                <a:extLst>
                  <a:ext uri="{FF2B5EF4-FFF2-40B4-BE49-F238E27FC236}">
                    <a16:creationId xmlns:a16="http://schemas.microsoft.com/office/drawing/2014/main" id="{BE64B87C-14C7-4184-8F8D-92211117F077}"/>
                  </a:ext>
                </a:extLst>
              </p:cNvPr>
              <p:cNvSpPr>
                <a:spLocks noChangeAspect="1" noEditPoints="1"/>
              </p:cNvSpPr>
              <p:nvPr/>
            </p:nvSpPr>
            <p:spPr bwMode="auto">
              <a:xfrm>
                <a:off x="5899756" y="2117496"/>
                <a:ext cx="176484" cy="2294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7" name="Database_EFC7" title="Icon of a cylinder">
                <a:extLst>
                  <a:ext uri="{FF2B5EF4-FFF2-40B4-BE49-F238E27FC236}">
                    <a16:creationId xmlns:a16="http://schemas.microsoft.com/office/drawing/2014/main" id="{BEAA67F5-1F9D-4EDC-8EC1-B4322D59027B}"/>
                  </a:ext>
                </a:extLst>
              </p:cNvPr>
              <p:cNvSpPr>
                <a:spLocks noChangeAspect="1" noEditPoints="1"/>
              </p:cNvSpPr>
              <p:nvPr/>
            </p:nvSpPr>
            <p:spPr bwMode="auto">
              <a:xfrm>
                <a:off x="6129013" y="2170261"/>
                <a:ext cx="95297" cy="12387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032" name="Group 1031">
            <a:extLst>
              <a:ext uri="{FF2B5EF4-FFF2-40B4-BE49-F238E27FC236}">
                <a16:creationId xmlns:a16="http://schemas.microsoft.com/office/drawing/2014/main" id="{33FC3F44-79FA-4F55-9623-8C96247DB337}"/>
              </a:ext>
            </a:extLst>
          </p:cNvPr>
          <p:cNvGrpSpPr/>
          <p:nvPr/>
        </p:nvGrpSpPr>
        <p:grpSpPr>
          <a:xfrm>
            <a:off x="7403621" y="1860060"/>
            <a:ext cx="2681141" cy="2557480"/>
            <a:chOff x="7609152" y="1473500"/>
            <a:chExt cx="2681141" cy="4603450"/>
          </a:xfrm>
        </p:grpSpPr>
        <p:grpSp>
          <p:nvGrpSpPr>
            <p:cNvPr id="1033" name="Group 1032">
              <a:extLst>
                <a:ext uri="{FF2B5EF4-FFF2-40B4-BE49-F238E27FC236}">
                  <a16:creationId xmlns:a16="http://schemas.microsoft.com/office/drawing/2014/main" id="{D6D0CC4A-01E2-4734-8164-5D8553915E72}"/>
                </a:ext>
              </a:extLst>
            </p:cNvPr>
            <p:cNvGrpSpPr/>
            <p:nvPr/>
          </p:nvGrpSpPr>
          <p:grpSpPr>
            <a:xfrm>
              <a:off x="7609152" y="1473500"/>
              <a:ext cx="2681141" cy="4603450"/>
              <a:chOff x="7609152" y="1473500"/>
              <a:chExt cx="2681141" cy="4603450"/>
            </a:xfrm>
          </p:grpSpPr>
          <p:sp>
            <p:nvSpPr>
              <p:cNvPr id="1036" name="Rectangle 1035">
                <a:extLst>
                  <a:ext uri="{FF2B5EF4-FFF2-40B4-BE49-F238E27FC236}">
                    <a16:creationId xmlns:a16="http://schemas.microsoft.com/office/drawing/2014/main" id="{09CA51E4-2520-4EAD-B486-8D5E93EF43F4}"/>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1036">
                <a:extLst>
                  <a:ext uri="{FF2B5EF4-FFF2-40B4-BE49-F238E27FC236}">
                    <a16:creationId xmlns:a16="http://schemas.microsoft.com/office/drawing/2014/main" id="{DFFFB042-8A15-48A5-BA9F-027D49475CC7}"/>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Rectangle 1037">
                <a:extLst>
                  <a:ext uri="{FF2B5EF4-FFF2-40B4-BE49-F238E27FC236}">
                    <a16:creationId xmlns:a16="http://schemas.microsoft.com/office/drawing/2014/main" id="{AA18D0A8-4FF5-4C68-BC12-7921B423724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1038">
                <a:extLst>
                  <a:ext uri="{FF2B5EF4-FFF2-40B4-BE49-F238E27FC236}">
                    <a16:creationId xmlns:a16="http://schemas.microsoft.com/office/drawing/2014/main" id="{1B482A07-02C2-47F0-BC13-DA872D2C1366}"/>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0" name="Rectangle 1039">
                <a:extLst>
                  <a:ext uri="{FF2B5EF4-FFF2-40B4-BE49-F238E27FC236}">
                    <a16:creationId xmlns:a16="http://schemas.microsoft.com/office/drawing/2014/main" id="{1A88B113-79D1-42D7-A08B-50D29DF2368B}"/>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1040">
                <a:extLst>
                  <a:ext uri="{FF2B5EF4-FFF2-40B4-BE49-F238E27FC236}">
                    <a16:creationId xmlns:a16="http://schemas.microsoft.com/office/drawing/2014/main" id="{75D9D5F2-A0A3-46BF-93F7-C99BC10110E3}"/>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2" name="Rectangle 1041">
                <a:extLst>
                  <a:ext uri="{FF2B5EF4-FFF2-40B4-BE49-F238E27FC236}">
                    <a16:creationId xmlns:a16="http://schemas.microsoft.com/office/drawing/2014/main" id="{EFF3E538-4533-4940-8D14-FBEC67141A15}"/>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Rectangle 1042">
                <a:extLst>
                  <a:ext uri="{FF2B5EF4-FFF2-40B4-BE49-F238E27FC236}">
                    <a16:creationId xmlns:a16="http://schemas.microsoft.com/office/drawing/2014/main" id="{A0EC1412-8764-4942-96F5-B6162CD583A6}"/>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Rectangle 1043">
                <a:extLst>
                  <a:ext uri="{FF2B5EF4-FFF2-40B4-BE49-F238E27FC236}">
                    <a16:creationId xmlns:a16="http://schemas.microsoft.com/office/drawing/2014/main" id="{EB9A0CB2-C9DA-4046-B7BD-B1757C3F6184}"/>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1044">
                <a:extLst>
                  <a:ext uri="{FF2B5EF4-FFF2-40B4-BE49-F238E27FC236}">
                    <a16:creationId xmlns:a16="http://schemas.microsoft.com/office/drawing/2014/main" id="{F5ADC5EE-0563-4E75-8853-9DCCAB4EEE40}"/>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6" name="Rectangle 1045">
                <a:extLst>
                  <a:ext uri="{FF2B5EF4-FFF2-40B4-BE49-F238E27FC236}">
                    <a16:creationId xmlns:a16="http://schemas.microsoft.com/office/drawing/2014/main" id="{C96BE48B-2E80-4B00-9C1A-E09AA213830B}"/>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1046">
                <a:extLst>
                  <a:ext uri="{FF2B5EF4-FFF2-40B4-BE49-F238E27FC236}">
                    <a16:creationId xmlns:a16="http://schemas.microsoft.com/office/drawing/2014/main" id="{119914CF-FA64-40A4-BE27-CE64B0A7CC8B}"/>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8" name="Rectangle 1047">
                <a:extLst>
                  <a:ext uri="{FF2B5EF4-FFF2-40B4-BE49-F238E27FC236}">
                    <a16:creationId xmlns:a16="http://schemas.microsoft.com/office/drawing/2014/main" id="{C24F5709-1226-4011-B19E-E4B169EED92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1048">
                <a:extLst>
                  <a:ext uri="{FF2B5EF4-FFF2-40B4-BE49-F238E27FC236}">
                    <a16:creationId xmlns:a16="http://schemas.microsoft.com/office/drawing/2014/main" id="{40D485E8-AF21-4795-ADE8-8F2CD9E3C422}"/>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0" name="Rectangle 1049">
                <a:extLst>
                  <a:ext uri="{FF2B5EF4-FFF2-40B4-BE49-F238E27FC236}">
                    <a16:creationId xmlns:a16="http://schemas.microsoft.com/office/drawing/2014/main" id="{A31F243C-5E7A-4332-A10E-BC6DFC1F5FE1}"/>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1" name="Rectangle 1050">
                <a:extLst>
                  <a:ext uri="{FF2B5EF4-FFF2-40B4-BE49-F238E27FC236}">
                    <a16:creationId xmlns:a16="http://schemas.microsoft.com/office/drawing/2014/main" id="{A71138BC-5F2A-43A6-A617-793436E1E1D7}"/>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BF53D6BA-4182-4CD8-BF68-03F7ED55BA73}"/>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3" name="Rectangle 1052">
                <a:extLst>
                  <a:ext uri="{FF2B5EF4-FFF2-40B4-BE49-F238E27FC236}">
                    <a16:creationId xmlns:a16="http://schemas.microsoft.com/office/drawing/2014/main" id="{17004B4B-7C93-455D-9FAE-90F18997E99A}"/>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4" name="Rectangle 1053">
                <a:extLst>
                  <a:ext uri="{FF2B5EF4-FFF2-40B4-BE49-F238E27FC236}">
                    <a16:creationId xmlns:a16="http://schemas.microsoft.com/office/drawing/2014/main" id="{C9891047-EA05-4E48-B1C2-E89E2B3DAA11}"/>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A307B0A4-96C7-4E6D-B04C-4B29DA20FCF7}"/>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6" name="Rectangle 1055">
                <a:extLst>
                  <a:ext uri="{FF2B5EF4-FFF2-40B4-BE49-F238E27FC236}">
                    <a16:creationId xmlns:a16="http://schemas.microsoft.com/office/drawing/2014/main" id="{90E4A43C-AEF9-454C-95CC-64C46AAB7DD5}"/>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7" name="Rectangle 1056">
                <a:extLst>
                  <a:ext uri="{FF2B5EF4-FFF2-40B4-BE49-F238E27FC236}">
                    <a16:creationId xmlns:a16="http://schemas.microsoft.com/office/drawing/2014/main" id="{2C2A7CE2-25F1-44C5-A61D-7B62E4C4A7B4}"/>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8" name="Rectangle 1057">
                <a:extLst>
                  <a:ext uri="{FF2B5EF4-FFF2-40B4-BE49-F238E27FC236}">
                    <a16:creationId xmlns:a16="http://schemas.microsoft.com/office/drawing/2014/main" id="{BEE4A9F9-8B2C-40A2-9B93-34CE20EE41A3}"/>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Rectangle 1058">
                <a:extLst>
                  <a:ext uri="{FF2B5EF4-FFF2-40B4-BE49-F238E27FC236}">
                    <a16:creationId xmlns:a16="http://schemas.microsoft.com/office/drawing/2014/main" id="{7882F370-4673-4A18-A912-0A6C08BBD015}"/>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Rectangle 1059">
                <a:extLst>
                  <a:ext uri="{FF2B5EF4-FFF2-40B4-BE49-F238E27FC236}">
                    <a16:creationId xmlns:a16="http://schemas.microsoft.com/office/drawing/2014/main" id="{21A86F32-EDAE-4B2E-B27F-AC5CDCFEBF02}"/>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Rectangle 1060">
                <a:extLst>
                  <a:ext uri="{FF2B5EF4-FFF2-40B4-BE49-F238E27FC236}">
                    <a16:creationId xmlns:a16="http://schemas.microsoft.com/office/drawing/2014/main" id="{C897BB90-C779-4E59-992A-C65D1035DEAE}"/>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Rectangle 1061">
                <a:extLst>
                  <a:ext uri="{FF2B5EF4-FFF2-40B4-BE49-F238E27FC236}">
                    <a16:creationId xmlns:a16="http://schemas.microsoft.com/office/drawing/2014/main" id="{4133AB9C-6850-4CB8-91F0-7EB81EE9C6A8}"/>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3" name="Rectangle 1062">
                <a:extLst>
                  <a:ext uri="{FF2B5EF4-FFF2-40B4-BE49-F238E27FC236}">
                    <a16:creationId xmlns:a16="http://schemas.microsoft.com/office/drawing/2014/main" id="{5B036828-92FD-44F9-892A-9E7806B1DC59}"/>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4" name="Rectangle 1063">
                <a:extLst>
                  <a:ext uri="{FF2B5EF4-FFF2-40B4-BE49-F238E27FC236}">
                    <a16:creationId xmlns:a16="http://schemas.microsoft.com/office/drawing/2014/main" id="{F2946E30-3379-4EFF-BB2B-A92E7A9875F2}"/>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5" name="Rectangle 1064">
                <a:extLst>
                  <a:ext uri="{FF2B5EF4-FFF2-40B4-BE49-F238E27FC236}">
                    <a16:creationId xmlns:a16="http://schemas.microsoft.com/office/drawing/2014/main" id="{8F3BCDC0-96A7-42CB-8541-B8A60057518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6" name="Rectangle 1065">
                <a:extLst>
                  <a:ext uri="{FF2B5EF4-FFF2-40B4-BE49-F238E27FC236}">
                    <a16:creationId xmlns:a16="http://schemas.microsoft.com/office/drawing/2014/main" id="{B4505367-CC65-4ECD-94C4-6FF33A3CCFE5}"/>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7" name="Rectangle 1066">
                <a:extLst>
                  <a:ext uri="{FF2B5EF4-FFF2-40B4-BE49-F238E27FC236}">
                    <a16:creationId xmlns:a16="http://schemas.microsoft.com/office/drawing/2014/main" id="{9AE8674D-0241-45B7-B0A0-4CFFEDBDE427}"/>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7" name="Rectangle 1126">
                <a:extLst>
                  <a:ext uri="{FF2B5EF4-FFF2-40B4-BE49-F238E27FC236}">
                    <a16:creationId xmlns:a16="http://schemas.microsoft.com/office/drawing/2014/main" id="{3E943C94-0928-4CA1-B5C4-4925CBAF429D}"/>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8" name="Rectangle 1127">
                <a:extLst>
                  <a:ext uri="{FF2B5EF4-FFF2-40B4-BE49-F238E27FC236}">
                    <a16:creationId xmlns:a16="http://schemas.microsoft.com/office/drawing/2014/main" id="{3524B224-D560-4C28-9343-ABCBC6C45A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9" name="Rectangle 1128">
                <a:extLst>
                  <a:ext uri="{FF2B5EF4-FFF2-40B4-BE49-F238E27FC236}">
                    <a16:creationId xmlns:a16="http://schemas.microsoft.com/office/drawing/2014/main" id="{511BAC8A-17F9-4AE0-8DA7-94008D7F4A60}"/>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0" name="Rectangle 1129">
                <a:extLst>
                  <a:ext uri="{FF2B5EF4-FFF2-40B4-BE49-F238E27FC236}">
                    <a16:creationId xmlns:a16="http://schemas.microsoft.com/office/drawing/2014/main" id="{D4A1C1B2-4F8F-4B5A-9CB5-933F83F2450E}"/>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1" name="Rectangle 1130">
                <a:extLst>
                  <a:ext uri="{FF2B5EF4-FFF2-40B4-BE49-F238E27FC236}">
                    <a16:creationId xmlns:a16="http://schemas.microsoft.com/office/drawing/2014/main" id="{FC872084-AFA5-4409-ACF9-EEAEC7CD9055}"/>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2" name="Rectangle 1131">
                <a:extLst>
                  <a:ext uri="{FF2B5EF4-FFF2-40B4-BE49-F238E27FC236}">
                    <a16:creationId xmlns:a16="http://schemas.microsoft.com/office/drawing/2014/main" id="{88F70F54-10C6-4C1D-A8A8-A8502AD32E39}"/>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3" name="Rectangle 1132">
                <a:extLst>
                  <a:ext uri="{FF2B5EF4-FFF2-40B4-BE49-F238E27FC236}">
                    <a16:creationId xmlns:a16="http://schemas.microsoft.com/office/drawing/2014/main" id="{E1C9874D-D533-4554-9E55-20AEF4A40C42}"/>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4" name="Rectangle 1133">
                <a:extLst>
                  <a:ext uri="{FF2B5EF4-FFF2-40B4-BE49-F238E27FC236}">
                    <a16:creationId xmlns:a16="http://schemas.microsoft.com/office/drawing/2014/main" id="{82935A6C-8933-411B-8288-77C07889C63B}"/>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5" name="Rectangle 1134">
                <a:extLst>
                  <a:ext uri="{FF2B5EF4-FFF2-40B4-BE49-F238E27FC236}">
                    <a16:creationId xmlns:a16="http://schemas.microsoft.com/office/drawing/2014/main" id="{3D6EB947-5696-4B6C-A42E-18C6C8E97A49}"/>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6" name="Rectangle 1135">
                <a:extLst>
                  <a:ext uri="{FF2B5EF4-FFF2-40B4-BE49-F238E27FC236}">
                    <a16:creationId xmlns:a16="http://schemas.microsoft.com/office/drawing/2014/main" id="{E7389B14-0AA9-4063-A5F3-777344934DDB}"/>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7" name="Rectangle 1136">
                <a:extLst>
                  <a:ext uri="{FF2B5EF4-FFF2-40B4-BE49-F238E27FC236}">
                    <a16:creationId xmlns:a16="http://schemas.microsoft.com/office/drawing/2014/main" id="{7D1E851F-FE0C-48C2-BE8B-449087C6EA5C}"/>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8" name="Rectangle 1137">
                <a:extLst>
                  <a:ext uri="{FF2B5EF4-FFF2-40B4-BE49-F238E27FC236}">
                    <a16:creationId xmlns:a16="http://schemas.microsoft.com/office/drawing/2014/main" id="{9142DC47-A0E7-45B5-AB1E-6C02DD915FA4}"/>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9" name="Rectangle 1138">
                <a:extLst>
                  <a:ext uri="{FF2B5EF4-FFF2-40B4-BE49-F238E27FC236}">
                    <a16:creationId xmlns:a16="http://schemas.microsoft.com/office/drawing/2014/main" id="{9E2972A3-4386-484E-99B4-FDE8C8AF45E1}"/>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0" name="Rectangle 1139">
                <a:extLst>
                  <a:ext uri="{FF2B5EF4-FFF2-40B4-BE49-F238E27FC236}">
                    <a16:creationId xmlns:a16="http://schemas.microsoft.com/office/drawing/2014/main" id="{66371927-7504-4748-AAA1-3812D2EE246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1" name="Rectangle 1140">
                <a:extLst>
                  <a:ext uri="{FF2B5EF4-FFF2-40B4-BE49-F238E27FC236}">
                    <a16:creationId xmlns:a16="http://schemas.microsoft.com/office/drawing/2014/main" id="{0FA30E18-6333-484A-BF5F-95F910E96B5C}"/>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2" name="Rectangle 1141">
                <a:extLst>
                  <a:ext uri="{FF2B5EF4-FFF2-40B4-BE49-F238E27FC236}">
                    <a16:creationId xmlns:a16="http://schemas.microsoft.com/office/drawing/2014/main" id="{82A9FAEE-B894-4917-9839-694AB17B3C4B}"/>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3" name="Rectangle 1142">
                <a:extLst>
                  <a:ext uri="{FF2B5EF4-FFF2-40B4-BE49-F238E27FC236}">
                    <a16:creationId xmlns:a16="http://schemas.microsoft.com/office/drawing/2014/main" id="{D99785A7-F5B0-4913-9E4F-C67E95EC7A5C}"/>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4" name="Rectangle 1143">
                <a:extLst>
                  <a:ext uri="{FF2B5EF4-FFF2-40B4-BE49-F238E27FC236}">
                    <a16:creationId xmlns:a16="http://schemas.microsoft.com/office/drawing/2014/main" id="{75388206-8AB5-464F-9857-BCFF7B6341B0}"/>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5" name="Rectangle 1144">
                <a:extLst>
                  <a:ext uri="{FF2B5EF4-FFF2-40B4-BE49-F238E27FC236}">
                    <a16:creationId xmlns:a16="http://schemas.microsoft.com/office/drawing/2014/main" id="{C49A6768-0225-4753-9EA4-2F5F8F8C341B}"/>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6" name="Rectangle 1145">
                <a:extLst>
                  <a:ext uri="{FF2B5EF4-FFF2-40B4-BE49-F238E27FC236}">
                    <a16:creationId xmlns:a16="http://schemas.microsoft.com/office/drawing/2014/main" id="{980D8AAE-353E-4828-9557-8A2850933BC5}"/>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DE26E811-3149-4E78-AE0A-505318BA7B85}"/>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8" name="Rectangle 1147">
                <a:extLst>
                  <a:ext uri="{FF2B5EF4-FFF2-40B4-BE49-F238E27FC236}">
                    <a16:creationId xmlns:a16="http://schemas.microsoft.com/office/drawing/2014/main" id="{CA06AF67-9694-4C97-989B-898149F6771B}"/>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9" name="Rectangle 1148">
                <a:extLst>
                  <a:ext uri="{FF2B5EF4-FFF2-40B4-BE49-F238E27FC236}">
                    <a16:creationId xmlns:a16="http://schemas.microsoft.com/office/drawing/2014/main" id="{E8858E56-6B26-4B7E-8634-1136C07B1A4D}"/>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0" name="Rectangle 1149">
                <a:extLst>
                  <a:ext uri="{FF2B5EF4-FFF2-40B4-BE49-F238E27FC236}">
                    <a16:creationId xmlns:a16="http://schemas.microsoft.com/office/drawing/2014/main" id="{9DB23C1D-C8BA-4996-A353-283336D7AD0A}"/>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1" name="Rectangle 1150">
                <a:extLst>
                  <a:ext uri="{FF2B5EF4-FFF2-40B4-BE49-F238E27FC236}">
                    <a16:creationId xmlns:a16="http://schemas.microsoft.com/office/drawing/2014/main" id="{6864D0B6-04CD-4593-A1FF-597158DE62ED}"/>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6059E0CF-B518-49A5-9707-E188493851B1}"/>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3" name="Rectangle 1152">
                <a:extLst>
                  <a:ext uri="{FF2B5EF4-FFF2-40B4-BE49-F238E27FC236}">
                    <a16:creationId xmlns:a16="http://schemas.microsoft.com/office/drawing/2014/main" id="{7242ABB3-36EC-4FFB-996B-98265C38E0A0}"/>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Rectangle 1153">
                <a:extLst>
                  <a:ext uri="{FF2B5EF4-FFF2-40B4-BE49-F238E27FC236}">
                    <a16:creationId xmlns:a16="http://schemas.microsoft.com/office/drawing/2014/main" id="{9288A409-D920-4BD1-B81A-B1AD8D38FD26}"/>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5" name="Rectangle 1154">
                <a:extLst>
                  <a:ext uri="{FF2B5EF4-FFF2-40B4-BE49-F238E27FC236}">
                    <a16:creationId xmlns:a16="http://schemas.microsoft.com/office/drawing/2014/main" id="{ED4363A2-933D-41CB-8EF2-F2A42B163C54}"/>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6" name="Rectangle 1155">
                <a:extLst>
                  <a:ext uri="{FF2B5EF4-FFF2-40B4-BE49-F238E27FC236}">
                    <a16:creationId xmlns:a16="http://schemas.microsoft.com/office/drawing/2014/main" id="{2F828760-6F74-48EC-B0FA-633F3EE401B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7" name="Rectangle 1156">
                <a:extLst>
                  <a:ext uri="{FF2B5EF4-FFF2-40B4-BE49-F238E27FC236}">
                    <a16:creationId xmlns:a16="http://schemas.microsoft.com/office/drawing/2014/main" id="{323CB80B-A008-4810-82C3-72A296DDE35C}"/>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8" name="Rectangle 1157">
                <a:extLst>
                  <a:ext uri="{FF2B5EF4-FFF2-40B4-BE49-F238E27FC236}">
                    <a16:creationId xmlns:a16="http://schemas.microsoft.com/office/drawing/2014/main" id="{B95026E7-1EF9-4CD3-AAF0-0F8B748BE0D3}"/>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9" name="Rectangle 1158">
                <a:extLst>
                  <a:ext uri="{FF2B5EF4-FFF2-40B4-BE49-F238E27FC236}">
                    <a16:creationId xmlns:a16="http://schemas.microsoft.com/office/drawing/2014/main" id="{5B022A6D-FBFE-4446-AA13-F42947F50CF6}"/>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0" name="Rectangle 1159">
                <a:extLst>
                  <a:ext uri="{FF2B5EF4-FFF2-40B4-BE49-F238E27FC236}">
                    <a16:creationId xmlns:a16="http://schemas.microsoft.com/office/drawing/2014/main" id="{CF9F1EDF-80A4-4F8F-8C5A-CFCA2DBF7378}"/>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1" name="Rectangle 1160">
                <a:extLst>
                  <a:ext uri="{FF2B5EF4-FFF2-40B4-BE49-F238E27FC236}">
                    <a16:creationId xmlns:a16="http://schemas.microsoft.com/office/drawing/2014/main" id="{3D183AB1-B036-4D0D-82ED-8B56DFF025F5}"/>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2" name="Rectangle 1161">
                <a:extLst>
                  <a:ext uri="{FF2B5EF4-FFF2-40B4-BE49-F238E27FC236}">
                    <a16:creationId xmlns:a16="http://schemas.microsoft.com/office/drawing/2014/main" id="{D738CDFD-8B4B-403B-A118-1557119E07B2}"/>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3" name="Rectangle 1162">
                <a:extLst>
                  <a:ext uri="{FF2B5EF4-FFF2-40B4-BE49-F238E27FC236}">
                    <a16:creationId xmlns:a16="http://schemas.microsoft.com/office/drawing/2014/main" id="{FE68C469-DA8D-4C96-872B-A2A3745907E0}"/>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4" name="Rectangle 1163">
                <a:extLst>
                  <a:ext uri="{FF2B5EF4-FFF2-40B4-BE49-F238E27FC236}">
                    <a16:creationId xmlns:a16="http://schemas.microsoft.com/office/drawing/2014/main" id="{30121750-8D93-430E-8B99-F76DBD6D2DC8}"/>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5" name="Rectangle 1164">
                <a:extLst>
                  <a:ext uri="{FF2B5EF4-FFF2-40B4-BE49-F238E27FC236}">
                    <a16:creationId xmlns:a16="http://schemas.microsoft.com/office/drawing/2014/main" id="{4AF05999-B859-45A6-8204-F0617C02D028}"/>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6" name="Rectangle 1165">
                <a:extLst>
                  <a:ext uri="{FF2B5EF4-FFF2-40B4-BE49-F238E27FC236}">
                    <a16:creationId xmlns:a16="http://schemas.microsoft.com/office/drawing/2014/main" id="{E3959EA7-D83B-494D-9A57-92CF3C1D3A33}"/>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7" name="Rectangle 1166">
                <a:extLst>
                  <a:ext uri="{FF2B5EF4-FFF2-40B4-BE49-F238E27FC236}">
                    <a16:creationId xmlns:a16="http://schemas.microsoft.com/office/drawing/2014/main" id="{4E30F601-D624-4490-9169-99BC0B1499C0}"/>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8" name="Rectangle 1167">
                <a:extLst>
                  <a:ext uri="{FF2B5EF4-FFF2-40B4-BE49-F238E27FC236}">
                    <a16:creationId xmlns:a16="http://schemas.microsoft.com/office/drawing/2014/main" id="{15A09EDA-A70A-4757-850A-2CFFA25BECA9}"/>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9" name="Rectangle 1168">
                <a:extLst>
                  <a:ext uri="{FF2B5EF4-FFF2-40B4-BE49-F238E27FC236}">
                    <a16:creationId xmlns:a16="http://schemas.microsoft.com/office/drawing/2014/main" id="{0C016285-0BDC-4B3C-A8A5-F656E2215C6F}"/>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0" name="Rectangle 1169">
                <a:extLst>
                  <a:ext uri="{FF2B5EF4-FFF2-40B4-BE49-F238E27FC236}">
                    <a16:creationId xmlns:a16="http://schemas.microsoft.com/office/drawing/2014/main" id="{491BAAC7-906E-4DA1-AE51-37B83D5300EC}"/>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1" name="Rectangle 1170">
                <a:extLst>
                  <a:ext uri="{FF2B5EF4-FFF2-40B4-BE49-F238E27FC236}">
                    <a16:creationId xmlns:a16="http://schemas.microsoft.com/office/drawing/2014/main" id="{EC59CDD9-EF7A-4ED7-93D7-A3C71DD988E2}"/>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2" name="Rectangle 1171">
                <a:extLst>
                  <a:ext uri="{FF2B5EF4-FFF2-40B4-BE49-F238E27FC236}">
                    <a16:creationId xmlns:a16="http://schemas.microsoft.com/office/drawing/2014/main" id="{66AE3782-D016-4F6E-ACCE-08B7C16C2CCD}"/>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3" name="Rectangle 1172">
                <a:extLst>
                  <a:ext uri="{FF2B5EF4-FFF2-40B4-BE49-F238E27FC236}">
                    <a16:creationId xmlns:a16="http://schemas.microsoft.com/office/drawing/2014/main" id="{7B6FC555-D014-4292-A4FB-A0420E51391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4" name="Rectangle 1173">
                <a:extLst>
                  <a:ext uri="{FF2B5EF4-FFF2-40B4-BE49-F238E27FC236}">
                    <a16:creationId xmlns:a16="http://schemas.microsoft.com/office/drawing/2014/main" id="{B9925B67-D4FA-486F-847B-E911262255E4}"/>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5" name="Rectangle 1174">
                <a:extLst>
                  <a:ext uri="{FF2B5EF4-FFF2-40B4-BE49-F238E27FC236}">
                    <a16:creationId xmlns:a16="http://schemas.microsoft.com/office/drawing/2014/main" id="{F06F55C2-E140-4D88-B2F7-6F1EB6F634BF}"/>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6" name="Rectangle 1175">
                <a:extLst>
                  <a:ext uri="{FF2B5EF4-FFF2-40B4-BE49-F238E27FC236}">
                    <a16:creationId xmlns:a16="http://schemas.microsoft.com/office/drawing/2014/main" id="{BCC635B4-BAF0-40B0-8C1F-1BF3B788EC04}"/>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7" name="Rectangle 1176">
                <a:extLst>
                  <a:ext uri="{FF2B5EF4-FFF2-40B4-BE49-F238E27FC236}">
                    <a16:creationId xmlns:a16="http://schemas.microsoft.com/office/drawing/2014/main" id="{3B54E34E-BAF5-48AF-A975-DA765ACA1579}"/>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46412613-784E-431E-867D-9D59876C0FA6}"/>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9" name="Rectangle 1178">
                <a:extLst>
                  <a:ext uri="{FF2B5EF4-FFF2-40B4-BE49-F238E27FC236}">
                    <a16:creationId xmlns:a16="http://schemas.microsoft.com/office/drawing/2014/main" id="{BA6AEB2D-AB65-4EF3-BB1E-6D0D82B51FD2}"/>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0" name="Rectangle 1179">
                <a:extLst>
                  <a:ext uri="{FF2B5EF4-FFF2-40B4-BE49-F238E27FC236}">
                    <a16:creationId xmlns:a16="http://schemas.microsoft.com/office/drawing/2014/main" id="{C029EA5C-9A63-4F2B-9301-81B74AE883F9}"/>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1" name="Rectangle 1180">
                <a:extLst>
                  <a:ext uri="{FF2B5EF4-FFF2-40B4-BE49-F238E27FC236}">
                    <a16:creationId xmlns:a16="http://schemas.microsoft.com/office/drawing/2014/main" id="{7570BE8B-89BC-482E-923C-3D5CC12AF237}"/>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B44B604C-B707-431D-865A-8B873BBBC4F6}"/>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60EF6E8F-6DC3-4A52-9545-8BFCB83F63B1}"/>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4" name="Rectangle 1183">
                <a:extLst>
                  <a:ext uri="{FF2B5EF4-FFF2-40B4-BE49-F238E27FC236}">
                    <a16:creationId xmlns:a16="http://schemas.microsoft.com/office/drawing/2014/main" id="{E1B06714-9BA6-4437-83A6-785B3FDD6FAF}"/>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5" name="Rectangle 1184">
                <a:extLst>
                  <a:ext uri="{FF2B5EF4-FFF2-40B4-BE49-F238E27FC236}">
                    <a16:creationId xmlns:a16="http://schemas.microsoft.com/office/drawing/2014/main" id="{A3F8F3B7-E1AB-4957-B9E1-14BDBA6A403F}"/>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6" name="Rectangle 1185">
                <a:extLst>
                  <a:ext uri="{FF2B5EF4-FFF2-40B4-BE49-F238E27FC236}">
                    <a16:creationId xmlns:a16="http://schemas.microsoft.com/office/drawing/2014/main" id="{DAACD560-B040-40AB-B0F9-6D4872593252}"/>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7" name="Rectangle 1186">
                <a:extLst>
                  <a:ext uri="{FF2B5EF4-FFF2-40B4-BE49-F238E27FC236}">
                    <a16:creationId xmlns:a16="http://schemas.microsoft.com/office/drawing/2014/main" id="{7F9593FF-EE00-47C2-A8F9-946857BD4DAD}"/>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8" name="Rectangle 1187">
                <a:extLst>
                  <a:ext uri="{FF2B5EF4-FFF2-40B4-BE49-F238E27FC236}">
                    <a16:creationId xmlns:a16="http://schemas.microsoft.com/office/drawing/2014/main" id="{E0647C60-0051-4E46-AB7D-1C2BD395A15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9" name="Rectangle 1188">
                <a:extLst>
                  <a:ext uri="{FF2B5EF4-FFF2-40B4-BE49-F238E27FC236}">
                    <a16:creationId xmlns:a16="http://schemas.microsoft.com/office/drawing/2014/main" id="{1EC7D9FB-6A7E-4596-A3EB-135ED6BCC19A}"/>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0" name="Rectangle 1189">
                <a:extLst>
                  <a:ext uri="{FF2B5EF4-FFF2-40B4-BE49-F238E27FC236}">
                    <a16:creationId xmlns:a16="http://schemas.microsoft.com/office/drawing/2014/main" id="{454DE83C-9538-4A8C-8E90-FAEBD47302DE}"/>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1" name="Rectangle 1190">
                <a:extLst>
                  <a:ext uri="{FF2B5EF4-FFF2-40B4-BE49-F238E27FC236}">
                    <a16:creationId xmlns:a16="http://schemas.microsoft.com/office/drawing/2014/main" id="{BA41731D-1E73-4A39-9201-54A030E3E8FC}"/>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2" name="Rectangle 1191">
                <a:extLst>
                  <a:ext uri="{FF2B5EF4-FFF2-40B4-BE49-F238E27FC236}">
                    <a16:creationId xmlns:a16="http://schemas.microsoft.com/office/drawing/2014/main" id="{64EBC6FA-3929-4BD7-9F25-A3DDA095026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3" name="Rectangle 1192">
                <a:extLst>
                  <a:ext uri="{FF2B5EF4-FFF2-40B4-BE49-F238E27FC236}">
                    <a16:creationId xmlns:a16="http://schemas.microsoft.com/office/drawing/2014/main" id="{BA066368-3967-44F2-94DD-48415C1BBC9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4" name="Rectangle 1033">
              <a:extLst>
                <a:ext uri="{FF2B5EF4-FFF2-40B4-BE49-F238E27FC236}">
                  <a16:creationId xmlns:a16="http://schemas.microsoft.com/office/drawing/2014/main" id="{28FFDE98-BF8F-4E79-8D74-BC120B09F97B}"/>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Rectangle 1034">
              <a:extLst>
                <a:ext uri="{FF2B5EF4-FFF2-40B4-BE49-F238E27FC236}">
                  <a16:creationId xmlns:a16="http://schemas.microsoft.com/office/drawing/2014/main" id="{E4134913-66A2-4D47-8447-0A1D9D70417C}"/>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4" name="Rectangle 1193">
            <a:extLst>
              <a:ext uri="{FF2B5EF4-FFF2-40B4-BE49-F238E27FC236}">
                <a16:creationId xmlns:a16="http://schemas.microsoft.com/office/drawing/2014/main" id="{2587C090-077B-4364-81E8-DDF7DEF47D10}"/>
              </a:ext>
            </a:extLst>
          </p:cNvPr>
          <p:cNvSpPr/>
          <p:nvPr/>
        </p:nvSpPr>
        <p:spPr bwMode="auto">
          <a:xfrm>
            <a:off x="9902469"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5" name="Rectangle 1194">
            <a:extLst>
              <a:ext uri="{FF2B5EF4-FFF2-40B4-BE49-F238E27FC236}">
                <a16:creationId xmlns:a16="http://schemas.microsoft.com/office/drawing/2014/main" id="{64C81457-02D9-4526-A2A0-28E99AFF90CA}"/>
              </a:ext>
            </a:extLst>
          </p:cNvPr>
          <p:cNvSpPr/>
          <p:nvPr/>
        </p:nvSpPr>
        <p:spPr bwMode="auto">
          <a:xfrm>
            <a:off x="9347342"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6" name="Rectangle 1195">
            <a:extLst>
              <a:ext uri="{FF2B5EF4-FFF2-40B4-BE49-F238E27FC236}">
                <a16:creationId xmlns:a16="http://schemas.microsoft.com/office/drawing/2014/main" id="{944CE1C4-7391-4C33-A0AA-982208F3E0E7}"/>
              </a:ext>
            </a:extLst>
          </p:cNvPr>
          <p:cNvSpPr/>
          <p:nvPr/>
        </p:nvSpPr>
        <p:spPr bwMode="auto">
          <a:xfrm>
            <a:off x="9347342"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7" name="Rectangle 1196">
            <a:extLst>
              <a:ext uri="{FF2B5EF4-FFF2-40B4-BE49-F238E27FC236}">
                <a16:creationId xmlns:a16="http://schemas.microsoft.com/office/drawing/2014/main" id="{522DE60A-6A36-4E8F-9EB2-F4F0638A5CA3}"/>
              </a:ext>
            </a:extLst>
          </p:cNvPr>
          <p:cNvSpPr/>
          <p:nvPr/>
        </p:nvSpPr>
        <p:spPr bwMode="auto">
          <a:xfrm>
            <a:off x="962490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8" name="Rectangle 1197">
            <a:extLst>
              <a:ext uri="{FF2B5EF4-FFF2-40B4-BE49-F238E27FC236}">
                <a16:creationId xmlns:a16="http://schemas.microsoft.com/office/drawing/2014/main" id="{5F15F9E4-C061-4112-97A2-00B2C292BBE8}"/>
              </a:ext>
            </a:extLst>
          </p:cNvPr>
          <p:cNvSpPr/>
          <p:nvPr/>
        </p:nvSpPr>
        <p:spPr bwMode="auto">
          <a:xfrm>
            <a:off x="99024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9" name="Rectangle 1198">
            <a:extLst>
              <a:ext uri="{FF2B5EF4-FFF2-40B4-BE49-F238E27FC236}">
                <a16:creationId xmlns:a16="http://schemas.microsoft.com/office/drawing/2014/main" id="{0F90BEA9-BFB3-43D5-B345-D99717944136}"/>
              </a:ext>
            </a:extLst>
          </p:cNvPr>
          <p:cNvSpPr/>
          <p:nvPr/>
        </p:nvSpPr>
        <p:spPr bwMode="auto">
          <a:xfrm>
            <a:off x="9347342"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0" name="Rectangle 1199">
            <a:extLst>
              <a:ext uri="{FF2B5EF4-FFF2-40B4-BE49-F238E27FC236}">
                <a16:creationId xmlns:a16="http://schemas.microsoft.com/office/drawing/2014/main" id="{31255446-E8F4-4D08-8DD2-F2D92D16C5B6}"/>
              </a:ext>
            </a:extLst>
          </p:cNvPr>
          <p:cNvSpPr/>
          <p:nvPr/>
        </p:nvSpPr>
        <p:spPr bwMode="auto">
          <a:xfrm>
            <a:off x="879222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1" name="Rectangle 1200">
            <a:extLst>
              <a:ext uri="{FF2B5EF4-FFF2-40B4-BE49-F238E27FC236}">
                <a16:creationId xmlns:a16="http://schemas.microsoft.com/office/drawing/2014/main" id="{166A33F8-6DD9-4573-9672-78F55CC9F7C4}"/>
              </a:ext>
            </a:extLst>
          </p:cNvPr>
          <p:cNvSpPr/>
          <p:nvPr/>
        </p:nvSpPr>
        <p:spPr bwMode="auto">
          <a:xfrm>
            <a:off x="8792221"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2" name="Rectangle 1201">
            <a:extLst>
              <a:ext uri="{FF2B5EF4-FFF2-40B4-BE49-F238E27FC236}">
                <a16:creationId xmlns:a16="http://schemas.microsoft.com/office/drawing/2014/main" id="{A0D781C2-5492-469E-B27B-8D54F66804D6}"/>
              </a:ext>
            </a:extLst>
          </p:cNvPr>
          <p:cNvSpPr/>
          <p:nvPr/>
        </p:nvSpPr>
        <p:spPr bwMode="auto">
          <a:xfrm>
            <a:off x="8514660"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3" name="Rectangle 1202">
            <a:extLst>
              <a:ext uri="{FF2B5EF4-FFF2-40B4-BE49-F238E27FC236}">
                <a16:creationId xmlns:a16="http://schemas.microsoft.com/office/drawing/2014/main" id="{275E6103-F104-4CBB-8518-B5EC838AFAC0}"/>
              </a:ext>
            </a:extLst>
          </p:cNvPr>
          <p:cNvSpPr/>
          <p:nvPr/>
        </p:nvSpPr>
        <p:spPr bwMode="auto">
          <a:xfrm>
            <a:off x="740441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4" name="Rectangle 1203">
            <a:extLst>
              <a:ext uri="{FF2B5EF4-FFF2-40B4-BE49-F238E27FC236}">
                <a16:creationId xmlns:a16="http://schemas.microsoft.com/office/drawing/2014/main" id="{7204017D-B1AF-4435-8963-D45CF71C1903}"/>
              </a:ext>
            </a:extLst>
          </p:cNvPr>
          <p:cNvSpPr/>
          <p:nvPr/>
        </p:nvSpPr>
        <p:spPr bwMode="auto">
          <a:xfrm>
            <a:off x="795953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5" name="Rectangle 1204">
            <a:extLst>
              <a:ext uri="{FF2B5EF4-FFF2-40B4-BE49-F238E27FC236}">
                <a16:creationId xmlns:a16="http://schemas.microsoft.com/office/drawing/2014/main" id="{234F2F70-257B-4109-BE97-15957584D3F7}"/>
              </a:ext>
            </a:extLst>
          </p:cNvPr>
          <p:cNvSpPr/>
          <p:nvPr/>
        </p:nvSpPr>
        <p:spPr bwMode="auto">
          <a:xfrm>
            <a:off x="7681977"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6" name="Rectangle 1205">
            <a:extLst>
              <a:ext uri="{FF2B5EF4-FFF2-40B4-BE49-F238E27FC236}">
                <a16:creationId xmlns:a16="http://schemas.microsoft.com/office/drawing/2014/main" id="{6E32C2CF-6374-4984-9DA3-653A73EF91D7}"/>
              </a:ext>
            </a:extLst>
          </p:cNvPr>
          <p:cNvSpPr/>
          <p:nvPr/>
        </p:nvSpPr>
        <p:spPr bwMode="auto">
          <a:xfrm>
            <a:off x="795953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7" name="Rectangle 1206">
            <a:extLst>
              <a:ext uri="{FF2B5EF4-FFF2-40B4-BE49-F238E27FC236}">
                <a16:creationId xmlns:a16="http://schemas.microsoft.com/office/drawing/2014/main" id="{8F492FF6-B0E5-410B-9B65-9BDAEF8DBE94}"/>
              </a:ext>
            </a:extLst>
          </p:cNvPr>
          <p:cNvSpPr/>
          <p:nvPr/>
        </p:nvSpPr>
        <p:spPr bwMode="auto">
          <a:xfrm>
            <a:off x="740441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8" name="Rectangle 1207">
            <a:extLst>
              <a:ext uri="{FF2B5EF4-FFF2-40B4-BE49-F238E27FC236}">
                <a16:creationId xmlns:a16="http://schemas.microsoft.com/office/drawing/2014/main" id="{E2FF46A5-E640-43C8-A444-62005A666E4F}"/>
              </a:ext>
            </a:extLst>
          </p:cNvPr>
          <p:cNvSpPr/>
          <p:nvPr/>
        </p:nvSpPr>
        <p:spPr bwMode="auto">
          <a:xfrm>
            <a:off x="768197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9" name="Rectangle 1208">
            <a:extLst>
              <a:ext uri="{FF2B5EF4-FFF2-40B4-BE49-F238E27FC236}">
                <a16:creationId xmlns:a16="http://schemas.microsoft.com/office/drawing/2014/main" id="{3BB1D822-ADDA-459E-B88B-BC74690257BF}"/>
              </a:ext>
            </a:extLst>
          </p:cNvPr>
          <p:cNvSpPr/>
          <p:nvPr/>
        </p:nvSpPr>
        <p:spPr bwMode="auto">
          <a:xfrm>
            <a:off x="7959539"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0" name="Rectangle 1209">
            <a:extLst>
              <a:ext uri="{FF2B5EF4-FFF2-40B4-BE49-F238E27FC236}">
                <a16:creationId xmlns:a16="http://schemas.microsoft.com/office/drawing/2014/main" id="{2E0BBBAD-9417-444C-B49E-270EBF53C35B}"/>
              </a:ext>
            </a:extLst>
          </p:cNvPr>
          <p:cNvSpPr/>
          <p:nvPr/>
        </p:nvSpPr>
        <p:spPr bwMode="auto">
          <a:xfrm>
            <a:off x="9069781"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1" name="Rectangle 1210">
            <a:extLst>
              <a:ext uri="{FF2B5EF4-FFF2-40B4-BE49-F238E27FC236}">
                <a16:creationId xmlns:a16="http://schemas.microsoft.com/office/drawing/2014/main" id="{D4636DEC-E30C-4D20-AA82-A687C2D61EE0}"/>
              </a:ext>
            </a:extLst>
          </p:cNvPr>
          <p:cNvSpPr/>
          <p:nvPr/>
        </p:nvSpPr>
        <p:spPr bwMode="auto">
          <a:xfrm>
            <a:off x="823709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2" name="Rectangle 1211">
            <a:extLst>
              <a:ext uri="{FF2B5EF4-FFF2-40B4-BE49-F238E27FC236}">
                <a16:creationId xmlns:a16="http://schemas.microsoft.com/office/drawing/2014/main" id="{01C30494-7CB2-49C5-BD8B-1FC261DDBBC0}"/>
              </a:ext>
            </a:extLst>
          </p:cNvPr>
          <p:cNvSpPr/>
          <p:nvPr/>
        </p:nvSpPr>
        <p:spPr bwMode="auto">
          <a:xfrm>
            <a:off x="851465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Rectangle 1212">
            <a:extLst>
              <a:ext uri="{FF2B5EF4-FFF2-40B4-BE49-F238E27FC236}">
                <a16:creationId xmlns:a16="http://schemas.microsoft.com/office/drawing/2014/main" id="{2419AFC9-467C-4EED-8515-AB5E0033D557}"/>
              </a:ext>
            </a:extLst>
          </p:cNvPr>
          <p:cNvSpPr/>
          <p:nvPr/>
        </p:nvSpPr>
        <p:spPr bwMode="auto">
          <a:xfrm>
            <a:off x="7959529"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Rectangle 1213">
            <a:extLst>
              <a:ext uri="{FF2B5EF4-FFF2-40B4-BE49-F238E27FC236}">
                <a16:creationId xmlns:a16="http://schemas.microsoft.com/office/drawing/2014/main" id="{C8B31A52-74D1-4326-BF32-3791D033B834}"/>
              </a:ext>
            </a:extLst>
          </p:cNvPr>
          <p:cNvSpPr/>
          <p:nvPr/>
        </p:nvSpPr>
        <p:spPr bwMode="auto">
          <a:xfrm>
            <a:off x="7959537"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5" name="Rectangle 1214">
            <a:extLst>
              <a:ext uri="{FF2B5EF4-FFF2-40B4-BE49-F238E27FC236}">
                <a16:creationId xmlns:a16="http://schemas.microsoft.com/office/drawing/2014/main" id="{2CCA8623-0D6F-431B-9A36-796728CA97B9}"/>
              </a:ext>
            </a:extLst>
          </p:cNvPr>
          <p:cNvSpPr/>
          <p:nvPr/>
        </p:nvSpPr>
        <p:spPr bwMode="auto">
          <a:xfrm>
            <a:off x="768197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6" name="Rectangle 1215">
            <a:extLst>
              <a:ext uri="{FF2B5EF4-FFF2-40B4-BE49-F238E27FC236}">
                <a16:creationId xmlns:a16="http://schemas.microsoft.com/office/drawing/2014/main" id="{149432A4-1C64-4105-9DC7-CB079789BC3B}"/>
              </a:ext>
            </a:extLst>
          </p:cNvPr>
          <p:cNvSpPr/>
          <p:nvPr/>
        </p:nvSpPr>
        <p:spPr bwMode="auto">
          <a:xfrm>
            <a:off x="823709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7" name="Rectangle 1216">
            <a:extLst>
              <a:ext uri="{FF2B5EF4-FFF2-40B4-BE49-F238E27FC236}">
                <a16:creationId xmlns:a16="http://schemas.microsoft.com/office/drawing/2014/main" id="{2B244D6D-A8C5-4600-88BB-196A057C5B23}"/>
              </a:ext>
            </a:extLst>
          </p:cNvPr>
          <p:cNvSpPr/>
          <p:nvPr/>
        </p:nvSpPr>
        <p:spPr bwMode="auto">
          <a:xfrm>
            <a:off x="795953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8" name="Rectangle 1217">
            <a:extLst>
              <a:ext uri="{FF2B5EF4-FFF2-40B4-BE49-F238E27FC236}">
                <a16:creationId xmlns:a16="http://schemas.microsoft.com/office/drawing/2014/main" id="{91A34A8F-978D-4C2A-ABB4-56A08470B93B}"/>
              </a:ext>
            </a:extLst>
          </p:cNvPr>
          <p:cNvSpPr/>
          <p:nvPr/>
        </p:nvSpPr>
        <p:spPr bwMode="auto">
          <a:xfrm>
            <a:off x="851466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9" name="Rectangle 1218">
            <a:extLst>
              <a:ext uri="{FF2B5EF4-FFF2-40B4-BE49-F238E27FC236}">
                <a16:creationId xmlns:a16="http://schemas.microsoft.com/office/drawing/2014/main" id="{BDB3CC08-911D-4568-993C-D1291FEC993B}"/>
              </a:ext>
            </a:extLst>
          </p:cNvPr>
          <p:cNvSpPr/>
          <p:nvPr/>
        </p:nvSpPr>
        <p:spPr bwMode="auto">
          <a:xfrm>
            <a:off x="8792221"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0" name="Rectangle 1219">
            <a:extLst>
              <a:ext uri="{FF2B5EF4-FFF2-40B4-BE49-F238E27FC236}">
                <a16:creationId xmlns:a16="http://schemas.microsoft.com/office/drawing/2014/main" id="{591B2D23-0583-45F9-96E1-CAE7B8DFA456}"/>
              </a:ext>
            </a:extLst>
          </p:cNvPr>
          <p:cNvSpPr/>
          <p:nvPr/>
        </p:nvSpPr>
        <p:spPr bwMode="auto">
          <a:xfrm>
            <a:off x="9347342"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1" name="Rectangle 1220">
            <a:extLst>
              <a:ext uri="{FF2B5EF4-FFF2-40B4-BE49-F238E27FC236}">
                <a16:creationId xmlns:a16="http://schemas.microsoft.com/office/drawing/2014/main" id="{7823B750-2EB1-4E23-A436-1742D82C3DEC}"/>
              </a:ext>
            </a:extLst>
          </p:cNvPr>
          <p:cNvSpPr/>
          <p:nvPr/>
        </p:nvSpPr>
        <p:spPr bwMode="auto">
          <a:xfrm>
            <a:off x="795953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2" name="Rectangle 1221">
            <a:extLst>
              <a:ext uri="{FF2B5EF4-FFF2-40B4-BE49-F238E27FC236}">
                <a16:creationId xmlns:a16="http://schemas.microsoft.com/office/drawing/2014/main" id="{6CEEDE48-8480-4043-BC4E-F3E749DBEB0B}"/>
              </a:ext>
            </a:extLst>
          </p:cNvPr>
          <p:cNvSpPr/>
          <p:nvPr/>
        </p:nvSpPr>
        <p:spPr bwMode="auto">
          <a:xfrm>
            <a:off x="8792221"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3" name="Rectangle 1222">
            <a:extLst>
              <a:ext uri="{FF2B5EF4-FFF2-40B4-BE49-F238E27FC236}">
                <a16:creationId xmlns:a16="http://schemas.microsoft.com/office/drawing/2014/main" id="{015A0093-CEF0-448A-8BBE-DF4A6320B813}"/>
              </a:ext>
            </a:extLst>
          </p:cNvPr>
          <p:cNvSpPr/>
          <p:nvPr/>
        </p:nvSpPr>
        <p:spPr bwMode="auto">
          <a:xfrm>
            <a:off x="9347342"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4" name="Rectangle 1223">
            <a:extLst>
              <a:ext uri="{FF2B5EF4-FFF2-40B4-BE49-F238E27FC236}">
                <a16:creationId xmlns:a16="http://schemas.microsoft.com/office/drawing/2014/main" id="{EEE9CC83-DE25-4A5B-B562-BAD5E36957DE}"/>
              </a:ext>
            </a:extLst>
          </p:cNvPr>
          <p:cNvSpPr/>
          <p:nvPr/>
        </p:nvSpPr>
        <p:spPr bwMode="auto">
          <a:xfrm>
            <a:off x="7959539"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E50BDD25-7234-4745-B7FE-9F1CF668EA25}"/>
              </a:ext>
            </a:extLst>
          </p:cNvPr>
          <p:cNvGrpSpPr/>
          <p:nvPr/>
        </p:nvGrpSpPr>
        <p:grpSpPr>
          <a:xfrm>
            <a:off x="6126631" y="6098381"/>
            <a:ext cx="329848" cy="299035"/>
            <a:chOff x="6126631" y="6098381"/>
            <a:chExt cx="329848" cy="299035"/>
          </a:xfrm>
        </p:grpSpPr>
        <p:sp>
          <p:nvSpPr>
            <p:cNvPr id="1232" name="Rectangle 1231">
              <a:extLst>
                <a:ext uri="{FF2B5EF4-FFF2-40B4-BE49-F238E27FC236}">
                  <a16:creationId xmlns:a16="http://schemas.microsoft.com/office/drawing/2014/main" id="{5AB88C65-91EE-483E-8E39-21155E48E7E0}"/>
                </a:ext>
              </a:extLst>
            </p:cNvPr>
            <p:cNvSpPr/>
            <p:nvPr/>
          </p:nvSpPr>
          <p:spPr bwMode="auto">
            <a:xfrm>
              <a:off x="6207697" y="614889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582F9821-3BD6-49D5-9D63-F2AA236E9A8F}"/>
                </a:ext>
              </a:extLst>
            </p:cNvPr>
            <p:cNvCxnSpPr>
              <a:cxnSpLocks/>
            </p:cNvCxnSpPr>
            <p:nvPr/>
          </p:nvCxnSpPr>
          <p:spPr>
            <a:xfrm>
              <a:off x="6126631" y="6247003"/>
              <a:ext cx="81066"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1A4A8A2D-F149-4886-8908-D9C82200BD94}"/>
                </a:ext>
              </a:extLst>
            </p:cNvPr>
            <p:cNvCxnSpPr>
              <a:cxnSpLocks/>
            </p:cNvCxnSpPr>
            <p:nvPr/>
          </p:nvCxnSpPr>
          <p:spPr>
            <a:xfrm>
              <a:off x="6390190" y="6247003"/>
              <a:ext cx="66289"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83BEAA5B-6840-433C-8ECC-143A63A7FE78}"/>
                </a:ext>
              </a:extLst>
            </p:cNvPr>
            <p:cNvCxnSpPr>
              <a:cxnSpLocks/>
            </p:cNvCxnSpPr>
            <p:nvPr/>
          </p:nvCxnSpPr>
          <p:spPr>
            <a:xfrm flipV="1">
              <a:off x="6306320" y="6331393"/>
              <a:ext cx="0" cy="66023"/>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6" name="Straight Connector 1235">
              <a:extLst>
                <a:ext uri="{FF2B5EF4-FFF2-40B4-BE49-F238E27FC236}">
                  <a16:creationId xmlns:a16="http://schemas.microsoft.com/office/drawing/2014/main" id="{B23B3088-11D8-42E9-8DD0-4388DDCD4DA3}"/>
                </a:ext>
              </a:extLst>
            </p:cNvPr>
            <p:cNvCxnSpPr>
              <a:cxnSpLocks/>
            </p:cNvCxnSpPr>
            <p:nvPr/>
          </p:nvCxnSpPr>
          <p:spPr>
            <a:xfrm flipV="1">
              <a:off x="6306320" y="6098381"/>
              <a:ext cx="0" cy="50519"/>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37" name="Group 1236">
            <a:extLst>
              <a:ext uri="{FF2B5EF4-FFF2-40B4-BE49-F238E27FC236}">
                <a16:creationId xmlns:a16="http://schemas.microsoft.com/office/drawing/2014/main" id="{BFDF2706-7A15-4AFC-8102-47953F83822E}"/>
              </a:ext>
            </a:extLst>
          </p:cNvPr>
          <p:cNvGrpSpPr/>
          <p:nvPr/>
        </p:nvGrpSpPr>
        <p:grpSpPr>
          <a:xfrm>
            <a:off x="1812289" y="1860060"/>
            <a:ext cx="2681141" cy="2557480"/>
            <a:chOff x="7609152" y="1473500"/>
            <a:chExt cx="2681141" cy="4603450"/>
          </a:xfrm>
        </p:grpSpPr>
        <p:grpSp>
          <p:nvGrpSpPr>
            <p:cNvPr id="1238" name="Group 1237">
              <a:extLst>
                <a:ext uri="{FF2B5EF4-FFF2-40B4-BE49-F238E27FC236}">
                  <a16:creationId xmlns:a16="http://schemas.microsoft.com/office/drawing/2014/main" id="{DC3C0728-0BD2-4C6A-B964-C1D6C4DBF3E3}"/>
                </a:ext>
              </a:extLst>
            </p:cNvPr>
            <p:cNvGrpSpPr/>
            <p:nvPr/>
          </p:nvGrpSpPr>
          <p:grpSpPr>
            <a:xfrm>
              <a:off x="7609152" y="1473500"/>
              <a:ext cx="2681141" cy="4603450"/>
              <a:chOff x="7609152" y="1473500"/>
              <a:chExt cx="2681141" cy="4603450"/>
            </a:xfrm>
          </p:grpSpPr>
          <p:sp>
            <p:nvSpPr>
              <p:cNvPr id="1241" name="Rectangle 1240">
                <a:extLst>
                  <a:ext uri="{FF2B5EF4-FFF2-40B4-BE49-F238E27FC236}">
                    <a16:creationId xmlns:a16="http://schemas.microsoft.com/office/drawing/2014/main" id="{2C0447C1-B8C3-4270-9E54-06C2CFE360B7}"/>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2" name="Rectangle 1241">
                <a:extLst>
                  <a:ext uri="{FF2B5EF4-FFF2-40B4-BE49-F238E27FC236}">
                    <a16:creationId xmlns:a16="http://schemas.microsoft.com/office/drawing/2014/main" id="{9414ACFA-7BDF-45E6-955F-6F73A166580E}"/>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3" name="Rectangle 1242">
                <a:extLst>
                  <a:ext uri="{FF2B5EF4-FFF2-40B4-BE49-F238E27FC236}">
                    <a16:creationId xmlns:a16="http://schemas.microsoft.com/office/drawing/2014/main" id="{613FC2D0-155B-4F16-B612-7D1D4EDCDCC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4" name="Rectangle 1243">
                <a:extLst>
                  <a:ext uri="{FF2B5EF4-FFF2-40B4-BE49-F238E27FC236}">
                    <a16:creationId xmlns:a16="http://schemas.microsoft.com/office/drawing/2014/main" id="{D7D57F4E-E727-4C29-A164-D0692139A9D3}"/>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5" name="Rectangle 1244">
                <a:extLst>
                  <a:ext uri="{FF2B5EF4-FFF2-40B4-BE49-F238E27FC236}">
                    <a16:creationId xmlns:a16="http://schemas.microsoft.com/office/drawing/2014/main" id="{80A5F3ED-5FF9-43FA-9943-D1EF8F9ABD7E}"/>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6" name="Rectangle 1245">
                <a:extLst>
                  <a:ext uri="{FF2B5EF4-FFF2-40B4-BE49-F238E27FC236}">
                    <a16:creationId xmlns:a16="http://schemas.microsoft.com/office/drawing/2014/main" id="{A9743CF2-17AD-4650-AD78-D08F56C1520A}"/>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7" name="Rectangle 1246">
                <a:extLst>
                  <a:ext uri="{FF2B5EF4-FFF2-40B4-BE49-F238E27FC236}">
                    <a16:creationId xmlns:a16="http://schemas.microsoft.com/office/drawing/2014/main" id="{21BAA24F-164E-4BF2-827F-F30DC17168EB}"/>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8" name="Rectangle 1267">
                <a:extLst>
                  <a:ext uri="{FF2B5EF4-FFF2-40B4-BE49-F238E27FC236}">
                    <a16:creationId xmlns:a16="http://schemas.microsoft.com/office/drawing/2014/main" id="{81EB5F7C-76BE-4645-B12E-9C6D18A77869}"/>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1" name="Rectangle 1270">
                <a:extLst>
                  <a:ext uri="{FF2B5EF4-FFF2-40B4-BE49-F238E27FC236}">
                    <a16:creationId xmlns:a16="http://schemas.microsoft.com/office/drawing/2014/main" id="{32122033-3A15-4BE5-879B-18C8DDA5EA27}"/>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3" name="Rectangle 1272">
                <a:extLst>
                  <a:ext uri="{FF2B5EF4-FFF2-40B4-BE49-F238E27FC236}">
                    <a16:creationId xmlns:a16="http://schemas.microsoft.com/office/drawing/2014/main" id="{60410BD9-7919-48CF-8D65-89D43D9662EC}"/>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4" name="Rectangle 1273">
                <a:extLst>
                  <a:ext uri="{FF2B5EF4-FFF2-40B4-BE49-F238E27FC236}">
                    <a16:creationId xmlns:a16="http://schemas.microsoft.com/office/drawing/2014/main" id="{7A59FDFB-B337-4882-AB18-9B8DD83141C1}"/>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6" name="Rectangle 1285">
                <a:extLst>
                  <a:ext uri="{FF2B5EF4-FFF2-40B4-BE49-F238E27FC236}">
                    <a16:creationId xmlns:a16="http://schemas.microsoft.com/office/drawing/2014/main" id="{7BC0069C-9A96-4399-AEA2-E9F7A5E95DCA}"/>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B0EB2329-4B7D-4F5D-9764-5247E20FB6A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7" name="Rectangle 1296">
                <a:extLst>
                  <a:ext uri="{FF2B5EF4-FFF2-40B4-BE49-F238E27FC236}">
                    <a16:creationId xmlns:a16="http://schemas.microsoft.com/office/drawing/2014/main" id="{B7231AB8-F93F-496E-B57B-9D7AAB79A0D0}"/>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3" name="Rectangle 1312">
                <a:extLst>
                  <a:ext uri="{FF2B5EF4-FFF2-40B4-BE49-F238E27FC236}">
                    <a16:creationId xmlns:a16="http://schemas.microsoft.com/office/drawing/2014/main" id="{1F0A535C-471C-4C87-BD75-7BD51D4DC1E7}"/>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4" name="Rectangle 1313">
                <a:extLst>
                  <a:ext uri="{FF2B5EF4-FFF2-40B4-BE49-F238E27FC236}">
                    <a16:creationId xmlns:a16="http://schemas.microsoft.com/office/drawing/2014/main" id="{ACE5BD5E-5E90-48E4-9589-B58897D19299}"/>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5" name="Rectangle 1314">
                <a:extLst>
                  <a:ext uri="{FF2B5EF4-FFF2-40B4-BE49-F238E27FC236}">
                    <a16:creationId xmlns:a16="http://schemas.microsoft.com/office/drawing/2014/main" id="{58681B9A-06AF-4A19-A425-398978651D5D}"/>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6" name="Rectangle 1315">
                <a:extLst>
                  <a:ext uri="{FF2B5EF4-FFF2-40B4-BE49-F238E27FC236}">
                    <a16:creationId xmlns:a16="http://schemas.microsoft.com/office/drawing/2014/main" id="{7644E163-320E-498B-BAFF-110BE5CD5B97}"/>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7" name="Rectangle 1316">
                <a:extLst>
                  <a:ext uri="{FF2B5EF4-FFF2-40B4-BE49-F238E27FC236}">
                    <a16:creationId xmlns:a16="http://schemas.microsoft.com/office/drawing/2014/main" id="{FB1F58E2-728B-4BC9-934A-2F72DF6A6CE9}"/>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8" name="Rectangle 1317">
                <a:extLst>
                  <a:ext uri="{FF2B5EF4-FFF2-40B4-BE49-F238E27FC236}">
                    <a16:creationId xmlns:a16="http://schemas.microsoft.com/office/drawing/2014/main" id="{ED9E5B16-A2A4-4515-9F4E-40E36AB80C74}"/>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9" name="Rectangle 1318">
                <a:extLst>
                  <a:ext uri="{FF2B5EF4-FFF2-40B4-BE49-F238E27FC236}">
                    <a16:creationId xmlns:a16="http://schemas.microsoft.com/office/drawing/2014/main" id="{46047A99-E10E-46E3-BE67-A8F8A88F7B30}"/>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0" name="Rectangle 1319">
                <a:extLst>
                  <a:ext uri="{FF2B5EF4-FFF2-40B4-BE49-F238E27FC236}">
                    <a16:creationId xmlns:a16="http://schemas.microsoft.com/office/drawing/2014/main" id="{7026C32B-7C45-4B23-AA74-A92F833D92AA}"/>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1" name="Rectangle 1320">
                <a:extLst>
                  <a:ext uri="{FF2B5EF4-FFF2-40B4-BE49-F238E27FC236}">
                    <a16:creationId xmlns:a16="http://schemas.microsoft.com/office/drawing/2014/main" id="{5812FA5C-61B9-484E-BA09-057B17411E0F}"/>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2" name="Rectangle 1321">
                <a:extLst>
                  <a:ext uri="{FF2B5EF4-FFF2-40B4-BE49-F238E27FC236}">
                    <a16:creationId xmlns:a16="http://schemas.microsoft.com/office/drawing/2014/main" id="{38F80356-D2FA-4B2E-B627-494E809E213D}"/>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3" name="Rectangle 1322">
                <a:extLst>
                  <a:ext uri="{FF2B5EF4-FFF2-40B4-BE49-F238E27FC236}">
                    <a16:creationId xmlns:a16="http://schemas.microsoft.com/office/drawing/2014/main" id="{10F5ED85-6B11-491B-B07F-31DCAF7EB38C}"/>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4" name="Rectangle 1323">
                <a:extLst>
                  <a:ext uri="{FF2B5EF4-FFF2-40B4-BE49-F238E27FC236}">
                    <a16:creationId xmlns:a16="http://schemas.microsoft.com/office/drawing/2014/main" id="{2ACE9EFA-FADE-44EC-9905-810204916A29}"/>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5" name="Rectangle 1324">
                <a:extLst>
                  <a:ext uri="{FF2B5EF4-FFF2-40B4-BE49-F238E27FC236}">
                    <a16:creationId xmlns:a16="http://schemas.microsoft.com/office/drawing/2014/main" id="{760BB889-77D5-439A-8E68-4712EFF6646D}"/>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6" name="Rectangle 1325">
                <a:extLst>
                  <a:ext uri="{FF2B5EF4-FFF2-40B4-BE49-F238E27FC236}">
                    <a16:creationId xmlns:a16="http://schemas.microsoft.com/office/drawing/2014/main" id="{45248C92-06AF-45E7-BCFF-7F84E31E2C48}"/>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7" name="Rectangle 1326">
                <a:extLst>
                  <a:ext uri="{FF2B5EF4-FFF2-40B4-BE49-F238E27FC236}">
                    <a16:creationId xmlns:a16="http://schemas.microsoft.com/office/drawing/2014/main" id="{9F46E03A-1B3F-477A-8E5C-6B5BAE6CAAEF}"/>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8" name="Rectangle 1327">
                <a:extLst>
                  <a:ext uri="{FF2B5EF4-FFF2-40B4-BE49-F238E27FC236}">
                    <a16:creationId xmlns:a16="http://schemas.microsoft.com/office/drawing/2014/main" id="{B991E62B-ACA1-4C73-B93A-39F6C471A19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9" name="Rectangle 1328">
                <a:extLst>
                  <a:ext uri="{FF2B5EF4-FFF2-40B4-BE49-F238E27FC236}">
                    <a16:creationId xmlns:a16="http://schemas.microsoft.com/office/drawing/2014/main" id="{49EACE38-8D2B-41DC-8783-618F69F27C00}"/>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0" name="Rectangle 1329">
                <a:extLst>
                  <a:ext uri="{FF2B5EF4-FFF2-40B4-BE49-F238E27FC236}">
                    <a16:creationId xmlns:a16="http://schemas.microsoft.com/office/drawing/2014/main" id="{F74AA1E6-1193-49D6-AB10-4216D259A60F}"/>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1" name="Rectangle 1330">
                <a:extLst>
                  <a:ext uri="{FF2B5EF4-FFF2-40B4-BE49-F238E27FC236}">
                    <a16:creationId xmlns:a16="http://schemas.microsoft.com/office/drawing/2014/main" id="{04D960A1-8E5C-443B-B861-E1621523E7F5}"/>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2" name="Rectangle 1331">
                <a:extLst>
                  <a:ext uri="{FF2B5EF4-FFF2-40B4-BE49-F238E27FC236}">
                    <a16:creationId xmlns:a16="http://schemas.microsoft.com/office/drawing/2014/main" id="{2E505605-DAF9-48F5-B635-6FDC00BD97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3" name="Rectangle 1332">
                <a:extLst>
                  <a:ext uri="{FF2B5EF4-FFF2-40B4-BE49-F238E27FC236}">
                    <a16:creationId xmlns:a16="http://schemas.microsoft.com/office/drawing/2014/main" id="{E14D57AE-F45A-467F-833B-BEA368B5F9D1}"/>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4" name="Rectangle 1333">
                <a:extLst>
                  <a:ext uri="{FF2B5EF4-FFF2-40B4-BE49-F238E27FC236}">
                    <a16:creationId xmlns:a16="http://schemas.microsoft.com/office/drawing/2014/main" id="{4853E364-6E0A-4434-89C7-116D57D46DD3}"/>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5" name="Rectangle 1334">
                <a:extLst>
                  <a:ext uri="{FF2B5EF4-FFF2-40B4-BE49-F238E27FC236}">
                    <a16:creationId xmlns:a16="http://schemas.microsoft.com/office/drawing/2014/main" id="{5FBD7117-E42D-4076-9AB2-91C54AAB2A52}"/>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6" name="Rectangle 1335">
                <a:extLst>
                  <a:ext uri="{FF2B5EF4-FFF2-40B4-BE49-F238E27FC236}">
                    <a16:creationId xmlns:a16="http://schemas.microsoft.com/office/drawing/2014/main" id="{2890FDAA-F99B-4798-90AE-36C91F0F0525}"/>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7" name="Rectangle 1336">
                <a:extLst>
                  <a:ext uri="{FF2B5EF4-FFF2-40B4-BE49-F238E27FC236}">
                    <a16:creationId xmlns:a16="http://schemas.microsoft.com/office/drawing/2014/main" id="{97D414DF-862A-42FA-AE8B-5B0D22071B71}"/>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8" name="Rectangle 1337">
                <a:extLst>
                  <a:ext uri="{FF2B5EF4-FFF2-40B4-BE49-F238E27FC236}">
                    <a16:creationId xmlns:a16="http://schemas.microsoft.com/office/drawing/2014/main" id="{F4E2BC4B-5910-4D78-A27F-F472A5F2BF05}"/>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9" name="Rectangle 1338">
                <a:extLst>
                  <a:ext uri="{FF2B5EF4-FFF2-40B4-BE49-F238E27FC236}">
                    <a16:creationId xmlns:a16="http://schemas.microsoft.com/office/drawing/2014/main" id="{CAC416A5-836B-457C-B456-E220FDF029A7}"/>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0" name="Rectangle 1339">
                <a:extLst>
                  <a:ext uri="{FF2B5EF4-FFF2-40B4-BE49-F238E27FC236}">
                    <a16:creationId xmlns:a16="http://schemas.microsoft.com/office/drawing/2014/main" id="{4BCAD918-9D08-40D7-8497-7ED6D32D64C1}"/>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1" name="Rectangle 1340">
                <a:extLst>
                  <a:ext uri="{FF2B5EF4-FFF2-40B4-BE49-F238E27FC236}">
                    <a16:creationId xmlns:a16="http://schemas.microsoft.com/office/drawing/2014/main" id="{4AFF04F1-F868-474F-B6F0-D4564CBCC5C3}"/>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2" name="Rectangle 1341">
                <a:extLst>
                  <a:ext uri="{FF2B5EF4-FFF2-40B4-BE49-F238E27FC236}">
                    <a16:creationId xmlns:a16="http://schemas.microsoft.com/office/drawing/2014/main" id="{AA0339F9-E4C3-446A-83DB-CDBFA3600AD5}"/>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3" name="Rectangle 1342">
                <a:extLst>
                  <a:ext uri="{FF2B5EF4-FFF2-40B4-BE49-F238E27FC236}">
                    <a16:creationId xmlns:a16="http://schemas.microsoft.com/office/drawing/2014/main" id="{222307E3-E9C2-4243-A363-906A341BD879}"/>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4" name="Rectangle 1343">
                <a:extLst>
                  <a:ext uri="{FF2B5EF4-FFF2-40B4-BE49-F238E27FC236}">
                    <a16:creationId xmlns:a16="http://schemas.microsoft.com/office/drawing/2014/main" id="{4094CB7D-C833-43B8-A448-ABC4B8DE278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5" name="Rectangle 1344">
                <a:extLst>
                  <a:ext uri="{FF2B5EF4-FFF2-40B4-BE49-F238E27FC236}">
                    <a16:creationId xmlns:a16="http://schemas.microsoft.com/office/drawing/2014/main" id="{1E790DD1-F321-4C36-8CD7-46A166702A77}"/>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6" name="Rectangle 1345">
                <a:extLst>
                  <a:ext uri="{FF2B5EF4-FFF2-40B4-BE49-F238E27FC236}">
                    <a16:creationId xmlns:a16="http://schemas.microsoft.com/office/drawing/2014/main" id="{C720C3C3-6B70-485A-BB7D-92AF80BFE6BE}"/>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7" name="Rectangle 1346">
                <a:extLst>
                  <a:ext uri="{FF2B5EF4-FFF2-40B4-BE49-F238E27FC236}">
                    <a16:creationId xmlns:a16="http://schemas.microsoft.com/office/drawing/2014/main" id="{20BE2674-ABE1-4A98-A36B-5FA70897DF8E}"/>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8" name="Rectangle 1347">
                <a:extLst>
                  <a:ext uri="{FF2B5EF4-FFF2-40B4-BE49-F238E27FC236}">
                    <a16:creationId xmlns:a16="http://schemas.microsoft.com/office/drawing/2014/main" id="{360E7CCD-F200-4E79-9449-DF84E8190E14}"/>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9" name="Rectangle 1348">
                <a:extLst>
                  <a:ext uri="{FF2B5EF4-FFF2-40B4-BE49-F238E27FC236}">
                    <a16:creationId xmlns:a16="http://schemas.microsoft.com/office/drawing/2014/main" id="{912683D0-4EEB-4D86-9608-F2DF792968BD}"/>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0" name="Rectangle 1349">
                <a:extLst>
                  <a:ext uri="{FF2B5EF4-FFF2-40B4-BE49-F238E27FC236}">
                    <a16:creationId xmlns:a16="http://schemas.microsoft.com/office/drawing/2014/main" id="{44368890-FF85-46EC-B0D7-F0C6C0DB73BD}"/>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1" name="Rectangle 1350">
                <a:extLst>
                  <a:ext uri="{FF2B5EF4-FFF2-40B4-BE49-F238E27FC236}">
                    <a16:creationId xmlns:a16="http://schemas.microsoft.com/office/drawing/2014/main" id="{19FDF318-C1A5-4005-9B4F-B31477EA5D73}"/>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2" name="Rectangle 1351">
                <a:extLst>
                  <a:ext uri="{FF2B5EF4-FFF2-40B4-BE49-F238E27FC236}">
                    <a16:creationId xmlns:a16="http://schemas.microsoft.com/office/drawing/2014/main" id="{233F4510-99B3-4CAC-B4ED-B03094699063}"/>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3" name="Rectangle 1352">
                <a:extLst>
                  <a:ext uri="{FF2B5EF4-FFF2-40B4-BE49-F238E27FC236}">
                    <a16:creationId xmlns:a16="http://schemas.microsoft.com/office/drawing/2014/main" id="{6A82DD67-58B9-4FE7-B169-2D790667AC6A}"/>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4" name="Rectangle 1353">
                <a:extLst>
                  <a:ext uri="{FF2B5EF4-FFF2-40B4-BE49-F238E27FC236}">
                    <a16:creationId xmlns:a16="http://schemas.microsoft.com/office/drawing/2014/main" id="{A0CF79A1-95B5-473A-B08E-B5B184D65C82}"/>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5" name="Rectangle 1354">
                <a:extLst>
                  <a:ext uri="{FF2B5EF4-FFF2-40B4-BE49-F238E27FC236}">
                    <a16:creationId xmlns:a16="http://schemas.microsoft.com/office/drawing/2014/main" id="{60956A9C-5B98-45FE-B998-7444AE53541F}"/>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6" name="Rectangle 1355">
                <a:extLst>
                  <a:ext uri="{FF2B5EF4-FFF2-40B4-BE49-F238E27FC236}">
                    <a16:creationId xmlns:a16="http://schemas.microsoft.com/office/drawing/2014/main" id="{3B860DC8-E7CA-4263-AA34-F7FCF45621E4}"/>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7" name="Rectangle 1356">
                <a:extLst>
                  <a:ext uri="{FF2B5EF4-FFF2-40B4-BE49-F238E27FC236}">
                    <a16:creationId xmlns:a16="http://schemas.microsoft.com/office/drawing/2014/main" id="{090F579B-88DA-4937-842B-F29512BF5C5C}"/>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8" name="Rectangle 1357">
                <a:extLst>
                  <a:ext uri="{FF2B5EF4-FFF2-40B4-BE49-F238E27FC236}">
                    <a16:creationId xmlns:a16="http://schemas.microsoft.com/office/drawing/2014/main" id="{C9F09759-083B-4631-921B-90BBB19E58E7}"/>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9" name="Rectangle 1358">
                <a:extLst>
                  <a:ext uri="{FF2B5EF4-FFF2-40B4-BE49-F238E27FC236}">
                    <a16:creationId xmlns:a16="http://schemas.microsoft.com/office/drawing/2014/main" id="{39E5AF9E-6479-4488-A185-3F25B6BF750F}"/>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0" name="Rectangle 1359">
                <a:extLst>
                  <a:ext uri="{FF2B5EF4-FFF2-40B4-BE49-F238E27FC236}">
                    <a16:creationId xmlns:a16="http://schemas.microsoft.com/office/drawing/2014/main" id="{6F24CA1F-EC61-43FB-A9D4-9CC1FB39F23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1" name="Rectangle 1360">
                <a:extLst>
                  <a:ext uri="{FF2B5EF4-FFF2-40B4-BE49-F238E27FC236}">
                    <a16:creationId xmlns:a16="http://schemas.microsoft.com/office/drawing/2014/main" id="{93F38C3C-C116-4142-95D3-B6D814278C17}"/>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2" name="Rectangle 1361">
                <a:extLst>
                  <a:ext uri="{FF2B5EF4-FFF2-40B4-BE49-F238E27FC236}">
                    <a16:creationId xmlns:a16="http://schemas.microsoft.com/office/drawing/2014/main" id="{48EA5730-D00B-4F52-A0F2-C8D1290FE1C7}"/>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3" name="Rectangle 1362">
                <a:extLst>
                  <a:ext uri="{FF2B5EF4-FFF2-40B4-BE49-F238E27FC236}">
                    <a16:creationId xmlns:a16="http://schemas.microsoft.com/office/drawing/2014/main" id="{B1E60253-9DFC-4684-999D-664637157FC2}"/>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4" name="Rectangle 1363">
                <a:extLst>
                  <a:ext uri="{FF2B5EF4-FFF2-40B4-BE49-F238E27FC236}">
                    <a16:creationId xmlns:a16="http://schemas.microsoft.com/office/drawing/2014/main" id="{782CE6D3-BE91-4C0F-9FB2-C160EFA378DD}"/>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5" name="Rectangle 1364">
                <a:extLst>
                  <a:ext uri="{FF2B5EF4-FFF2-40B4-BE49-F238E27FC236}">
                    <a16:creationId xmlns:a16="http://schemas.microsoft.com/office/drawing/2014/main" id="{E92A63B3-0DD9-4810-A00B-AE0D9D5C7C92}"/>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6" name="Rectangle 1365">
                <a:extLst>
                  <a:ext uri="{FF2B5EF4-FFF2-40B4-BE49-F238E27FC236}">
                    <a16:creationId xmlns:a16="http://schemas.microsoft.com/office/drawing/2014/main" id="{11F45838-B54F-463C-812F-F1229E04CF67}"/>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7" name="Rectangle 1366">
                <a:extLst>
                  <a:ext uri="{FF2B5EF4-FFF2-40B4-BE49-F238E27FC236}">
                    <a16:creationId xmlns:a16="http://schemas.microsoft.com/office/drawing/2014/main" id="{23224A49-0A5F-49E1-8A11-8C48AEB7EBA3}"/>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8" name="Rectangle 1367">
                <a:extLst>
                  <a:ext uri="{FF2B5EF4-FFF2-40B4-BE49-F238E27FC236}">
                    <a16:creationId xmlns:a16="http://schemas.microsoft.com/office/drawing/2014/main" id="{7CFF2971-F118-4E97-85C2-FB25598B64B5}"/>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9" name="Rectangle 1368">
                <a:extLst>
                  <a:ext uri="{FF2B5EF4-FFF2-40B4-BE49-F238E27FC236}">
                    <a16:creationId xmlns:a16="http://schemas.microsoft.com/office/drawing/2014/main" id="{C44B34A5-B580-49E1-A22F-1136ECC386DA}"/>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0" name="Rectangle 1369">
                <a:extLst>
                  <a:ext uri="{FF2B5EF4-FFF2-40B4-BE49-F238E27FC236}">
                    <a16:creationId xmlns:a16="http://schemas.microsoft.com/office/drawing/2014/main" id="{880FD16D-C426-41E1-8DD8-7AE55164C365}"/>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1" name="Rectangle 1370">
                <a:extLst>
                  <a:ext uri="{FF2B5EF4-FFF2-40B4-BE49-F238E27FC236}">
                    <a16:creationId xmlns:a16="http://schemas.microsoft.com/office/drawing/2014/main" id="{15DF4134-2CCA-4BD7-8DA5-FE6D5B3DD1CF}"/>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2" name="Rectangle 1371">
                <a:extLst>
                  <a:ext uri="{FF2B5EF4-FFF2-40B4-BE49-F238E27FC236}">
                    <a16:creationId xmlns:a16="http://schemas.microsoft.com/office/drawing/2014/main" id="{BE0D4465-587C-4F55-94AA-13A52FCF92E7}"/>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3" name="Rectangle 1372">
                <a:extLst>
                  <a:ext uri="{FF2B5EF4-FFF2-40B4-BE49-F238E27FC236}">
                    <a16:creationId xmlns:a16="http://schemas.microsoft.com/office/drawing/2014/main" id="{2B1676FB-FBFA-46E2-8785-0D068C781752}"/>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4" name="Rectangle 1373">
                <a:extLst>
                  <a:ext uri="{FF2B5EF4-FFF2-40B4-BE49-F238E27FC236}">
                    <a16:creationId xmlns:a16="http://schemas.microsoft.com/office/drawing/2014/main" id="{C05742C9-9C02-4813-8679-F89ABE221303}"/>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5" name="Rectangle 1374">
                <a:extLst>
                  <a:ext uri="{FF2B5EF4-FFF2-40B4-BE49-F238E27FC236}">
                    <a16:creationId xmlns:a16="http://schemas.microsoft.com/office/drawing/2014/main" id="{C2A0E87A-DCB6-4785-BB81-0FDF4287D54B}"/>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6" name="Rectangle 1375">
                <a:extLst>
                  <a:ext uri="{FF2B5EF4-FFF2-40B4-BE49-F238E27FC236}">
                    <a16:creationId xmlns:a16="http://schemas.microsoft.com/office/drawing/2014/main" id="{29CC0A19-82D6-4E52-B9EB-3F32780947AF}"/>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7" name="Rectangle 1376">
                <a:extLst>
                  <a:ext uri="{FF2B5EF4-FFF2-40B4-BE49-F238E27FC236}">
                    <a16:creationId xmlns:a16="http://schemas.microsoft.com/office/drawing/2014/main" id="{AF1FBAA5-ED11-4B8B-97CB-5E80FD90959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8" name="Rectangle 1377">
                <a:extLst>
                  <a:ext uri="{FF2B5EF4-FFF2-40B4-BE49-F238E27FC236}">
                    <a16:creationId xmlns:a16="http://schemas.microsoft.com/office/drawing/2014/main" id="{39858328-5053-4A35-800E-E58F6FE09AC8}"/>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9" name="Rectangle 1378">
                <a:extLst>
                  <a:ext uri="{FF2B5EF4-FFF2-40B4-BE49-F238E27FC236}">
                    <a16:creationId xmlns:a16="http://schemas.microsoft.com/office/drawing/2014/main" id="{0DA10985-D98B-4160-A829-16E053C7A436}"/>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0" name="Rectangle 1379">
                <a:extLst>
                  <a:ext uri="{FF2B5EF4-FFF2-40B4-BE49-F238E27FC236}">
                    <a16:creationId xmlns:a16="http://schemas.microsoft.com/office/drawing/2014/main" id="{A596CCD8-45E3-4F8E-91CE-BF283E7424A0}"/>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1" name="Rectangle 1380">
                <a:extLst>
                  <a:ext uri="{FF2B5EF4-FFF2-40B4-BE49-F238E27FC236}">
                    <a16:creationId xmlns:a16="http://schemas.microsoft.com/office/drawing/2014/main" id="{02D16DDD-1A93-4600-A901-9F972AC12CD1}"/>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2" name="Rectangle 1381">
                <a:extLst>
                  <a:ext uri="{FF2B5EF4-FFF2-40B4-BE49-F238E27FC236}">
                    <a16:creationId xmlns:a16="http://schemas.microsoft.com/office/drawing/2014/main" id="{931E8CD6-BB58-45A3-9012-03F198B4E82C}"/>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Rectangle 1382">
                <a:extLst>
                  <a:ext uri="{FF2B5EF4-FFF2-40B4-BE49-F238E27FC236}">
                    <a16:creationId xmlns:a16="http://schemas.microsoft.com/office/drawing/2014/main" id="{8F41C210-D8A9-4242-8420-FD8BCCC9730F}"/>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4" name="Rectangle 1383">
                <a:extLst>
                  <a:ext uri="{FF2B5EF4-FFF2-40B4-BE49-F238E27FC236}">
                    <a16:creationId xmlns:a16="http://schemas.microsoft.com/office/drawing/2014/main" id="{705C338F-0B6C-4A56-AF83-0A0371205201}"/>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Rectangle 1384">
                <a:extLst>
                  <a:ext uri="{FF2B5EF4-FFF2-40B4-BE49-F238E27FC236}">
                    <a16:creationId xmlns:a16="http://schemas.microsoft.com/office/drawing/2014/main" id="{4EE00A1E-245F-47CC-8CE0-55BC9B890E93}"/>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6" name="Rectangle 1385">
                <a:extLst>
                  <a:ext uri="{FF2B5EF4-FFF2-40B4-BE49-F238E27FC236}">
                    <a16:creationId xmlns:a16="http://schemas.microsoft.com/office/drawing/2014/main" id="{9AFB09D8-76A7-487F-9E77-62B98E0B5BDC}"/>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7" name="Rectangle 1386">
                <a:extLst>
                  <a:ext uri="{FF2B5EF4-FFF2-40B4-BE49-F238E27FC236}">
                    <a16:creationId xmlns:a16="http://schemas.microsoft.com/office/drawing/2014/main" id="{A1A88743-4A26-4584-8301-A2381595D51F}"/>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8" name="Rectangle 1387">
                <a:extLst>
                  <a:ext uri="{FF2B5EF4-FFF2-40B4-BE49-F238E27FC236}">
                    <a16:creationId xmlns:a16="http://schemas.microsoft.com/office/drawing/2014/main" id="{7E69B680-63B3-4539-B3C6-AD79DF79C53B}"/>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9" name="Rectangle 1388">
                <a:extLst>
                  <a:ext uri="{FF2B5EF4-FFF2-40B4-BE49-F238E27FC236}">
                    <a16:creationId xmlns:a16="http://schemas.microsoft.com/office/drawing/2014/main" id="{C6FB25C1-130E-43E2-A463-14DDD617E78D}"/>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0" name="Rectangle 1389">
                <a:extLst>
                  <a:ext uri="{FF2B5EF4-FFF2-40B4-BE49-F238E27FC236}">
                    <a16:creationId xmlns:a16="http://schemas.microsoft.com/office/drawing/2014/main" id="{87BAA807-C36E-42CA-8F8C-A5F5162842F9}"/>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1" name="Rectangle 1390">
                <a:extLst>
                  <a:ext uri="{FF2B5EF4-FFF2-40B4-BE49-F238E27FC236}">
                    <a16:creationId xmlns:a16="http://schemas.microsoft.com/office/drawing/2014/main" id="{FF06BA69-E969-4E29-9FAF-38D97F961045}"/>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2" name="Rectangle 1391">
                <a:extLst>
                  <a:ext uri="{FF2B5EF4-FFF2-40B4-BE49-F238E27FC236}">
                    <a16:creationId xmlns:a16="http://schemas.microsoft.com/office/drawing/2014/main" id="{2C98FDA5-842C-44C5-9387-007E4100197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3" name="Rectangle 1392">
                <a:extLst>
                  <a:ext uri="{FF2B5EF4-FFF2-40B4-BE49-F238E27FC236}">
                    <a16:creationId xmlns:a16="http://schemas.microsoft.com/office/drawing/2014/main" id="{03B6AD8E-5C25-452E-B877-F528A8C62C17}"/>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4" name="Rectangle 1393">
                <a:extLst>
                  <a:ext uri="{FF2B5EF4-FFF2-40B4-BE49-F238E27FC236}">
                    <a16:creationId xmlns:a16="http://schemas.microsoft.com/office/drawing/2014/main" id="{5832A527-7338-4E3E-88BF-4F5209736EAF}"/>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5" name="Rectangle 1394">
                <a:extLst>
                  <a:ext uri="{FF2B5EF4-FFF2-40B4-BE49-F238E27FC236}">
                    <a16:creationId xmlns:a16="http://schemas.microsoft.com/office/drawing/2014/main" id="{BE9FC596-3742-4511-84C2-5507B0A669AB}"/>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6" name="Rectangle 1395">
                <a:extLst>
                  <a:ext uri="{FF2B5EF4-FFF2-40B4-BE49-F238E27FC236}">
                    <a16:creationId xmlns:a16="http://schemas.microsoft.com/office/drawing/2014/main" id="{583F7E53-ED41-40DA-AA5F-80FC57DDF7C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7" name="Rectangle 1396">
                <a:extLst>
                  <a:ext uri="{FF2B5EF4-FFF2-40B4-BE49-F238E27FC236}">
                    <a16:creationId xmlns:a16="http://schemas.microsoft.com/office/drawing/2014/main" id="{D564A091-0395-495C-A93D-30C3490D354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9" name="Rectangle 1238">
              <a:extLst>
                <a:ext uri="{FF2B5EF4-FFF2-40B4-BE49-F238E27FC236}">
                  <a16:creationId xmlns:a16="http://schemas.microsoft.com/office/drawing/2014/main" id="{BE838C0D-F93C-40EF-BAC1-CE97BE5BCD89}"/>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0" name="Rectangle 1239">
              <a:extLst>
                <a:ext uri="{FF2B5EF4-FFF2-40B4-BE49-F238E27FC236}">
                  <a16:creationId xmlns:a16="http://schemas.microsoft.com/office/drawing/2014/main" id="{1641288F-4906-41AB-B811-F9998B206E60}"/>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8" name="Rectangle 1397">
            <a:extLst>
              <a:ext uri="{FF2B5EF4-FFF2-40B4-BE49-F238E27FC236}">
                <a16:creationId xmlns:a16="http://schemas.microsoft.com/office/drawing/2014/main" id="{0B3F7D86-1F8C-485F-9B21-D2825CAFFD05}"/>
              </a:ext>
            </a:extLst>
          </p:cNvPr>
          <p:cNvSpPr/>
          <p:nvPr/>
        </p:nvSpPr>
        <p:spPr bwMode="auto">
          <a:xfrm>
            <a:off x="431113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9" name="Rectangle 1398">
            <a:extLst>
              <a:ext uri="{FF2B5EF4-FFF2-40B4-BE49-F238E27FC236}">
                <a16:creationId xmlns:a16="http://schemas.microsoft.com/office/drawing/2014/main" id="{F96FE92E-17AB-4821-9D52-4298520E5C3A}"/>
              </a:ext>
            </a:extLst>
          </p:cNvPr>
          <p:cNvSpPr/>
          <p:nvPr/>
        </p:nvSpPr>
        <p:spPr bwMode="auto">
          <a:xfrm>
            <a:off x="3756010"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0" name="Rectangle 1399">
            <a:extLst>
              <a:ext uri="{FF2B5EF4-FFF2-40B4-BE49-F238E27FC236}">
                <a16:creationId xmlns:a16="http://schemas.microsoft.com/office/drawing/2014/main" id="{44A4589D-B962-4035-8D06-22908896423A}"/>
              </a:ext>
            </a:extLst>
          </p:cNvPr>
          <p:cNvSpPr/>
          <p:nvPr/>
        </p:nvSpPr>
        <p:spPr bwMode="auto">
          <a:xfrm>
            <a:off x="3756010"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1" name="Rectangle 1400">
            <a:extLst>
              <a:ext uri="{FF2B5EF4-FFF2-40B4-BE49-F238E27FC236}">
                <a16:creationId xmlns:a16="http://schemas.microsoft.com/office/drawing/2014/main" id="{103CC920-2C04-41EA-9663-C7A2280F2B89}"/>
              </a:ext>
            </a:extLst>
          </p:cNvPr>
          <p:cNvSpPr/>
          <p:nvPr/>
        </p:nvSpPr>
        <p:spPr bwMode="auto">
          <a:xfrm>
            <a:off x="40335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2" name="Rectangle 1401">
            <a:extLst>
              <a:ext uri="{FF2B5EF4-FFF2-40B4-BE49-F238E27FC236}">
                <a16:creationId xmlns:a16="http://schemas.microsoft.com/office/drawing/2014/main" id="{4B37BA28-4FA1-4658-8420-0C5F43C8C1FB}"/>
              </a:ext>
            </a:extLst>
          </p:cNvPr>
          <p:cNvSpPr/>
          <p:nvPr/>
        </p:nvSpPr>
        <p:spPr bwMode="auto">
          <a:xfrm>
            <a:off x="431113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3" name="Rectangle 1402">
            <a:extLst>
              <a:ext uri="{FF2B5EF4-FFF2-40B4-BE49-F238E27FC236}">
                <a16:creationId xmlns:a16="http://schemas.microsoft.com/office/drawing/2014/main" id="{77FE049C-8F1B-46BB-ABA8-D713D153454F}"/>
              </a:ext>
            </a:extLst>
          </p:cNvPr>
          <p:cNvSpPr/>
          <p:nvPr/>
        </p:nvSpPr>
        <p:spPr bwMode="auto">
          <a:xfrm>
            <a:off x="3756010"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4" name="Rectangle 1403">
            <a:extLst>
              <a:ext uri="{FF2B5EF4-FFF2-40B4-BE49-F238E27FC236}">
                <a16:creationId xmlns:a16="http://schemas.microsoft.com/office/drawing/2014/main" id="{8F273160-7730-460E-90CB-8CD1C4C8E3A9}"/>
              </a:ext>
            </a:extLst>
          </p:cNvPr>
          <p:cNvSpPr/>
          <p:nvPr/>
        </p:nvSpPr>
        <p:spPr bwMode="auto">
          <a:xfrm>
            <a:off x="320088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5" name="Rectangle 1404">
            <a:extLst>
              <a:ext uri="{FF2B5EF4-FFF2-40B4-BE49-F238E27FC236}">
                <a16:creationId xmlns:a16="http://schemas.microsoft.com/office/drawing/2014/main" id="{CAC17692-02C5-4889-8E1B-9B2B26B36D6C}"/>
              </a:ext>
            </a:extLst>
          </p:cNvPr>
          <p:cNvSpPr/>
          <p:nvPr/>
        </p:nvSpPr>
        <p:spPr bwMode="auto">
          <a:xfrm>
            <a:off x="320088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6" name="Rectangle 1405">
            <a:extLst>
              <a:ext uri="{FF2B5EF4-FFF2-40B4-BE49-F238E27FC236}">
                <a16:creationId xmlns:a16="http://schemas.microsoft.com/office/drawing/2014/main" id="{B540D3FE-6705-40A2-B4FD-D4E9AD1F4D7C}"/>
              </a:ext>
            </a:extLst>
          </p:cNvPr>
          <p:cNvSpPr/>
          <p:nvPr/>
        </p:nvSpPr>
        <p:spPr bwMode="auto">
          <a:xfrm>
            <a:off x="2923328"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7" name="Rectangle 1406">
            <a:extLst>
              <a:ext uri="{FF2B5EF4-FFF2-40B4-BE49-F238E27FC236}">
                <a16:creationId xmlns:a16="http://schemas.microsoft.com/office/drawing/2014/main" id="{F9DAD5E2-43A8-4E9D-9610-4E50D0F951D8}"/>
              </a:ext>
            </a:extLst>
          </p:cNvPr>
          <p:cNvSpPr/>
          <p:nvPr/>
        </p:nvSpPr>
        <p:spPr bwMode="auto">
          <a:xfrm>
            <a:off x="1813085"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8" name="Rectangle 1407">
            <a:extLst>
              <a:ext uri="{FF2B5EF4-FFF2-40B4-BE49-F238E27FC236}">
                <a16:creationId xmlns:a16="http://schemas.microsoft.com/office/drawing/2014/main" id="{32D5AB1C-F123-41EB-B5BA-7B534A2F2678}"/>
              </a:ext>
            </a:extLst>
          </p:cNvPr>
          <p:cNvSpPr/>
          <p:nvPr/>
        </p:nvSpPr>
        <p:spPr bwMode="auto">
          <a:xfrm>
            <a:off x="236820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9" name="Rectangle 1408">
            <a:extLst>
              <a:ext uri="{FF2B5EF4-FFF2-40B4-BE49-F238E27FC236}">
                <a16:creationId xmlns:a16="http://schemas.microsoft.com/office/drawing/2014/main" id="{93C9E6DF-76F8-4324-9375-C90A01F2D7FE}"/>
              </a:ext>
            </a:extLst>
          </p:cNvPr>
          <p:cNvSpPr/>
          <p:nvPr/>
        </p:nvSpPr>
        <p:spPr bwMode="auto">
          <a:xfrm>
            <a:off x="2090645"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0" name="Rectangle 1409">
            <a:extLst>
              <a:ext uri="{FF2B5EF4-FFF2-40B4-BE49-F238E27FC236}">
                <a16:creationId xmlns:a16="http://schemas.microsoft.com/office/drawing/2014/main" id="{BD6D9C3F-393F-4979-84FC-0DF68A7E81D5}"/>
              </a:ext>
            </a:extLst>
          </p:cNvPr>
          <p:cNvSpPr/>
          <p:nvPr/>
        </p:nvSpPr>
        <p:spPr bwMode="auto">
          <a:xfrm>
            <a:off x="2368207"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1" name="Rectangle 1410">
            <a:extLst>
              <a:ext uri="{FF2B5EF4-FFF2-40B4-BE49-F238E27FC236}">
                <a16:creationId xmlns:a16="http://schemas.microsoft.com/office/drawing/2014/main" id="{86696C67-5358-4854-8CB0-B8A21032C4CB}"/>
              </a:ext>
            </a:extLst>
          </p:cNvPr>
          <p:cNvSpPr/>
          <p:nvPr/>
        </p:nvSpPr>
        <p:spPr bwMode="auto">
          <a:xfrm>
            <a:off x="1813085"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2" name="Rectangle 1411">
            <a:extLst>
              <a:ext uri="{FF2B5EF4-FFF2-40B4-BE49-F238E27FC236}">
                <a16:creationId xmlns:a16="http://schemas.microsoft.com/office/drawing/2014/main" id="{9FE18E22-202D-407F-81FB-5DA828207988}"/>
              </a:ext>
            </a:extLst>
          </p:cNvPr>
          <p:cNvSpPr/>
          <p:nvPr/>
        </p:nvSpPr>
        <p:spPr bwMode="auto">
          <a:xfrm>
            <a:off x="2090645"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3" name="Rectangle 1412">
            <a:extLst>
              <a:ext uri="{FF2B5EF4-FFF2-40B4-BE49-F238E27FC236}">
                <a16:creationId xmlns:a16="http://schemas.microsoft.com/office/drawing/2014/main" id="{1CA33CA7-2A61-4986-96DA-D7A84EE320F1}"/>
              </a:ext>
            </a:extLst>
          </p:cNvPr>
          <p:cNvSpPr/>
          <p:nvPr/>
        </p:nvSpPr>
        <p:spPr bwMode="auto">
          <a:xfrm>
            <a:off x="236820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Rectangle 1413">
            <a:extLst>
              <a:ext uri="{FF2B5EF4-FFF2-40B4-BE49-F238E27FC236}">
                <a16:creationId xmlns:a16="http://schemas.microsoft.com/office/drawing/2014/main" id="{02687F47-371D-4534-B02E-00C7954E3D6B}"/>
              </a:ext>
            </a:extLst>
          </p:cNvPr>
          <p:cNvSpPr/>
          <p:nvPr/>
        </p:nvSpPr>
        <p:spPr bwMode="auto">
          <a:xfrm>
            <a:off x="347844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5" name="Rectangle 1414">
            <a:extLst>
              <a:ext uri="{FF2B5EF4-FFF2-40B4-BE49-F238E27FC236}">
                <a16:creationId xmlns:a16="http://schemas.microsoft.com/office/drawing/2014/main" id="{848EB01E-F543-44C5-A204-82D2707A091E}"/>
              </a:ext>
            </a:extLst>
          </p:cNvPr>
          <p:cNvSpPr/>
          <p:nvPr/>
        </p:nvSpPr>
        <p:spPr bwMode="auto">
          <a:xfrm>
            <a:off x="264576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6" name="Rectangle 1415">
            <a:extLst>
              <a:ext uri="{FF2B5EF4-FFF2-40B4-BE49-F238E27FC236}">
                <a16:creationId xmlns:a16="http://schemas.microsoft.com/office/drawing/2014/main" id="{BF6103A0-AF7F-4D34-AAFD-FABE69737580}"/>
              </a:ext>
            </a:extLst>
          </p:cNvPr>
          <p:cNvSpPr/>
          <p:nvPr/>
        </p:nvSpPr>
        <p:spPr bwMode="auto">
          <a:xfrm>
            <a:off x="292332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7" name="Rectangle 1416">
            <a:extLst>
              <a:ext uri="{FF2B5EF4-FFF2-40B4-BE49-F238E27FC236}">
                <a16:creationId xmlns:a16="http://schemas.microsoft.com/office/drawing/2014/main" id="{D2E2EFFE-05DB-43EE-B6DA-33FF82DDDC56}"/>
              </a:ext>
            </a:extLst>
          </p:cNvPr>
          <p:cNvSpPr/>
          <p:nvPr/>
        </p:nvSpPr>
        <p:spPr bwMode="auto">
          <a:xfrm>
            <a:off x="2368197"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8" name="Rectangle 1417">
            <a:extLst>
              <a:ext uri="{FF2B5EF4-FFF2-40B4-BE49-F238E27FC236}">
                <a16:creationId xmlns:a16="http://schemas.microsoft.com/office/drawing/2014/main" id="{C4F1C24D-7676-4816-A01F-10A1F4CCA644}"/>
              </a:ext>
            </a:extLst>
          </p:cNvPr>
          <p:cNvSpPr/>
          <p:nvPr/>
        </p:nvSpPr>
        <p:spPr bwMode="auto">
          <a:xfrm>
            <a:off x="2368205"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9" name="Rectangle 1418">
            <a:extLst>
              <a:ext uri="{FF2B5EF4-FFF2-40B4-BE49-F238E27FC236}">
                <a16:creationId xmlns:a16="http://schemas.microsoft.com/office/drawing/2014/main" id="{5CB67F8B-A392-4244-B30E-0EA48AA3F90B}"/>
              </a:ext>
            </a:extLst>
          </p:cNvPr>
          <p:cNvSpPr/>
          <p:nvPr/>
        </p:nvSpPr>
        <p:spPr bwMode="auto">
          <a:xfrm>
            <a:off x="2090645"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0" name="Rectangle 1419">
            <a:extLst>
              <a:ext uri="{FF2B5EF4-FFF2-40B4-BE49-F238E27FC236}">
                <a16:creationId xmlns:a16="http://schemas.microsoft.com/office/drawing/2014/main" id="{9EE57A71-A6E5-4624-8405-4F872CE7A3CC}"/>
              </a:ext>
            </a:extLst>
          </p:cNvPr>
          <p:cNvSpPr/>
          <p:nvPr/>
        </p:nvSpPr>
        <p:spPr bwMode="auto">
          <a:xfrm>
            <a:off x="264576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1" name="Rectangle 1420">
            <a:extLst>
              <a:ext uri="{FF2B5EF4-FFF2-40B4-BE49-F238E27FC236}">
                <a16:creationId xmlns:a16="http://schemas.microsoft.com/office/drawing/2014/main" id="{D40B9006-7F97-456D-A431-044D4D4E57B2}"/>
              </a:ext>
            </a:extLst>
          </p:cNvPr>
          <p:cNvSpPr/>
          <p:nvPr/>
        </p:nvSpPr>
        <p:spPr bwMode="auto">
          <a:xfrm>
            <a:off x="2368207"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2" name="Rectangle 1421">
            <a:extLst>
              <a:ext uri="{FF2B5EF4-FFF2-40B4-BE49-F238E27FC236}">
                <a16:creationId xmlns:a16="http://schemas.microsoft.com/office/drawing/2014/main" id="{F8841648-1AD4-4CAF-BA37-9E4AF4A112F2}"/>
              </a:ext>
            </a:extLst>
          </p:cNvPr>
          <p:cNvSpPr/>
          <p:nvPr/>
        </p:nvSpPr>
        <p:spPr bwMode="auto">
          <a:xfrm>
            <a:off x="2923328"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3" name="Rectangle 1422">
            <a:extLst>
              <a:ext uri="{FF2B5EF4-FFF2-40B4-BE49-F238E27FC236}">
                <a16:creationId xmlns:a16="http://schemas.microsoft.com/office/drawing/2014/main" id="{AEA3AD13-F94F-478D-836C-31E06C31CC6A}"/>
              </a:ext>
            </a:extLst>
          </p:cNvPr>
          <p:cNvSpPr/>
          <p:nvPr/>
        </p:nvSpPr>
        <p:spPr bwMode="auto">
          <a:xfrm>
            <a:off x="320088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4" name="Rectangle 1423">
            <a:extLst>
              <a:ext uri="{FF2B5EF4-FFF2-40B4-BE49-F238E27FC236}">
                <a16:creationId xmlns:a16="http://schemas.microsoft.com/office/drawing/2014/main" id="{BE51FF89-1904-4740-8573-A80736FAD378}"/>
              </a:ext>
            </a:extLst>
          </p:cNvPr>
          <p:cNvSpPr/>
          <p:nvPr/>
        </p:nvSpPr>
        <p:spPr bwMode="auto">
          <a:xfrm>
            <a:off x="375601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5" name="Rectangle 1424">
            <a:extLst>
              <a:ext uri="{FF2B5EF4-FFF2-40B4-BE49-F238E27FC236}">
                <a16:creationId xmlns:a16="http://schemas.microsoft.com/office/drawing/2014/main" id="{65A3B2E4-70FA-4DA2-AD38-2FC533E9FBBF}"/>
              </a:ext>
            </a:extLst>
          </p:cNvPr>
          <p:cNvSpPr/>
          <p:nvPr/>
        </p:nvSpPr>
        <p:spPr bwMode="auto">
          <a:xfrm>
            <a:off x="2368207"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6" name="Rectangle 1425">
            <a:extLst>
              <a:ext uri="{FF2B5EF4-FFF2-40B4-BE49-F238E27FC236}">
                <a16:creationId xmlns:a16="http://schemas.microsoft.com/office/drawing/2014/main" id="{3A8B45BF-7EFF-4E62-A947-DEC68B8D0E53}"/>
              </a:ext>
            </a:extLst>
          </p:cNvPr>
          <p:cNvSpPr/>
          <p:nvPr/>
        </p:nvSpPr>
        <p:spPr bwMode="auto">
          <a:xfrm>
            <a:off x="320088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7" name="Rectangle 1426">
            <a:extLst>
              <a:ext uri="{FF2B5EF4-FFF2-40B4-BE49-F238E27FC236}">
                <a16:creationId xmlns:a16="http://schemas.microsoft.com/office/drawing/2014/main" id="{2E6BF25C-1CED-42A2-B1F3-D2BD2EF7C38C}"/>
              </a:ext>
            </a:extLst>
          </p:cNvPr>
          <p:cNvSpPr/>
          <p:nvPr/>
        </p:nvSpPr>
        <p:spPr bwMode="auto">
          <a:xfrm>
            <a:off x="3756010"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8" name="Rectangle 1427">
            <a:extLst>
              <a:ext uri="{FF2B5EF4-FFF2-40B4-BE49-F238E27FC236}">
                <a16:creationId xmlns:a16="http://schemas.microsoft.com/office/drawing/2014/main" id="{D50D2A30-1E19-469E-B650-AD0680FB5AAC}"/>
              </a:ext>
            </a:extLst>
          </p:cNvPr>
          <p:cNvSpPr/>
          <p:nvPr/>
        </p:nvSpPr>
        <p:spPr bwMode="auto">
          <a:xfrm>
            <a:off x="2368207"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7" name="Rectangle 1456">
            <a:extLst>
              <a:ext uri="{FF2B5EF4-FFF2-40B4-BE49-F238E27FC236}">
                <a16:creationId xmlns:a16="http://schemas.microsoft.com/office/drawing/2014/main" id="{E15D5E8D-803C-44DF-89BC-20137B548BFB}"/>
              </a:ext>
            </a:extLst>
          </p:cNvPr>
          <p:cNvSpPr/>
          <p:nvPr/>
        </p:nvSpPr>
        <p:spPr bwMode="auto">
          <a:xfrm>
            <a:off x="8513864" y="3969652"/>
            <a:ext cx="182293" cy="18444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CBA395F2-5685-4B49-B95D-4CB904F7D5FD}"/>
              </a:ext>
            </a:extLst>
          </p:cNvPr>
          <p:cNvGrpSpPr/>
          <p:nvPr/>
        </p:nvGrpSpPr>
        <p:grpSpPr>
          <a:xfrm>
            <a:off x="9346546" y="2651069"/>
            <a:ext cx="738216" cy="975458"/>
            <a:chOff x="9346546" y="2651069"/>
            <a:chExt cx="738216" cy="975458"/>
          </a:xfrm>
          <a:solidFill>
            <a:schemeClr val="accent1">
              <a:lumMod val="40000"/>
              <a:lumOff val="60000"/>
            </a:schemeClr>
          </a:solidFill>
        </p:grpSpPr>
        <p:sp>
          <p:nvSpPr>
            <p:cNvPr id="1464" name="Rectangle 1463">
              <a:extLst>
                <a:ext uri="{FF2B5EF4-FFF2-40B4-BE49-F238E27FC236}">
                  <a16:creationId xmlns:a16="http://schemas.microsoft.com/office/drawing/2014/main" id="{3BEC8337-FB87-40B2-BA43-D92D73E069EA}"/>
                </a:ext>
              </a:extLst>
            </p:cNvPr>
            <p:cNvSpPr/>
            <p:nvPr/>
          </p:nvSpPr>
          <p:spPr bwMode="auto">
            <a:xfrm>
              <a:off x="9346546" y="2914974"/>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88" name="Rectangle 1487">
              <a:extLst>
                <a:ext uri="{FF2B5EF4-FFF2-40B4-BE49-F238E27FC236}">
                  <a16:creationId xmlns:a16="http://schemas.microsoft.com/office/drawing/2014/main" id="{AFF0F671-D4DF-4073-9865-5E2AFB88213C}"/>
                </a:ext>
              </a:extLst>
            </p:cNvPr>
            <p:cNvSpPr/>
            <p:nvPr/>
          </p:nvSpPr>
          <p:spPr bwMode="auto">
            <a:xfrm>
              <a:off x="9624901"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89" name="Rectangle 1488">
              <a:extLst>
                <a:ext uri="{FF2B5EF4-FFF2-40B4-BE49-F238E27FC236}">
                  <a16:creationId xmlns:a16="http://schemas.microsoft.com/office/drawing/2014/main" id="{636A21AB-263B-4AAB-A967-825C37226293}"/>
                </a:ext>
              </a:extLst>
            </p:cNvPr>
            <p:cNvSpPr/>
            <p:nvPr/>
          </p:nvSpPr>
          <p:spPr bwMode="auto">
            <a:xfrm>
              <a:off x="9902469"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95" name="Rectangle 1494">
              <a:extLst>
                <a:ext uri="{FF2B5EF4-FFF2-40B4-BE49-F238E27FC236}">
                  <a16:creationId xmlns:a16="http://schemas.microsoft.com/office/drawing/2014/main" id="{19A1DCE9-1FE3-4BAF-9DE6-85DA448C0D4F}"/>
                </a:ext>
              </a:extLst>
            </p:cNvPr>
            <p:cNvSpPr/>
            <p:nvPr/>
          </p:nvSpPr>
          <p:spPr bwMode="auto">
            <a:xfrm>
              <a:off x="9624901"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96" name="Rectangle 1495">
              <a:extLst>
                <a:ext uri="{FF2B5EF4-FFF2-40B4-BE49-F238E27FC236}">
                  <a16:creationId xmlns:a16="http://schemas.microsoft.com/office/drawing/2014/main" id="{092D1C77-2ED2-419B-A7FA-160A9E60407B}"/>
                </a:ext>
              </a:extLst>
            </p:cNvPr>
            <p:cNvSpPr/>
            <p:nvPr/>
          </p:nvSpPr>
          <p:spPr bwMode="auto">
            <a:xfrm>
              <a:off x="9902469"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2" name="Rectangle 1501">
              <a:extLst>
                <a:ext uri="{FF2B5EF4-FFF2-40B4-BE49-F238E27FC236}">
                  <a16:creationId xmlns:a16="http://schemas.microsoft.com/office/drawing/2014/main" id="{659D642E-8992-4817-8ABC-DBF6995D540C}"/>
                </a:ext>
              </a:extLst>
            </p:cNvPr>
            <p:cNvSpPr/>
            <p:nvPr/>
          </p:nvSpPr>
          <p:spPr bwMode="auto">
            <a:xfrm>
              <a:off x="9624901"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3" name="Rectangle 1502">
              <a:extLst>
                <a:ext uri="{FF2B5EF4-FFF2-40B4-BE49-F238E27FC236}">
                  <a16:creationId xmlns:a16="http://schemas.microsoft.com/office/drawing/2014/main" id="{222210C2-686E-46BF-BA80-C5B118FC38F8}"/>
                </a:ext>
              </a:extLst>
            </p:cNvPr>
            <p:cNvSpPr/>
            <p:nvPr/>
          </p:nvSpPr>
          <p:spPr bwMode="auto">
            <a:xfrm>
              <a:off x="9902469"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8" name="Rectangle 1507">
              <a:extLst>
                <a:ext uri="{FF2B5EF4-FFF2-40B4-BE49-F238E27FC236}">
                  <a16:creationId xmlns:a16="http://schemas.microsoft.com/office/drawing/2014/main" id="{AE57EF90-08AC-4B3B-A444-A8E9F63AAB1A}"/>
                </a:ext>
              </a:extLst>
            </p:cNvPr>
            <p:cNvSpPr/>
            <p:nvPr/>
          </p:nvSpPr>
          <p:spPr bwMode="auto">
            <a:xfrm>
              <a:off x="9347342"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9" name="Rectangle 1508">
              <a:extLst>
                <a:ext uri="{FF2B5EF4-FFF2-40B4-BE49-F238E27FC236}">
                  <a16:creationId xmlns:a16="http://schemas.microsoft.com/office/drawing/2014/main" id="{D3AED19C-6233-4DA9-A82C-A70C2E07430B}"/>
                </a:ext>
              </a:extLst>
            </p:cNvPr>
            <p:cNvSpPr/>
            <p:nvPr/>
          </p:nvSpPr>
          <p:spPr bwMode="auto">
            <a:xfrm>
              <a:off x="9624901"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1514" name="Rectangle 1513">
            <a:extLst>
              <a:ext uri="{FF2B5EF4-FFF2-40B4-BE49-F238E27FC236}">
                <a16:creationId xmlns:a16="http://schemas.microsoft.com/office/drawing/2014/main" id="{55B479BC-AF78-41B8-95CB-2235BB2F153A}"/>
              </a:ext>
            </a:extLst>
          </p:cNvPr>
          <p:cNvSpPr/>
          <p:nvPr/>
        </p:nvSpPr>
        <p:spPr bwMode="auto">
          <a:xfrm>
            <a:off x="9902469" y="238740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7" name="Rectangle 1516">
            <a:extLst>
              <a:ext uri="{FF2B5EF4-FFF2-40B4-BE49-F238E27FC236}">
                <a16:creationId xmlns:a16="http://schemas.microsoft.com/office/drawing/2014/main" id="{8EA5938D-09A2-481B-BE2D-D2E4E3467D96}"/>
              </a:ext>
            </a:extLst>
          </p:cNvPr>
          <p:cNvSpPr/>
          <p:nvPr/>
        </p:nvSpPr>
        <p:spPr bwMode="auto">
          <a:xfrm>
            <a:off x="8237098"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1" name="Rectangle 1520">
            <a:extLst>
              <a:ext uri="{FF2B5EF4-FFF2-40B4-BE49-F238E27FC236}">
                <a16:creationId xmlns:a16="http://schemas.microsoft.com/office/drawing/2014/main" id="{0608F2E1-154D-4DED-B7A4-CF069B675C58}"/>
              </a:ext>
            </a:extLst>
          </p:cNvPr>
          <p:cNvSpPr/>
          <p:nvPr/>
        </p:nvSpPr>
        <p:spPr bwMode="auto">
          <a:xfrm>
            <a:off x="9624900"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2" name="Rectangle 1521">
            <a:extLst>
              <a:ext uri="{FF2B5EF4-FFF2-40B4-BE49-F238E27FC236}">
                <a16:creationId xmlns:a16="http://schemas.microsoft.com/office/drawing/2014/main" id="{CE950803-CC75-4A47-A5C8-34A28ACC6C27}"/>
              </a:ext>
            </a:extLst>
          </p:cNvPr>
          <p:cNvSpPr/>
          <p:nvPr/>
        </p:nvSpPr>
        <p:spPr bwMode="auto">
          <a:xfrm>
            <a:off x="9902469" y="212373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2ACF0A39-AAAA-4CCA-BABE-9E7FB2F8BE35}"/>
              </a:ext>
            </a:extLst>
          </p:cNvPr>
          <p:cNvGrpSpPr/>
          <p:nvPr/>
        </p:nvGrpSpPr>
        <p:grpSpPr>
          <a:xfrm>
            <a:off x="7958741" y="1860060"/>
            <a:ext cx="460650" cy="184768"/>
            <a:chOff x="7958741" y="1860060"/>
            <a:chExt cx="460650" cy="184768"/>
          </a:xfrm>
          <a:solidFill>
            <a:schemeClr val="accent1">
              <a:lumMod val="40000"/>
              <a:lumOff val="60000"/>
            </a:schemeClr>
          </a:solidFill>
        </p:grpSpPr>
        <p:sp>
          <p:nvSpPr>
            <p:cNvPr id="1454" name="Rectangle 1453">
              <a:extLst>
                <a:ext uri="{FF2B5EF4-FFF2-40B4-BE49-F238E27FC236}">
                  <a16:creationId xmlns:a16="http://schemas.microsoft.com/office/drawing/2014/main" id="{39E2698B-972D-42F5-9F62-37A67C2CB821}"/>
                </a:ext>
              </a:extLst>
            </p:cNvPr>
            <p:cNvSpPr/>
            <p:nvPr/>
          </p:nvSpPr>
          <p:spPr bwMode="auto">
            <a:xfrm>
              <a:off x="7958741" y="186037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4" name="Rectangle 1523">
              <a:extLst>
                <a:ext uri="{FF2B5EF4-FFF2-40B4-BE49-F238E27FC236}">
                  <a16:creationId xmlns:a16="http://schemas.microsoft.com/office/drawing/2014/main" id="{A4E2D0FD-C079-4A86-B7EE-3695B6833360}"/>
                </a:ext>
              </a:extLst>
            </p:cNvPr>
            <p:cNvSpPr/>
            <p:nvPr/>
          </p:nvSpPr>
          <p:spPr bwMode="auto">
            <a:xfrm>
              <a:off x="8237098"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1525" name="Rectangle 1524">
            <a:extLst>
              <a:ext uri="{FF2B5EF4-FFF2-40B4-BE49-F238E27FC236}">
                <a16:creationId xmlns:a16="http://schemas.microsoft.com/office/drawing/2014/main" id="{C6F4C758-C0EC-4C91-B6AC-526359EBEACF}"/>
              </a:ext>
            </a:extLst>
          </p:cNvPr>
          <p:cNvSpPr/>
          <p:nvPr/>
        </p:nvSpPr>
        <p:spPr bwMode="auto">
          <a:xfrm>
            <a:off x="851465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6" name="Rectangle 1525">
            <a:extLst>
              <a:ext uri="{FF2B5EF4-FFF2-40B4-BE49-F238E27FC236}">
                <a16:creationId xmlns:a16="http://schemas.microsoft.com/office/drawing/2014/main" id="{FEF31E2F-20A4-48AD-9806-8B9C5FB0100B}"/>
              </a:ext>
            </a:extLst>
          </p:cNvPr>
          <p:cNvSpPr/>
          <p:nvPr/>
        </p:nvSpPr>
        <p:spPr bwMode="auto">
          <a:xfrm>
            <a:off x="879221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ADF8D872-BD93-4AC0-ACB8-32E4DC93DE23}"/>
              </a:ext>
            </a:extLst>
          </p:cNvPr>
          <p:cNvGrpSpPr/>
          <p:nvPr/>
        </p:nvGrpSpPr>
        <p:grpSpPr>
          <a:xfrm>
            <a:off x="9069780" y="1860060"/>
            <a:ext cx="737413" cy="184449"/>
            <a:chOff x="9069780" y="1860060"/>
            <a:chExt cx="737413" cy="184449"/>
          </a:xfrm>
          <a:solidFill>
            <a:schemeClr val="accent1">
              <a:lumMod val="40000"/>
              <a:lumOff val="60000"/>
            </a:schemeClr>
          </a:solidFill>
        </p:grpSpPr>
        <p:sp>
          <p:nvSpPr>
            <p:cNvPr id="1527" name="Rectangle 1526">
              <a:extLst>
                <a:ext uri="{FF2B5EF4-FFF2-40B4-BE49-F238E27FC236}">
                  <a16:creationId xmlns:a16="http://schemas.microsoft.com/office/drawing/2014/main" id="{A7543322-38A3-4AD4-B171-784134EFA3F6}"/>
                </a:ext>
              </a:extLst>
            </p:cNvPr>
            <p:cNvSpPr/>
            <p:nvPr/>
          </p:nvSpPr>
          <p:spPr bwMode="auto">
            <a:xfrm>
              <a:off x="906978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8" name="Rectangle 1527">
              <a:extLst>
                <a:ext uri="{FF2B5EF4-FFF2-40B4-BE49-F238E27FC236}">
                  <a16:creationId xmlns:a16="http://schemas.microsoft.com/office/drawing/2014/main" id="{10FC23F0-7C3C-4ADD-BDB1-E3A7D733E650}"/>
                </a:ext>
              </a:extLst>
            </p:cNvPr>
            <p:cNvSpPr/>
            <p:nvPr/>
          </p:nvSpPr>
          <p:spPr bwMode="auto">
            <a:xfrm>
              <a:off x="9347341"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9" name="Rectangle 1528">
              <a:extLst>
                <a:ext uri="{FF2B5EF4-FFF2-40B4-BE49-F238E27FC236}">
                  <a16:creationId xmlns:a16="http://schemas.microsoft.com/office/drawing/2014/main" id="{6250EB20-9FC9-44A3-BD04-BBE583AC854C}"/>
                </a:ext>
              </a:extLst>
            </p:cNvPr>
            <p:cNvSpPr/>
            <p:nvPr/>
          </p:nvSpPr>
          <p:spPr bwMode="auto">
            <a:xfrm>
              <a:off x="962490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sp>
        <p:nvSpPr>
          <p:cNvPr id="1530" name="Rectangle 1529">
            <a:extLst>
              <a:ext uri="{FF2B5EF4-FFF2-40B4-BE49-F238E27FC236}">
                <a16:creationId xmlns:a16="http://schemas.microsoft.com/office/drawing/2014/main" id="{87CBF9E9-869B-4E2C-953D-68DCA4597D64}"/>
              </a:ext>
            </a:extLst>
          </p:cNvPr>
          <p:cNvSpPr/>
          <p:nvPr/>
        </p:nvSpPr>
        <p:spPr bwMode="auto">
          <a:xfrm>
            <a:off x="990246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CED52432-66E3-4A76-9BAB-319EC80E8300}"/>
              </a:ext>
            </a:extLst>
          </p:cNvPr>
          <p:cNvGrpSpPr/>
          <p:nvPr/>
        </p:nvGrpSpPr>
        <p:grpSpPr>
          <a:xfrm>
            <a:off x="7404416" y="1860060"/>
            <a:ext cx="2679550" cy="975693"/>
            <a:chOff x="7404416" y="1860060"/>
            <a:chExt cx="2679550" cy="975693"/>
          </a:xfrm>
          <a:solidFill>
            <a:srgbClr val="002050"/>
          </a:solidFill>
        </p:grpSpPr>
        <p:sp>
          <p:nvSpPr>
            <p:cNvPr id="1434" name="Rectangle 1433">
              <a:extLst>
                <a:ext uri="{FF2B5EF4-FFF2-40B4-BE49-F238E27FC236}">
                  <a16:creationId xmlns:a16="http://schemas.microsoft.com/office/drawing/2014/main" id="{F0F0CCA0-929E-4953-82A6-3B2A5D226ADE}"/>
                </a:ext>
              </a:extLst>
            </p:cNvPr>
            <p:cNvSpPr/>
            <p:nvPr/>
          </p:nvSpPr>
          <p:spPr bwMode="auto">
            <a:xfrm>
              <a:off x="9901673" y="2651304"/>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35" name="Rectangle 1434">
              <a:extLst>
                <a:ext uri="{FF2B5EF4-FFF2-40B4-BE49-F238E27FC236}">
                  <a16:creationId xmlns:a16="http://schemas.microsoft.com/office/drawing/2014/main" id="{66E74CC8-C2B7-40F2-B059-1294E130B2C2}"/>
                </a:ext>
              </a:extLst>
            </p:cNvPr>
            <p:cNvSpPr/>
            <p:nvPr/>
          </p:nvSpPr>
          <p:spPr bwMode="auto">
            <a:xfrm>
              <a:off x="9346546"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48" name="Rectangle 1447">
              <a:extLst>
                <a:ext uri="{FF2B5EF4-FFF2-40B4-BE49-F238E27FC236}">
                  <a16:creationId xmlns:a16="http://schemas.microsoft.com/office/drawing/2014/main" id="{698CC010-EF91-4C5A-A211-5EB8FC7659E8}"/>
                </a:ext>
              </a:extLst>
            </p:cNvPr>
            <p:cNvSpPr/>
            <p:nvPr/>
          </p:nvSpPr>
          <p:spPr bwMode="auto">
            <a:xfrm>
              <a:off x="7681181"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49" name="Rectangle 1448">
              <a:extLst>
                <a:ext uri="{FF2B5EF4-FFF2-40B4-BE49-F238E27FC236}">
                  <a16:creationId xmlns:a16="http://schemas.microsoft.com/office/drawing/2014/main" id="{A8B3A24D-F451-44D4-96C0-73D1B44EA323}"/>
                </a:ext>
              </a:extLst>
            </p:cNvPr>
            <p:cNvSpPr/>
            <p:nvPr/>
          </p:nvSpPr>
          <p:spPr bwMode="auto">
            <a:xfrm>
              <a:off x="795874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51" name="Rectangle 1450">
              <a:extLst>
                <a:ext uri="{FF2B5EF4-FFF2-40B4-BE49-F238E27FC236}">
                  <a16:creationId xmlns:a16="http://schemas.microsoft.com/office/drawing/2014/main" id="{E8A41B65-A212-401E-8FA8-675741A750F7}"/>
                </a:ext>
              </a:extLst>
            </p:cNvPr>
            <p:cNvSpPr/>
            <p:nvPr/>
          </p:nvSpPr>
          <p:spPr bwMode="auto">
            <a:xfrm>
              <a:off x="823630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52" name="Rectangle 1451">
              <a:extLst>
                <a:ext uri="{FF2B5EF4-FFF2-40B4-BE49-F238E27FC236}">
                  <a16:creationId xmlns:a16="http://schemas.microsoft.com/office/drawing/2014/main" id="{C85BDDD3-4FDB-4D18-95E9-C1684A3BA421}"/>
                </a:ext>
              </a:extLst>
            </p:cNvPr>
            <p:cNvSpPr/>
            <p:nvPr/>
          </p:nvSpPr>
          <p:spPr bwMode="auto">
            <a:xfrm>
              <a:off x="8513863" y="2391837"/>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453" name="Rectangle 1452">
              <a:extLst>
                <a:ext uri="{FF2B5EF4-FFF2-40B4-BE49-F238E27FC236}">
                  <a16:creationId xmlns:a16="http://schemas.microsoft.com/office/drawing/2014/main" id="{32132013-BD13-4F44-A059-F6E3F0CCEBA1}"/>
                </a:ext>
              </a:extLst>
            </p:cNvPr>
            <p:cNvSpPr/>
            <p:nvPr/>
          </p:nvSpPr>
          <p:spPr bwMode="auto">
            <a:xfrm>
              <a:off x="7958733" y="2123959"/>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6" name="Rectangle 1505">
              <a:extLst>
                <a:ext uri="{FF2B5EF4-FFF2-40B4-BE49-F238E27FC236}">
                  <a16:creationId xmlns:a16="http://schemas.microsoft.com/office/drawing/2014/main" id="{D1F49431-0433-4C40-9978-078B232BA000}"/>
                </a:ext>
              </a:extLst>
            </p:cNvPr>
            <p:cNvSpPr/>
            <p:nvPr/>
          </p:nvSpPr>
          <p:spPr bwMode="auto">
            <a:xfrm>
              <a:off x="879222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07" name="Rectangle 1506">
              <a:extLst>
                <a:ext uri="{FF2B5EF4-FFF2-40B4-BE49-F238E27FC236}">
                  <a16:creationId xmlns:a16="http://schemas.microsoft.com/office/drawing/2014/main" id="{C027ECB0-8CD1-4A40-BF84-20F44B968C9F}"/>
                </a:ext>
              </a:extLst>
            </p:cNvPr>
            <p:cNvSpPr/>
            <p:nvPr/>
          </p:nvSpPr>
          <p:spPr bwMode="auto">
            <a:xfrm>
              <a:off x="906978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0" name="Rectangle 1509">
              <a:extLst>
                <a:ext uri="{FF2B5EF4-FFF2-40B4-BE49-F238E27FC236}">
                  <a16:creationId xmlns:a16="http://schemas.microsoft.com/office/drawing/2014/main" id="{0DA42E37-AF6B-4C63-8214-75C875A0F57C}"/>
                </a:ext>
              </a:extLst>
            </p:cNvPr>
            <p:cNvSpPr/>
            <p:nvPr/>
          </p:nvSpPr>
          <p:spPr bwMode="auto">
            <a:xfrm>
              <a:off x="7404417"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1" name="Rectangle 1510">
              <a:extLst>
                <a:ext uri="{FF2B5EF4-FFF2-40B4-BE49-F238E27FC236}">
                  <a16:creationId xmlns:a16="http://schemas.microsoft.com/office/drawing/2014/main" id="{DA5B9CB3-4DA1-46D7-8F8A-1DC2AF75941B}"/>
                </a:ext>
              </a:extLst>
            </p:cNvPr>
            <p:cNvSpPr/>
            <p:nvPr/>
          </p:nvSpPr>
          <p:spPr bwMode="auto">
            <a:xfrm>
              <a:off x="879222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2" name="Rectangle 1511">
              <a:extLst>
                <a:ext uri="{FF2B5EF4-FFF2-40B4-BE49-F238E27FC236}">
                  <a16:creationId xmlns:a16="http://schemas.microsoft.com/office/drawing/2014/main" id="{7E32DE5A-0A42-474D-BFC6-8CEDCAC6B52E}"/>
                </a:ext>
              </a:extLst>
            </p:cNvPr>
            <p:cNvSpPr/>
            <p:nvPr/>
          </p:nvSpPr>
          <p:spPr bwMode="auto">
            <a:xfrm>
              <a:off x="906978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3" name="Rectangle 1512">
              <a:extLst>
                <a:ext uri="{FF2B5EF4-FFF2-40B4-BE49-F238E27FC236}">
                  <a16:creationId xmlns:a16="http://schemas.microsoft.com/office/drawing/2014/main" id="{E429E5B8-AF37-416B-AE17-71503F861E4A}"/>
                </a:ext>
              </a:extLst>
            </p:cNvPr>
            <p:cNvSpPr/>
            <p:nvPr/>
          </p:nvSpPr>
          <p:spPr bwMode="auto">
            <a:xfrm>
              <a:off x="9624901" y="2387400"/>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515" name="Rectangle 1514">
              <a:extLst>
                <a:ext uri="{FF2B5EF4-FFF2-40B4-BE49-F238E27FC236}">
                  <a16:creationId xmlns:a16="http://schemas.microsoft.com/office/drawing/2014/main" id="{041DC5C5-1915-41E6-A7FD-AFB8CE3163B6}"/>
                </a:ext>
              </a:extLst>
            </p:cNvPr>
            <p:cNvSpPr/>
            <p:nvPr/>
          </p:nvSpPr>
          <p:spPr bwMode="auto">
            <a:xfrm>
              <a:off x="7404416"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6" name="Rectangle 1515">
              <a:extLst>
                <a:ext uri="{FF2B5EF4-FFF2-40B4-BE49-F238E27FC236}">
                  <a16:creationId xmlns:a16="http://schemas.microsoft.com/office/drawing/2014/main" id="{39D606C3-2763-45EF-B209-291E64E27B4B}"/>
                </a:ext>
              </a:extLst>
            </p:cNvPr>
            <p:cNvSpPr/>
            <p:nvPr/>
          </p:nvSpPr>
          <p:spPr bwMode="auto">
            <a:xfrm>
              <a:off x="7681977"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8" name="Rectangle 1517">
              <a:extLst>
                <a:ext uri="{FF2B5EF4-FFF2-40B4-BE49-F238E27FC236}">
                  <a16:creationId xmlns:a16="http://schemas.microsoft.com/office/drawing/2014/main" id="{716027B9-6B0A-4780-892F-5D5229992BE2}"/>
                </a:ext>
              </a:extLst>
            </p:cNvPr>
            <p:cNvSpPr/>
            <p:nvPr/>
          </p:nvSpPr>
          <p:spPr bwMode="auto">
            <a:xfrm>
              <a:off x="8792219"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19" name="Rectangle 1518">
              <a:extLst>
                <a:ext uri="{FF2B5EF4-FFF2-40B4-BE49-F238E27FC236}">
                  <a16:creationId xmlns:a16="http://schemas.microsoft.com/office/drawing/2014/main" id="{878821AA-B700-49F4-BDEC-C270125A4FDF}"/>
                </a:ext>
              </a:extLst>
            </p:cNvPr>
            <p:cNvSpPr/>
            <p:nvPr/>
          </p:nvSpPr>
          <p:spPr bwMode="auto">
            <a:xfrm>
              <a:off x="9069780" y="2123813"/>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0" name="Rectangle 1519">
              <a:extLst>
                <a:ext uri="{FF2B5EF4-FFF2-40B4-BE49-F238E27FC236}">
                  <a16:creationId xmlns:a16="http://schemas.microsoft.com/office/drawing/2014/main" id="{DBC9F902-B4D7-41F8-9711-BEC445E1D95F}"/>
                </a:ext>
              </a:extLst>
            </p:cNvPr>
            <p:cNvSpPr/>
            <p:nvPr/>
          </p:nvSpPr>
          <p:spPr bwMode="auto">
            <a:xfrm>
              <a:off x="9347341"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23" name="Rectangle 1522">
              <a:extLst>
                <a:ext uri="{FF2B5EF4-FFF2-40B4-BE49-F238E27FC236}">
                  <a16:creationId xmlns:a16="http://schemas.microsoft.com/office/drawing/2014/main" id="{42172DBA-BE29-40EE-A50E-08C4E5E45AE0}"/>
                </a:ext>
              </a:extLst>
            </p:cNvPr>
            <p:cNvSpPr/>
            <p:nvPr/>
          </p:nvSpPr>
          <p:spPr bwMode="auto">
            <a:xfrm>
              <a:off x="7404416"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31" name="Rectangle 1530">
              <a:extLst>
                <a:ext uri="{FF2B5EF4-FFF2-40B4-BE49-F238E27FC236}">
                  <a16:creationId xmlns:a16="http://schemas.microsoft.com/office/drawing/2014/main" id="{7D0F9F7C-4378-4F4F-816C-120D16EC601B}"/>
                </a:ext>
              </a:extLst>
            </p:cNvPr>
            <p:cNvSpPr/>
            <p:nvPr/>
          </p:nvSpPr>
          <p:spPr bwMode="auto">
            <a:xfrm>
              <a:off x="7678618"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532" name="Rectangle 1531">
              <a:extLst>
                <a:ext uri="{FF2B5EF4-FFF2-40B4-BE49-F238E27FC236}">
                  <a16:creationId xmlns:a16="http://schemas.microsoft.com/office/drawing/2014/main" id="{37C69B21-BA72-40EF-A3FE-D01A34F5024B}"/>
                </a:ext>
              </a:extLst>
            </p:cNvPr>
            <p:cNvSpPr/>
            <p:nvPr/>
          </p:nvSpPr>
          <p:spPr bwMode="auto">
            <a:xfrm>
              <a:off x="8510105" y="21243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grpSp>
      <p:grpSp>
        <p:nvGrpSpPr>
          <p:cNvPr id="102" name="Group 101">
            <a:extLst>
              <a:ext uri="{FF2B5EF4-FFF2-40B4-BE49-F238E27FC236}">
                <a16:creationId xmlns:a16="http://schemas.microsoft.com/office/drawing/2014/main" id="{280EC080-2B39-4A00-8644-E36870C90529}"/>
              </a:ext>
            </a:extLst>
          </p:cNvPr>
          <p:cNvGrpSpPr/>
          <p:nvPr/>
        </p:nvGrpSpPr>
        <p:grpSpPr>
          <a:xfrm>
            <a:off x="7403620" y="2651068"/>
            <a:ext cx="2690872" cy="1774046"/>
            <a:chOff x="7403620" y="2651068"/>
            <a:chExt cx="2690872" cy="1774046"/>
          </a:xfrm>
          <a:solidFill>
            <a:srgbClr val="BFBFBF"/>
          </a:solidFill>
        </p:grpSpPr>
        <p:sp>
          <p:nvSpPr>
            <p:cNvPr id="1436" name="Rectangle 1435">
              <a:extLst>
                <a:ext uri="{FF2B5EF4-FFF2-40B4-BE49-F238E27FC236}">
                  <a16:creationId xmlns:a16="http://schemas.microsoft.com/office/drawing/2014/main" id="{A7AF3755-7193-429A-B839-D43DFD8368D4}"/>
                </a:ext>
              </a:extLst>
            </p:cNvPr>
            <p:cNvSpPr/>
            <p:nvPr/>
          </p:nvSpPr>
          <p:spPr bwMode="auto">
            <a:xfrm>
              <a:off x="9346545"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7" name="Rectangle 1436">
              <a:extLst>
                <a:ext uri="{FF2B5EF4-FFF2-40B4-BE49-F238E27FC236}">
                  <a16:creationId xmlns:a16="http://schemas.microsoft.com/office/drawing/2014/main" id="{D123B1D5-1C5A-48E1-A3CD-1956E6D1BEAF}"/>
                </a:ext>
              </a:extLst>
            </p:cNvPr>
            <p:cNvSpPr/>
            <p:nvPr/>
          </p:nvSpPr>
          <p:spPr bwMode="auto">
            <a:xfrm>
              <a:off x="962410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8" name="Rectangle 1437">
              <a:extLst>
                <a:ext uri="{FF2B5EF4-FFF2-40B4-BE49-F238E27FC236}">
                  <a16:creationId xmlns:a16="http://schemas.microsoft.com/office/drawing/2014/main" id="{E78FCFD0-9DD5-4C8E-80B4-E95E5739C042}"/>
                </a:ext>
              </a:extLst>
            </p:cNvPr>
            <p:cNvSpPr/>
            <p:nvPr/>
          </p:nvSpPr>
          <p:spPr bwMode="auto">
            <a:xfrm>
              <a:off x="990167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9" name="Rectangle 1438">
              <a:extLst>
                <a:ext uri="{FF2B5EF4-FFF2-40B4-BE49-F238E27FC236}">
                  <a16:creationId xmlns:a16="http://schemas.microsoft.com/office/drawing/2014/main" id="{8269137C-1119-44A5-A1A8-980CF9EDD9CC}"/>
                </a:ext>
              </a:extLst>
            </p:cNvPr>
            <p:cNvSpPr/>
            <p:nvPr/>
          </p:nvSpPr>
          <p:spPr bwMode="auto">
            <a:xfrm>
              <a:off x="9346545"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0" name="Rectangle 1439">
              <a:extLst>
                <a:ext uri="{FF2B5EF4-FFF2-40B4-BE49-F238E27FC236}">
                  <a16:creationId xmlns:a16="http://schemas.microsoft.com/office/drawing/2014/main" id="{55F1D787-051B-49B9-A450-5E9977DF1657}"/>
                </a:ext>
              </a:extLst>
            </p:cNvPr>
            <p:cNvSpPr/>
            <p:nvPr/>
          </p:nvSpPr>
          <p:spPr bwMode="auto">
            <a:xfrm>
              <a:off x="879142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1" name="Rectangle 1440">
              <a:extLst>
                <a:ext uri="{FF2B5EF4-FFF2-40B4-BE49-F238E27FC236}">
                  <a16:creationId xmlns:a16="http://schemas.microsoft.com/office/drawing/2014/main" id="{1532B3FB-D46C-4BED-9129-D58153A5C324}"/>
                </a:ext>
              </a:extLst>
            </p:cNvPr>
            <p:cNvSpPr/>
            <p:nvPr/>
          </p:nvSpPr>
          <p:spPr bwMode="auto">
            <a:xfrm>
              <a:off x="8791424"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2" name="Rectangle 1441">
              <a:extLst>
                <a:ext uri="{FF2B5EF4-FFF2-40B4-BE49-F238E27FC236}">
                  <a16:creationId xmlns:a16="http://schemas.microsoft.com/office/drawing/2014/main" id="{C3400768-D8AD-4A0C-997A-A7E94EF32AD0}"/>
                </a:ext>
              </a:extLst>
            </p:cNvPr>
            <p:cNvSpPr/>
            <p:nvPr/>
          </p:nvSpPr>
          <p:spPr bwMode="auto">
            <a:xfrm>
              <a:off x="8513863"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3" name="Rectangle 1442">
              <a:extLst>
                <a:ext uri="{FF2B5EF4-FFF2-40B4-BE49-F238E27FC236}">
                  <a16:creationId xmlns:a16="http://schemas.microsoft.com/office/drawing/2014/main" id="{30E0121F-FB66-408B-8816-0F0F54D5773B}"/>
                </a:ext>
              </a:extLst>
            </p:cNvPr>
            <p:cNvSpPr/>
            <p:nvPr/>
          </p:nvSpPr>
          <p:spPr bwMode="auto">
            <a:xfrm>
              <a:off x="740362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4" name="Rectangle 1443">
              <a:extLst>
                <a:ext uri="{FF2B5EF4-FFF2-40B4-BE49-F238E27FC236}">
                  <a16:creationId xmlns:a16="http://schemas.microsoft.com/office/drawing/2014/main" id="{9F2249CF-A16B-4D2C-97C1-80DE395B9A2F}"/>
                </a:ext>
              </a:extLst>
            </p:cNvPr>
            <p:cNvSpPr/>
            <p:nvPr/>
          </p:nvSpPr>
          <p:spPr bwMode="auto">
            <a:xfrm>
              <a:off x="795874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5" name="Rectangle 1444">
              <a:extLst>
                <a:ext uri="{FF2B5EF4-FFF2-40B4-BE49-F238E27FC236}">
                  <a16:creationId xmlns:a16="http://schemas.microsoft.com/office/drawing/2014/main" id="{0E812803-DA73-4DE7-B985-1732F7B232D9}"/>
                </a:ext>
              </a:extLst>
            </p:cNvPr>
            <p:cNvSpPr/>
            <p:nvPr/>
          </p:nvSpPr>
          <p:spPr bwMode="auto">
            <a:xfrm>
              <a:off x="7681180"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6" name="Rectangle 1445">
              <a:extLst>
                <a:ext uri="{FF2B5EF4-FFF2-40B4-BE49-F238E27FC236}">
                  <a16:creationId xmlns:a16="http://schemas.microsoft.com/office/drawing/2014/main" id="{8BD7296A-421A-442D-98A9-5CEC86693194}"/>
                </a:ext>
              </a:extLst>
            </p:cNvPr>
            <p:cNvSpPr/>
            <p:nvPr/>
          </p:nvSpPr>
          <p:spPr bwMode="auto">
            <a:xfrm>
              <a:off x="7958742"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47" name="Rectangle 1446">
              <a:extLst>
                <a:ext uri="{FF2B5EF4-FFF2-40B4-BE49-F238E27FC236}">
                  <a16:creationId xmlns:a16="http://schemas.microsoft.com/office/drawing/2014/main" id="{745BF31F-4DFB-48CA-ABE3-0EEF2CF2F1D4}"/>
                </a:ext>
              </a:extLst>
            </p:cNvPr>
            <p:cNvSpPr/>
            <p:nvPr/>
          </p:nvSpPr>
          <p:spPr bwMode="auto">
            <a:xfrm>
              <a:off x="7403620"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0" name="Rectangle 1449">
              <a:extLst>
                <a:ext uri="{FF2B5EF4-FFF2-40B4-BE49-F238E27FC236}">
                  <a16:creationId xmlns:a16="http://schemas.microsoft.com/office/drawing/2014/main" id="{B56A6B72-B5CC-453F-A131-D7C8C54D566E}"/>
                </a:ext>
              </a:extLst>
            </p:cNvPr>
            <p:cNvSpPr/>
            <p:nvPr/>
          </p:nvSpPr>
          <p:spPr bwMode="auto">
            <a:xfrm>
              <a:off x="906898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5" name="Rectangle 1454">
              <a:extLst>
                <a:ext uri="{FF2B5EF4-FFF2-40B4-BE49-F238E27FC236}">
                  <a16:creationId xmlns:a16="http://schemas.microsoft.com/office/drawing/2014/main" id="{101EAE81-A27D-4CD0-BCC7-251D71A47E25}"/>
                </a:ext>
              </a:extLst>
            </p:cNvPr>
            <p:cNvSpPr/>
            <p:nvPr/>
          </p:nvSpPr>
          <p:spPr bwMode="auto">
            <a:xfrm>
              <a:off x="768118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6" name="Rectangle 1455">
              <a:extLst>
                <a:ext uri="{FF2B5EF4-FFF2-40B4-BE49-F238E27FC236}">
                  <a16:creationId xmlns:a16="http://schemas.microsoft.com/office/drawing/2014/main" id="{C1CDCF3C-55CD-43F5-83CA-2B91125D8846}"/>
                </a:ext>
              </a:extLst>
            </p:cNvPr>
            <p:cNvSpPr/>
            <p:nvPr/>
          </p:nvSpPr>
          <p:spPr bwMode="auto">
            <a:xfrm>
              <a:off x="823630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8" name="Rectangle 1457">
              <a:extLst>
                <a:ext uri="{FF2B5EF4-FFF2-40B4-BE49-F238E27FC236}">
                  <a16:creationId xmlns:a16="http://schemas.microsoft.com/office/drawing/2014/main" id="{A779BE4A-312E-494D-A3BA-00A7A4616DC0}"/>
                </a:ext>
              </a:extLst>
            </p:cNvPr>
            <p:cNvSpPr/>
            <p:nvPr/>
          </p:nvSpPr>
          <p:spPr bwMode="auto">
            <a:xfrm>
              <a:off x="7958742"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59" name="Rectangle 1458">
              <a:extLst>
                <a:ext uri="{FF2B5EF4-FFF2-40B4-BE49-F238E27FC236}">
                  <a16:creationId xmlns:a16="http://schemas.microsoft.com/office/drawing/2014/main" id="{173B770E-C980-4BE6-9AE5-0B524BE1BB9B}"/>
                </a:ext>
              </a:extLst>
            </p:cNvPr>
            <p:cNvSpPr/>
            <p:nvPr/>
          </p:nvSpPr>
          <p:spPr bwMode="auto">
            <a:xfrm>
              <a:off x="8513863"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0" name="Rectangle 1459">
              <a:extLst>
                <a:ext uri="{FF2B5EF4-FFF2-40B4-BE49-F238E27FC236}">
                  <a16:creationId xmlns:a16="http://schemas.microsoft.com/office/drawing/2014/main" id="{D082BE98-7CCB-485C-BFAE-0C20D4D9ECEE}"/>
                </a:ext>
              </a:extLst>
            </p:cNvPr>
            <p:cNvSpPr/>
            <p:nvPr/>
          </p:nvSpPr>
          <p:spPr bwMode="auto">
            <a:xfrm>
              <a:off x="8791424"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1" name="Rectangle 1460">
              <a:extLst>
                <a:ext uri="{FF2B5EF4-FFF2-40B4-BE49-F238E27FC236}">
                  <a16:creationId xmlns:a16="http://schemas.microsoft.com/office/drawing/2014/main" id="{62E9016D-76E1-457A-8E8A-FEC4AB26578B}"/>
                </a:ext>
              </a:extLst>
            </p:cNvPr>
            <p:cNvSpPr/>
            <p:nvPr/>
          </p:nvSpPr>
          <p:spPr bwMode="auto">
            <a:xfrm>
              <a:off x="9346545"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2" name="Rectangle 1461">
              <a:extLst>
                <a:ext uri="{FF2B5EF4-FFF2-40B4-BE49-F238E27FC236}">
                  <a16:creationId xmlns:a16="http://schemas.microsoft.com/office/drawing/2014/main" id="{00655B3E-8A5C-492D-9B64-458AB83E160D}"/>
                </a:ext>
              </a:extLst>
            </p:cNvPr>
            <p:cNvSpPr/>
            <p:nvPr/>
          </p:nvSpPr>
          <p:spPr bwMode="auto">
            <a:xfrm>
              <a:off x="7958742"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3" name="Rectangle 1462">
              <a:extLst>
                <a:ext uri="{FF2B5EF4-FFF2-40B4-BE49-F238E27FC236}">
                  <a16:creationId xmlns:a16="http://schemas.microsoft.com/office/drawing/2014/main" id="{7BBB4EE6-F090-402B-8B75-46F1E9239A9F}"/>
                </a:ext>
              </a:extLst>
            </p:cNvPr>
            <p:cNvSpPr/>
            <p:nvPr/>
          </p:nvSpPr>
          <p:spPr bwMode="auto">
            <a:xfrm>
              <a:off x="8791424"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5" name="Rectangle 1464">
              <a:extLst>
                <a:ext uri="{FF2B5EF4-FFF2-40B4-BE49-F238E27FC236}">
                  <a16:creationId xmlns:a16="http://schemas.microsoft.com/office/drawing/2014/main" id="{21C1C517-5446-421F-9DD3-B0A56E9CC271}"/>
                </a:ext>
              </a:extLst>
            </p:cNvPr>
            <p:cNvSpPr/>
            <p:nvPr/>
          </p:nvSpPr>
          <p:spPr bwMode="auto">
            <a:xfrm>
              <a:off x="7958742"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6" name="Rectangle 1465">
              <a:extLst>
                <a:ext uri="{FF2B5EF4-FFF2-40B4-BE49-F238E27FC236}">
                  <a16:creationId xmlns:a16="http://schemas.microsoft.com/office/drawing/2014/main" id="{05B55211-F311-4475-A755-83B38D465423}"/>
                </a:ext>
              </a:extLst>
            </p:cNvPr>
            <p:cNvSpPr/>
            <p:nvPr/>
          </p:nvSpPr>
          <p:spPr bwMode="auto">
            <a:xfrm>
              <a:off x="740441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7" name="Rectangle 1466">
              <a:extLst>
                <a:ext uri="{FF2B5EF4-FFF2-40B4-BE49-F238E27FC236}">
                  <a16:creationId xmlns:a16="http://schemas.microsoft.com/office/drawing/2014/main" id="{8A46466B-B343-44D9-ACE8-0FED26252E25}"/>
                </a:ext>
              </a:extLst>
            </p:cNvPr>
            <p:cNvSpPr/>
            <p:nvPr/>
          </p:nvSpPr>
          <p:spPr bwMode="auto">
            <a:xfrm>
              <a:off x="768197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8" name="Rectangle 1467">
              <a:extLst>
                <a:ext uri="{FF2B5EF4-FFF2-40B4-BE49-F238E27FC236}">
                  <a16:creationId xmlns:a16="http://schemas.microsoft.com/office/drawing/2014/main" id="{6094A547-10EE-4EB4-B823-72024D6CACCE}"/>
                </a:ext>
              </a:extLst>
            </p:cNvPr>
            <p:cNvSpPr/>
            <p:nvPr/>
          </p:nvSpPr>
          <p:spPr bwMode="auto">
            <a:xfrm>
              <a:off x="795953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69" name="Rectangle 1468">
              <a:extLst>
                <a:ext uri="{FF2B5EF4-FFF2-40B4-BE49-F238E27FC236}">
                  <a16:creationId xmlns:a16="http://schemas.microsoft.com/office/drawing/2014/main" id="{90A8DD58-B891-4081-B353-07D83342413E}"/>
                </a:ext>
              </a:extLst>
            </p:cNvPr>
            <p:cNvSpPr/>
            <p:nvPr/>
          </p:nvSpPr>
          <p:spPr bwMode="auto">
            <a:xfrm>
              <a:off x="823709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0" name="Rectangle 1469">
              <a:extLst>
                <a:ext uri="{FF2B5EF4-FFF2-40B4-BE49-F238E27FC236}">
                  <a16:creationId xmlns:a16="http://schemas.microsoft.com/office/drawing/2014/main" id="{6183DC9D-C6BA-4071-8022-10A30CFB2673}"/>
                </a:ext>
              </a:extLst>
            </p:cNvPr>
            <p:cNvSpPr/>
            <p:nvPr/>
          </p:nvSpPr>
          <p:spPr bwMode="auto">
            <a:xfrm>
              <a:off x="8514659"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1" name="Rectangle 1470">
              <a:extLst>
                <a:ext uri="{FF2B5EF4-FFF2-40B4-BE49-F238E27FC236}">
                  <a16:creationId xmlns:a16="http://schemas.microsoft.com/office/drawing/2014/main" id="{6E6BD733-6AEF-48DA-A75B-C445A92C5F99}"/>
                </a:ext>
              </a:extLst>
            </p:cNvPr>
            <p:cNvSpPr/>
            <p:nvPr/>
          </p:nvSpPr>
          <p:spPr bwMode="auto">
            <a:xfrm>
              <a:off x="879222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2" name="Rectangle 1471">
              <a:extLst>
                <a:ext uri="{FF2B5EF4-FFF2-40B4-BE49-F238E27FC236}">
                  <a16:creationId xmlns:a16="http://schemas.microsoft.com/office/drawing/2014/main" id="{AC569EB2-832E-4055-9BE5-41079F64AD46}"/>
                </a:ext>
              </a:extLst>
            </p:cNvPr>
            <p:cNvSpPr/>
            <p:nvPr/>
          </p:nvSpPr>
          <p:spPr bwMode="auto">
            <a:xfrm>
              <a:off x="906978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3" name="Rectangle 1472">
              <a:extLst>
                <a:ext uri="{FF2B5EF4-FFF2-40B4-BE49-F238E27FC236}">
                  <a16:creationId xmlns:a16="http://schemas.microsoft.com/office/drawing/2014/main" id="{59FAE2BB-C03E-4C1D-B1DD-EE2E0619C035}"/>
                </a:ext>
              </a:extLst>
            </p:cNvPr>
            <p:cNvSpPr/>
            <p:nvPr/>
          </p:nvSpPr>
          <p:spPr bwMode="auto">
            <a:xfrm>
              <a:off x="9347341"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4" name="Rectangle 1473">
              <a:extLst>
                <a:ext uri="{FF2B5EF4-FFF2-40B4-BE49-F238E27FC236}">
                  <a16:creationId xmlns:a16="http://schemas.microsoft.com/office/drawing/2014/main" id="{61E6EC31-F27B-425C-BFB2-F7F7726C25D1}"/>
                </a:ext>
              </a:extLst>
            </p:cNvPr>
            <p:cNvSpPr/>
            <p:nvPr/>
          </p:nvSpPr>
          <p:spPr bwMode="auto">
            <a:xfrm>
              <a:off x="962490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5" name="Rectangle 1474">
              <a:extLst>
                <a:ext uri="{FF2B5EF4-FFF2-40B4-BE49-F238E27FC236}">
                  <a16:creationId xmlns:a16="http://schemas.microsoft.com/office/drawing/2014/main" id="{FA4A3F5F-31B5-4EE2-84A5-857C2063CACE}"/>
                </a:ext>
              </a:extLst>
            </p:cNvPr>
            <p:cNvSpPr/>
            <p:nvPr/>
          </p:nvSpPr>
          <p:spPr bwMode="auto">
            <a:xfrm>
              <a:off x="990246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6" name="Rectangle 1475">
              <a:extLst>
                <a:ext uri="{FF2B5EF4-FFF2-40B4-BE49-F238E27FC236}">
                  <a16:creationId xmlns:a16="http://schemas.microsoft.com/office/drawing/2014/main" id="{597FB65E-29A2-4CB0-B3A3-4FC8AED4982E}"/>
                </a:ext>
              </a:extLst>
            </p:cNvPr>
            <p:cNvSpPr/>
            <p:nvPr/>
          </p:nvSpPr>
          <p:spPr bwMode="auto">
            <a:xfrm>
              <a:off x="740441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7" name="Rectangle 1476">
              <a:extLst>
                <a:ext uri="{FF2B5EF4-FFF2-40B4-BE49-F238E27FC236}">
                  <a16:creationId xmlns:a16="http://schemas.microsoft.com/office/drawing/2014/main" id="{29621A4E-D654-4E7F-B486-377E9E95F19B}"/>
                </a:ext>
              </a:extLst>
            </p:cNvPr>
            <p:cNvSpPr/>
            <p:nvPr/>
          </p:nvSpPr>
          <p:spPr bwMode="auto">
            <a:xfrm>
              <a:off x="768197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8" name="Rectangle 1477">
              <a:extLst>
                <a:ext uri="{FF2B5EF4-FFF2-40B4-BE49-F238E27FC236}">
                  <a16:creationId xmlns:a16="http://schemas.microsoft.com/office/drawing/2014/main" id="{E8B1FEBD-9394-4E3B-9203-29DD9BB54E37}"/>
                </a:ext>
              </a:extLst>
            </p:cNvPr>
            <p:cNvSpPr/>
            <p:nvPr/>
          </p:nvSpPr>
          <p:spPr bwMode="auto">
            <a:xfrm>
              <a:off x="795953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79" name="Rectangle 1478">
              <a:extLst>
                <a:ext uri="{FF2B5EF4-FFF2-40B4-BE49-F238E27FC236}">
                  <a16:creationId xmlns:a16="http://schemas.microsoft.com/office/drawing/2014/main" id="{8203344D-E749-4210-BFB9-1445872B59D7}"/>
                </a:ext>
              </a:extLst>
            </p:cNvPr>
            <p:cNvSpPr/>
            <p:nvPr/>
          </p:nvSpPr>
          <p:spPr bwMode="auto">
            <a:xfrm>
              <a:off x="823709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0" name="Rectangle 1479">
              <a:extLst>
                <a:ext uri="{FF2B5EF4-FFF2-40B4-BE49-F238E27FC236}">
                  <a16:creationId xmlns:a16="http://schemas.microsoft.com/office/drawing/2014/main" id="{D885627F-8B40-49CC-86C6-43BC438CFCAD}"/>
                </a:ext>
              </a:extLst>
            </p:cNvPr>
            <p:cNvSpPr/>
            <p:nvPr/>
          </p:nvSpPr>
          <p:spPr bwMode="auto">
            <a:xfrm>
              <a:off x="8514659"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1" name="Rectangle 1480">
              <a:extLst>
                <a:ext uri="{FF2B5EF4-FFF2-40B4-BE49-F238E27FC236}">
                  <a16:creationId xmlns:a16="http://schemas.microsoft.com/office/drawing/2014/main" id="{7B264986-6345-4754-B45A-C8CCAF3D24D2}"/>
                </a:ext>
              </a:extLst>
            </p:cNvPr>
            <p:cNvSpPr/>
            <p:nvPr/>
          </p:nvSpPr>
          <p:spPr bwMode="auto">
            <a:xfrm>
              <a:off x="879222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2" name="Rectangle 1481">
              <a:extLst>
                <a:ext uri="{FF2B5EF4-FFF2-40B4-BE49-F238E27FC236}">
                  <a16:creationId xmlns:a16="http://schemas.microsoft.com/office/drawing/2014/main" id="{906DA7B6-1598-4E55-978C-3F3200E8E8D3}"/>
                </a:ext>
              </a:extLst>
            </p:cNvPr>
            <p:cNvSpPr/>
            <p:nvPr/>
          </p:nvSpPr>
          <p:spPr bwMode="auto">
            <a:xfrm>
              <a:off x="906978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3" name="Rectangle 1482">
              <a:extLst>
                <a:ext uri="{FF2B5EF4-FFF2-40B4-BE49-F238E27FC236}">
                  <a16:creationId xmlns:a16="http://schemas.microsoft.com/office/drawing/2014/main" id="{E0D8CC3A-65BF-4F5D-A5BD-C691DCDEB631}"/>
                </a:ext>
              </a:extLst>
            </p:cNvPr>
            <p:cNvSpPr/>
            <p:nvPr/>
          </p:nvSpPr>
          <p:spPr bwMode="auto">
            <a:xfrm>
              <a:off x="9347341"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4" name="Rectangle 1483">
              <a:extLst>
                <a:ext uri="{FF2B5EF4-FFF2-40B4-BE49-F238E27FC236}">
                  <a16:creationId xmlns:a16="http://schemas.microsoft.com/office/drawing/2014/main" id="{22914FA1-52D0-40C0-979A-C0282299F6DD}"/>
                </a:ext>
              </a:extLst>
            </p:cNvPr>
            <p:cNvSpPr/>
            <p:nvPr/>
          </p:nvSpPr>
          <p:spPr bwMode="auto">
            <a:xfrm>
              <a:off x="962490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5" name="Rectangle 1484">
              <a:extLst>
                <a:ext uri="{FF2B5EF4-FFF2-40B4-BE49-F238E27FC236}">
                  <a16:creationId xmlns:a16="http://schemas.microsoft.com/office/drawing/2014/main" id="{12A1F331-723F-409A-9A6F-271B1366666A}"/>
                </a:ext>
              </a:extLst>
            </p:cNvPr>
            <p:cNvSpPr/>
            <p:nvPr/>
          </p:nvSpPr>
          <p:spPr bwMode="auto">
            <a:xfrm>
              <a:off x="990246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6" name="Rectangle 1485">
              <a:extLst>
                <a:ext uri="{FF2B5EF4-FFF2-40B4-BE49-F238E27FC236}">
                  <a16:creationId xmlns:a16="http://schemas.microsoft.com/office/drawing/2014/main" id="{5B827778-CF10-43B6-9A15-629DE2444E03}"/>
                </a:ext>
              </a:extLst>
            </p:cNvPr>
            <p:cNvSpPr/>
            <p:nvPr/>
          </p:nvSpPr>
          <p:spPr bwMode="auto">
            <a:xfrm>
              <a:off x="7404416"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87" name="Rectangle 1486">
              <a:extLst>
                <a:ext uri="{FF2B5EF4-FFF2-40B4-BE49-F238E27FC236}">
                  <a16:creationId xmlns:a16="http://schemas.microsoft.com/office/drawing/2014/main" id="{55E25319-913C-49BB-A446-408AEA36A13C}"/>
                </a:ext>
              </a:extLst>
            </p:cNvPr>
            <p:cNvSpPr/>
            <p:nvPr/>
          </p:nvSpPr>
          <p:spPr bwMode="auto">
            <a:xfrm>
              <a:off x="9069780"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0" name="Rectangle 1489">
              <a:extLst>
                <a:ext uri="{FF2B5EF4-FFF2-40B4-BE49-F238E27FC236}">
                  <a16:creationId xmlns:a16="http://schemas.microsoft.com/office/drawing/2014/main" id="{BB3FFC99-F30B-4E59-AE02-819DD570493E}"/>
                </a:ext>
              </a:extLst>
            </p:cNvPr>
            <p:cNvSpPr/>
            <p:nvPr/>
          </p:nvSpPr>
          <p:spPr bwMode="auto">
            <a:xfrm>
              <a:off x="740441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1" name="Rectangle 1490">
              <a:extLst>
                <a:ext uri="{FF2B5EF4-FFF2-40B4-BE49-F238E27FC236}">
                  <a16:creationId xmlns:a16="http://schemas.microsoft.com/office/drawing/2014/main" id="{9FA8ECEA-4C1F-49E8-BEDB-19E417A16531}"/>
                </a:ext>
              </a:extLst>
            </p:cNvPr>
            <p:cNvSpPr/>
            <p:nvPr/>
          </p:nvSpPr>
          <p:spPr bwMode="auto">
            <a:xfrm>
              <a:off x="768197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2" name="Rectangle 1491">
              <a:extLst>
                <a:ext uri="{FF2B5EF4-FFF2-40B4-BE49-F238E27FC236}">
                  <a16:creationId xmlns:a16="http://schemas.microsoft.com/office/drawing/2014/main" id="{C4E25794-1C27-48E0-AD11-FBC440308334}"/>
                </a:ext>
              </a:extLst>
            </p:cNvPr>
            <p:cNvSpPr/>
            <p:nvPr/>
          </p:nvSpPr>
          <p:spPr bwMode="auto">
            <a:xfrm>
              <a:off x="8237098"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3" name="Rectangle 1492">
              <a:extLst>
                <a:ext uri="{FF2B5EF4-FFF2-40B4-BE49-F238E27FC236}">
                  <a16:creationId xmlns:a16="http://schemas.microsoft.com/office/drawing/2014/main" id="{BB2C3A2C-DD97-4526-ABCD-7C809D0E109A}"/>
                </a:ext>
              </a:extLst>
            </p:cNvPr>
            <p:cNvSpPr/>
            <p:nvPr/>
          </p:nvSpPr>
          <p:spPr bwMode="auto">
            <a:xfrm>
              <a:off x="8514659"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4" name="Rectangle 1493">
              <a:extLst>
                <a:ext uri="{FF2B5EF4-FFF2-40B4-BE49-F238E27FC236}">
                  <a16:creationId xmlns:a16="http://schemas.microsoft.com/office/drawing/2014/main" id="{5D5A2BA2-F792-423C-B0C6-1B2C86547F67}"/>
                </a:ext>
              </a:extLst>
            </p:cNvPr>
            <p:cNvSpPr/>
            <p:nvPr/>
          </p:nvSpPr>
          <p:spPr bwMode="auto">
            <a:xfrm>
              <a:off x="9069780"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7" name="Rectangle 1496">
              <a:extLst>
                <a:ext uri="{FF2B5EF4-FFF2-40B4-BE49-F238E27FC236}">
                  <a16:creationId xmlns:a16="http://schemas.microsoft.com/office/drawing/2014/main" id="{E295526E-904E-41C2-9F24-8198387DEB7A}"/>
                </a:ext>
              </a:extLst>
            </p:cNvPr>
            <p:cNvSpPr/>
            <p:nvPr/>
          </p:nvSpPr>
          <p:spPr bwMode="auto">
            <a:xfrm>
              <a:off x="740441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8" name="Rectangle 1497">
              <a:extLst>
                <a:ext uri="{FF2B5EF4-FFF2-40B4-BE49-F238E27FC236}">
                  <a16:creationId xmlns:a16="http://schemas.microsoft.com/office/drawing/2014/main" id="{C779D4DA-569F-4AAF-A654-FBC813FD4B31}"/>
                </a:ext>
              </a:extLst>
            </p:cNvPr>
            <p:cNvSpPr/>
            <p:nvPr/>
          </p:nvSpPr>
          <p:spPr bwMode="auto">
            <a:xfrm>
              <a:off x="768197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99" name="Rectangle 1498">
              <a:extLst>
                <a:ext uri="{FF2B5EF4-FFF2-40B4-BE49-F238E27FC236}">
                  <a16:creationId xmlns:a16="http://schemas.microsoft.com/office/drawing/2014/main" id="{A4261DBE-F35B-4849-9F51-1E4CD511234F}"/>
                </a:ext>
              </a:extLst>
            </p:cNvPr>
            <p:cNvSpPr/>
            <p:nvPr/>
          </p:nvSpPr>
          <p:spPr bwMode="auto">
            <a:xfrm>
              <a:off x="8237098"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0" name="Rectangle 1499">
              <a:extLst>
                <a:ext uri="{FF2B5EF4-FFF2-40B4-BE49-F238E27FC236}">
                  <a16:creationId xmlns:a16="http://schemas.microsoft.com/office/drawing/2014/main" id="{4C4FA22C-7BFF-4FF2-975E-613BA9A32AD9}"/>
                </a:ext>
              </a:extLst>
            </p:cNvPr>
            <p:cNvSpPr/>
            <p:nvPr/>
          </p:nvSpPr>
          <p:spPr bwMode="auto">
            <a:xfrm>
              <a:off x="8514659"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1" name="Rectangle 1500">
              <a:extLst>
                <a:ext uri="{FF2B5EF4-FFF2-40B4-BE49-F238E27FC236}">
                  <a16:creationId xmlns:a16="http://schemas.microsoft.com/office/drawing/2014/main" id="{31DA7299-B099-4F5C-87F4-D2CD2E50294B}"/>
                </a:ext>
              </a:extLst>
            </p:cNvPr>
            <p:cNvSpPr/>
            <p:nvPr/>
          </p:nvSpPr>
          <p:spPr bwMode="auto">
            <a:xfrm>
              <a:off x="9069780"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4" name="Rectangle 1503">
              <a:extLst>
                <a:ext uri="{FF2B5EF4-FFF2-40B4-BE49-F238E27FC236}">
                  <a16:creationId xmlns:a16="http://schemas.microsoft.com/office/drawing/2014/main" id="{196D2337-0B60-402D-8F09-EA00C737FAFE}"/>
                </a:ext>
              </a:extLst>
            </p:cNvPr>
            <p:cNvSpPr/>
            <p:nvPr/>
          </p:nvSpPr>
          <p:spPr bwMode="auto">
            <a:xfrm>
              <a:off x="7681976"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505" name="Rectangle 1504">
              <a:extLst>
                <a:ext uri="{FF2B5EF4-FFF2-40B4-BE49-F238E27FC236}">
                  <a16:creationId xmlns:a16="http://schemas.microsoft.com/office/drawing/2014/main" id="{5BC178D7-D99E-4667-B07E-18AA3CECC0D4}"/>
                </a:ext>
              </a:extLst>
            </p:cNvPr>
            <p:cNvSpPr/>
            <p:nvPr/>
          </p:nvSpPr>
          <p:spPr bwMode="auto">
            <a:xfrm>
              <a:off x="8237098"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2" name="Rectangle 1431">
              <a:extLst>
                <a:ext uri="{FF2B5EF4-FFF2-40B4-BE49-F238E27FC236}">
                  <a16:creationId xmlns:a16="http://schemas.microsoft.com/office/drawing/2014/main" id="{72C04DEA-B67A-410D-8F2D-37CC80109548}"/>
                </a:ext>
              </a:extLst>
            </p:cNvPr>
            <p:cNvSpPr/>
            <p:nvPr/>
          </p:nvSpPr>
          <p:spPr bwMode="auto">
            <a:xfrm>
              <a:off x="8514659"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sp>
          <p:nvSpPr>
            <p:cNvPr id="1433" name="Rectangle 1432">
              <a:extLst>
                <a:ext uri="{FF2B5EF4-FFF2-40B4-BE49-F238E27FC236}">
                  <a16:creationId xmlns:a16="http://schemas.microsoft.com/office/drawing/2014/main" id="{4860A6E5-9EB4-4D7F-A30D-5520350363AB}"/>
                </a:ext>
              </a:extLst>
            </p:cNvPr>
            <p:cNvSpPr/>
            <p:nvPr/>
          </p:nvSpPr>
          <p:spPr bwMode="auto">
            <a:xfrm>
              <a:off x="8237098" y="344207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292363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6"/>
                                        </p:tgtEl>
                                        <p:attrNameLst>
                                          <p:attrName>style.visibility</p:attrName>
                                        </p:attrNameLst>
                                      </p:cBhvr>
                                      <p:to>
                                        <p:strVal val="visible"/>
                                      </p:to>
                                    </p:set>
                                    <p:animEffect transition="in" filter="fade">
                                      <p:cBhvr>
                                        <p:cTn id="10" dur="500"/>
                                        <p:tgtEl>
                                          <p:spTgt spid="7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1"/>
                                        </p:tgtEl>
                                        <p:attrNameLst>
                                          <p:attrName>style.visibility</p:attrName>
                                        </p:attrNameLst>
                                      </p:cBhvr>
                                      <p:to>
                                        <p:strVal val="visible"/>
                                      </p:to>
                                    </p:set>
                                    <p:animEffect transition="in" filter="fade">
                                      <p:cBhvr>
                                        <p:cTn id="15" dur="500"/>
                                        <p:tgtEl>
                                          <p:spTgt spid="7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46"/>
                                        </p:tgtEl>
                                        <p:attrNameLst>
                                          <p:attrName>style.visibility</p:attrName>
                                        </p:attrNameLst>
                                      </p:cBhvr>
                                      <p:to>
                                        <p:strVal val="visible"/>
                                      </p:to>
                                    </p:set>
                                    <p:animEffect transition="in" filter="fade">
                                      <p:cBhvr>
                                        <p:cTn id="18" dur="500"/>
                                        <p:tgtEl>
                                          <p:spTgt spid="7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5"/>
                                        </p:tgtEl>
                                        <p:attrNameLst>
                                          <p:attrName>style.visibility</p:attrName>
                                        </p:attrNameLst>
                                      </p:cBhvr>
                                      <p:to>
                                        <p:strVal val="visible"/>
                                      </p:to>
                                    </p:set>
                                    <p:animEffect transition="in" filter="fade">
                                      <p:cBhvr>
                                        <p:cTn id="21" dur="500"/>
                                        <p:tgtEl>
                                          <p:spTgt spid="7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7"/>
                                        </p:tgtEl>
                                        <p:attrNameLst>
                                          <p:attrName>style.visibility</p:attrName>
                                        </p:attrNameLst>
                                      </p:cBhvr>
                                      <p:to>
                                        <p:strVal val="visible"/>
                                      </p:to>
                                    </p:set>
                                    <p:animEffect transition="in" filter="fade">
                                      <p:cBhvr>
                                        <p:cTn id="24" dur="500"/>
                                        <p:tgtEl>
                                          <p:spTgt spid="747"/>
                                        </p:tgtEl>
                                      </p:cBhvr>
                                    </p:animEffect>
                                  </p:childTnLst>
                                </p:cTn>
                              </p:par>
                              <p:par>
                                <p:cTn id="25" presetID="10" presetClass="entr" presetSubtype="0" fill="hold" nodeType="withEffect">
                                  <p:stCondLst>
                                    <p:cond delay="0"/>
                                  </p:stCondLst>
                                  <p:childTnLst>
                                    <p:set>
                                      <p:cBhvr>
                                        <p:cTn id="26" dur="1" fill="hold">
                                          <p:stCondLst>
                                            <p:cond delay="0"/>
                                          </p:stCondLst>
                                        </p:cTn>
                                        <p:tgtEl>
                                          <p:spTgt spid="750"/>
                                        </p:tgtEl>
                                        <p:attrNameLst>
                                          <p:attrName>style.visibility</p:attrName>
                                        </p:attrNameLst>
                                      </p:cBhvr>
                                      <p:to>
                                        <p:strVal val="visible"/>
                                      </p:to>
                                    </p:set>
                                    <p:animEffect transition="in" filter="fade">
                                      <p:cBhvr>
                                        <p:cTn id="27" dur="500"/>
                                        <p:tgtEl>
                                          <p:spTgt spid="7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9"/>
                                        </p:tgtEl>
                                        <p:attrNameLst>
                                          <p:attrName>style.visibility</p:attrName>
                                        </p:attrNameLst>
                                      </p:cBhvr>
                                      <p:to>
                                        <p:strVal val="visible"/>
                                      </p:to>
                                    </p:set>
                                    <p:animEffect transition="in" filter="fade">
                                      <p:cBhvr>
                                        <p:cTn id="30" dur="500"/>
                                        <p:tgtEl>
                                          <p:spTgt spid="749"/>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1398"/>
                                        </p:tgtEl>
                                        <p:attrNameLst>
                                          <p:attrName>style.visibility</p:attrName>
                                        </p:attrNameLst>
                                      </p:cBhvr>
                                      <p:to>
                                        <p:strVal val="visible"/>
                                      </p:to>
                                    </p:set>
                                    <p:animEffect transition="in" filter="circle(out)">
                                      <p:cBhvr>
                                        <p:cTn id="33" dur="1000"/>
                                        <p:tgtEl>
                                          <p:spTgt spid="1398"/>
                                        </p:tgtEl>
                                      </p:cBhvr>
                                    </p:animEffect>
                                  </p:childTnLst>
                                </p:cTn>
                              </p:par>
                              <p:par>
                                <p:cTn id="34" presetID="6" presetClass="entr" presetSubtype="32" fill="hold" grpId="0" nodeType="withEffect">
                                  <p:stCondLst>
                                    <p:cond delay="0"/>
                                  </p:stCondLst>
                                  <p:childTnLst>
                                    <p:set>
                                      <p:cBhvr>
                                        <p:cTn id="35" dur="1" fill="hold">
                                          <p:stCondLst>
                                            <p:cond delay="0"/>
                                          </p:stCondLst>
                                        </p:cTn>
                                        <p:tgtEl>
                                          <p:spTgt spid="1399"/>
                                        </p:tgtEl>
                                        <p:attrNameLst>
                                          <p:attrName>style.visibility</p:attrName>
                                        </p:attrNameLst>
                                      </p:cBhvr>
                                      <p:to>
                                        <p:strVal val="visible"/>
                                      </p:to>
                                    </p:set>
                                    <p:animEffect transition="in" filter="circle(out)">
                                      <p:cBhvr>
                                        <p:cTn id="36" dur="1000"/>
                                        <p:tgtEl>
                                          <p:spTgt spid="1399"/>
                                        </p:tgtEl>
                                      </p:cBhvr>
                                    </p:animEffect>
                                  </p:childTnLst>
                                </p:cTn>
                              </p:par>
                              <p:par>
                                <p:cTn id="37" presetID="6" presetClass="entr" presetSubtype="32" fill="hold" grpId="0" nodeType="withEffect">
                                  <p:stCondLst>
                                    <p:cond delay="0"/>
                                  </p:stCondLst>
                                  <p:childTnLst>
                                    <p:set>
                                      <p:cBhvr>
                                        <p:cTn id="38" dur="1" fill="hold">
                                          <p:stCondLst>
                                            <p:cond delay="0"/>
                                          </p:stCondLst>
                                        </p:cTn>
                                        <p:tgtEl>
                                          <p:spTgt spid="1418"/>
                                        </p:tgtEl>
                                        <p:attrNameLst>
                                          <p:attrName>style.visibility</p:attrName>
                                        </p:attrNameLst>
                                      </p:cBhvr>
                                      <p:to>
                                        <p:strVal val="visible"/>
                                      </p:to>
                                    </p:set>
                                    <p:animEffect transition="in" filter="circle(out)">
                                      <p:cBhvr>
                                        <p:cTn id="39" dur="1000"/>
                                        <p:tgtEl>
                                          <p:spTgt spid="1418"/>
                                        </p:tgtEl>
                                      </p:cBhvr>
                                    </p:animEffect>
                                  </p:childTnLst>
                                </p:cTn>
                              </p:par>
                              <p:par>
                                <p:cTn id="40" presetID="6" presetClass="entr" presetSubtype="32" fill="hold" grpId="0" nodeType="withEffect">
                                  <p:stCondLst>
                                    <p:cond delay="0"/>
                                  </p:stCondLst>
                                  <p:childTnLst>
                                    <p:set>
                                      <p:cBhvr>
                                        <p:cTn id="41" dur="1" fill="hold">
                                          <p:stCondLst>
                                            <p:cond delay="0"/>
                                          </p:stCondLst>
                                        </p:cTn>
                                        <p:tgtEl>
                                          <p:spTgt spid="1417"/>
                                        </p:tgtEl>
                                        <p:attrNameLst>
                                          <p:attrName>style.visibility</p:attrName>
                                        </p:attrNameLst>
                                      </p:cBhvr>
                                      <p:to>
                                        <p:strVal val="visible"/>
                                      </p:to>
                                    </p:set>
                                    <p:animEffect transition="in" filter="circle(out)">
                                      <p:cBhvr>
                                        <p:cTn id="42" dur="1000"/>
                                        <p:tgtEl>
                                          <p:spTgt spid="1417"/>
                                        </p:tgtEl>
                                      </p:cBhvr>
                                    </p:animEffect>
                                  </p:childTnLst>
                                </p:cTn>
                              </p:par>
                              <p:par>
                                <p:cTn id="43" presetID="6" presetClass="entr" presetSubtype="32" fill="hold" grpId="0" nodeType="withEffect">
                                  <p:stCondLst>
                                    <p:cond delay="0"/>
                                  </p:stCondLst>
                                  <p:childTnLst>
                                    <p:set>
                                      <p:cBhvr>
                                        <p:cTn id="44" dur="1" fill="hold">
                                          <p:stCondLst>
                                            <p:cond delay="0"/>
                                          </p:stCondLst>
                                        </p:cTn>
                                        <p:tgtEl>
                                          <p:spTgt spid="1413"/>
                                        </p:tgtEl>
                                        <p:attrNameLst>
                                          <p:attrName>style.visibility</p:attrName>
                                        </p:attrNameLst>
                                      </p:cBhvr>
                                      <p:to>
                                        <p:strVal val="visible"/>
                                      </p:to>
                                    </p:set>
                                    <p:animEffect transition="in" filter="circle(out)">
                                      <p:cBhvr>
                                        <p:cTn id="45" dur="1000"/>
                                        <p:tgtEl>
                                          <p:spTgt spid="1413"/>
                                        </p:tgtEl>
                                      </p:cBhvr>
                                    </p:animEffect>
                                  </p:childTnLst>
                                </p:cTn>
                              </p:par>
                              <p:par>
                                <p:cTn id="46" presetID="6" presetClass="entr" presetSubtype="32" fill="hold" grpId="0" nodeType="withEffect">
                                  <p:stCondLst>
                                    <p:cond delay="0"/>
                                  </p:stCondLst>
                                  <p:childTnLst>
                                    <p:set>
                                      <p:cBhvr>
                                        <p:cTn id="47" dur="1" fill="hold">
                                          <p:stCondLst>
                                            <p:cond delay="0"/>
                                          </p:stCondLst>
                                        </p:cTn>
                                        <p:tgtEl>
                                          <p:spTgt spid="1412"/>
                                        </p:tgtEl>
                                        <p:attrNameLst>
                                          <p:attrName>style.visibility</p:attrName>
                                        </p:attrNameLst>
                                      </p:cBhvr>
                                      <p:to>
                                        <p:strVal val="visible"/>
                                      </p:to>
                                    </p:set>
                                    <p:animEffect transition="in" filter="circle(out)">
                                      <p:cBhvr>
                                        <p:cTn id="48" dur="1000"/>
                                        <p:tgtEl>
                                          <p:spTgt spid="1412"/>
                                        </p:tgtEl>
                                      </p:cBhvr>
                                    </p:animEffect>
                                  </p:childTnLst>
                                </p:cTn>
                              </p:par>
                              <p:par>
                                <p:cTn id="49" presetID="6" presetClass="entr" presetSubtype="32" fill="hold" grpId="0" nodeType="withEffect">
                                  <p:stCondLst>
                                    <p:cond delay="0"/>
                                  </p:stCondLst>
                                  <p:childTnLst>
                                    <p:set>
                                      <p:cBhvr>
                                        <p:cTn id="50" dur="1" fill="hold">
                                          <p:stCondLst>
                                            <p:cond delay="0"/>
                                          </p:stCondLst>
                                        </p:cTn>
                                        <p:tgtEl>
                                          <p:spTgt spid="1411"/>
                                        </p:tgtEl>
                                        <p:attrNameLst>
                                          <p:attrName>style.visibility</p:attrName>
                                        </p:attrNameLst>
                                      </p:cBhvr>
                                      <p:to>
                                        <p:strVal val="visible"/>
                                      </p:to>
                                    </p:set>
                                    <p:animEffect transition="in" filter="circle(out)">
                                      <p:cBhvr>
                                        <p:cTn id="51" dur="1000"/>
                                        <p:tgtEl>
                                          <p:spTgt spid="1411"/>
                                        </p:tgtEl>
                                      </p:cBhvr>
                                    </p:animEffect>
                                  </p:childTnLst>
                                </p:cTn>
                              </p:par>
                              <p:par>
                                <p:cTn id="52" presetID="6" presetClass="entr" presetSubtype="32" fill="hold" grpId="0" nodeType="withEffect">
                                  <p:stCondLst>
                                    <p:cond delay="0"/>
                                  </p:stCondLst>
                                  <p:childTnLst>
                                    <p:set>
                                      <p:cBhvr>
                                        <p:cTn id="53" dur="1" fill="hold">
                                          <p:stCondLst>
                                            <p:cond delay="0"/>
                                          </p:stCondLst>
                                        </p:cTn>
                                        <p:tgtEl>
                                          <p:spTgt spid="1428"/>
                                        </p:tgtEl>
                                        <p:attrNameLst>
                                          <p:attrName>style.visibility</p:attrName>
                                        </p:attrNameLst>
                                      </p:cBhvr>
                                      <p:to>
                                        <p:strVal val="visible"/>
                                      </p:to>
                                    </p:set>
                                    <p:animEffect transition="in" filter="circle(out)">
                                      <p:cBhvr>
                                        <p:cTn id="54" dur="1000"/>
                                        <p:tgtEl>
                                          <p:spTgt spid="1428"/>
                                        </p:tgtEl>
                                      </p:cBhvr>
                                    </p:animEffect>
                                  </p:childTnLst>
                                </p:cTn>
                              </p:par>
                              <p:par>
                                <p:cTn id="55" presetID="6" presetClass="entr" presetSubtype="32" fill="hold" grpId="0" nodeType="withEffect">
                                  <p:stCondLst>
                                    <p:cond delay="0"/>
                                  </p:stCondLst>
                                  <p:childTnLst>
                                    <p:set>
                                      <p:cBhvr>
                                        <p:cTn id="56" dur="1" fill="hold">
                                          <p:stCondLst>
                                            <p:cond delay="0"/>
                                          </p:stCondLst>
                                        </p:cTn>
                                        <p:tgtEl>
                                          <p:spTgt spid="1415"/>
                                        </p:tgtEl>
                                        <p:attrNameLst>
                                          <p:attrName>style.visibility</p:attrName>
                                        </p:attrNameLst>
                                      </p:cBhvr>
                                      <p:to>
                                        <p:strVal val="visible"/>
                                      </p:to>
                                    </p:set>
                                    <p:animEffect transition="in" filter="circle(out)">
                                      <p:cBhvr>
                                        <p:cTn id="57" dur="1000"/>
                                        <p:tgtEl>
                                          <p:spTgt spid="1415"/>
                                        </p:tgtEl>
                                      </p:cBhvr>
                                    </p:animEffect>
                                  </p:childTnLst>
                                </p:cTn>
                              </p:par>
                              <p:par>
                                <p:cTn id="58" presetID="6" presetClass="entr" presetSubtype="32" fill="hold" grpId="0" nodeType="withEffect">
                                  <p:stCondLst>
                                    <p:cond delay="0"/>
                                  </p:stCondLst>
                                  <p:childTnLst>
                                    <p:set>
                                      <p:cBhvr>
                                        <p:cTn id="59" dur="1" fill="hold">
                                          <p:stCondLst>
                                            <p:cond delay="0"/>
                                          </p:stCondLst>
                                        </p:cTn>
                                        <p:tgtEl>
                                          <p:spTgt spid="1416"/>
                                        </p:tgtEl>
                                        <p:attrNameLst>
                                          <p:attrName>style.visibility</p:attrName>
                                        </p:attrNameLst>
                                      </p:cBhvr>
                                      <p:to>
                                        <p:strVal val="visible"/>
                                      </p:to>
                                    </p:set>
                                    <p:animEffect transition="in" filter="circle(out)">
                                      <p:cBhvr>
                                        <p:cTn id="60" dur="1000"/>
                                        <p:tgtEl>
                                          <p:spTgt spid="1416"/>
                                        </p:tgtEl>
                                      </p:cBhvr>
                                    </p:animEffect>
                                  </p:childTnLst>
                                </p:cTn>
                              </p:par>
                              <p:par>
                                <p:cTn id="61" presetID="6" presetClass="entr" presetSubtype="32" fill="hold" grpId="0" nodeType="withEffect">
                                  <p:stCondLst>
                                    <p:cond delay="0"/>
                                  </p:stCondLst>
                                  <p:childTnLst>
                                    <p:set>
                                      <p:cBhvr>
                                        <p:cTn id="62" dur="1" fill="hold">
                                          <p:stCondLst>
                                            <p:cond delay="0"/>
                                          </p:stCondLst>
                                        </p:cTn>
                                        <p:tgtEl>
                                          <p:spTgt spid="1406"/>
                                        </p:tgtEl>
                                        <p:attrNameLst>
                                          <p:attrName>style.visibility</p:attrName>
                                        </p:attrNameLst>
                                      </p:cBhvr>
                                      <p:to>
                                        <p:strVal val="visible"/>
                                      </p:to>
                                    </p:set>
                                    <p:animEffect transition="in" filter="circle(out)">
                                      <p:cBhvr>
                                        <p:cTn id="63" dur="1000"/>
                                        <p:tgtEl>
                                          <p:spTgt spid="1406"/>
                                        </p:tgtEl>
                                      </p:cBhvr>
                                    </p:animEffect>
                                  </p:childTnLst>
                                </p:cTn>
                              </p:par>
                              <p:par>
                                <p:cTn id="64" presetID="6" presetClass="entr" presetSubtype="32" fill="hold" grpId="0" nodeType="withEffect">
                                  <p:stCondLst>
                                    <p:cond delay="0"/>
                                  </p:stCondLst>
                                  <p:childTnLst>
                                    <p:set>
                                      <p:cBhvr>
                                        <p:cTn id="65" dur="1" fill="hold">
                                          <p:stCondLst>
                                            <p:cond delay="0"/>
                                          </p:stCondLst>
                                        </p:cTn>
                                        <p:tgtEl>
                                          <p:spTgt spid="1405"/>
                                        </p:tgtEl>
                                        <p:attrNameLst>
                                          <p:attrName>style.visibility</p:attrName>
                                        </p:attrNameLst>
                                      </p:cBhvr>
                                      <p:to>
                                        <p:strVal val="visible"/>
                                      </p:to>
                                    </p:set>
                                    <p:animEffect transition="in" filter="circle(out)">
                                      <p:cBhvr>
                                        <p:cTn id="66" dur="1000"/>
                                        <p:tgtEl>
                                          <p:spTgt spid="1405"/>
                                        </p:tgtEl>
                                      </p:cBhvr>
                                    </p:animEffect>
                                  </p:childTnLst>
                                </p:cTn>
                              </p:par>
                              <p:par>
                                <p:cTn id="67" presetID="6" presetClass="entr" presetSubtype="32" fill="hold" grpId="0" nodeType="withEffect">
                                  <p:stCondLst>
                                    <p:cond delay="0"/>
                                  </p:stCondLst>
                                  <p:childTnLst>
                                    <p:set>
                                      <p:cBhvr>
                                        <p:cTn id="68" dur="1" fill="hold">
                                          <p:stCondLst>
                                            <p:cond delay="0"/>
                                          </p:stCondLst>
                                        </p:cTn>
                                        <p:tgtEl>
                                          <p:spTgt spid="1426"/>
                                        </p:tgtEl>
                                        <p:attrNameLst>
                                          <p:attrName>style.visibility</p:attrName>
                                        </p:attrNameLst>
                                      </p:cBhvr>
                                      <p:to>
                                        <p:strVal val="visible"/>
                                      </p:to>
                                    </p:set>
                                    <p:animEffect transition="in" filter="circle(out)">
                                      <p:cBhvr>
                                        <p:cTn id="69" dur="1000"/>
                                        <p:tgtEl>
                                          <p:spTgt spid="1426"/>
                                        </p:tgtEl>
                                      </p:cBhvr>
                                    </p:animEffect>
                                  </p:childTnLst>
                                </p:cTn>
                              </p:par>
                              <p:par>
                                <p:cTn id="70" presetID="6" presetClass="entr" presetSubtype="32" fill="hold" grpId="0" nodeType="withEffect">
                                  <p:stCondLst>
                                    <p:cond delay="0"/>
                                  </p:stCondLst>
                                  <p:childTnLst>
                                    <p:set>
                                      <p:cBhvr>
                                        <p:cTn id="71" dur="1" fill="hold">
                                          <p:stCondLst>
                                            <p:cond delay="0"/>
                                          </p:stCondLst>
                                        </p:cTn>
                                        <p:tgtEl>
                                          <p:spTgt spid="1410"/>
                                        </p:tgtEl>
                                        <p:attrNameLst>
                                          <p:attrName>style.visibility</p:attrName>
                                        </p:attrNameLst>
                                      </p:cBhvr>
                                      <p:to>
                                        <p:strVal val="visible"/>
                                      </p:to>
                                    </p:set>
                                    <p:animEffect transition="in" filter="circle(out)">
                                      <p:cBhvr>
                                        <p:cTn id="72" dur="1000"/>
                                        <p:tgtEl>
                                          <p:spTgt spid="1410"/>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1425"/>
                                        </p:tgtEl>
                                        <p:attrNameLst>
                                          <p:attrName>style.visibility</p:attrName>
                                        </p:attrNameLst>
                                      </p:cBhvr>
                                      <p:to>
                                        <p:strVal val="visible"/>
                                      </p:to>
                                    </p:set>
                                    <p:animEffect transition="in" filter="circle(out)">
                                      <p:cBhvr>
                                        <p:cTn id="75" dur="1000"/>
                                        <p:tgtEl>
                                          <p:spTgt spid="1425"/>
                                        </p:tgtEl>
                                      </p:cBhvr>
                                    </p:animEffect>
                                  </p:childTnLst>
                                </p:cTn>
                              </p:par>
                              <p:par>
                                <p:cTn id="76" presetID="6" presetClass="entr" presetSubtype="32" fill="hold" grpId="0" nodeType="withEffect">
                                  <p:stCondLst>
                                    <p:cond delay="0"/>
                                  </p:stCondLst>
                                  <p:childTnLst>
                                    <p:set>
                                      <p:cBhvr>
                                        <p:cTn id="77" dur="1" fill="hold">
                                          <p:stCondLst>
                                            <p:cond delay="0"/>
                                          </p:stCondLst>
                                        </p:cTn>
                                        <p:tgtEl>
                                          <p:spTgt spid="1421"/>
                                        </p:tgtEl>
                                        <p:attrNameLst>
                                          <p:attrName>style.visibility</p:attrName>
                                        </p:attrNameLst>
                                      </p:cBhvr>
                                      <p:to>
                                        <p:strVal val="visible"/>
                                      </p:to>
                                    </p:set>
                                    <p:animEffect transition="in" filter="circle(out)">
                                      <p:cBhvr>
                                        <p:cTn id="78" dur="1000"/>
                                        <p:tgtEl>
                                          <p:spTgt spid="1421"/>
                                        </p:tgtEl>
                                      </p:cBhvr>
                                    </p:animEffect>
                                  </p:childTnLst>
                                </p:cTn>
                              </p:par>
                              <p:par>
                                <p:cTn id="79" presetID="6" presetClass="entr" presetSubtype="32" fill="hold" grpId="0" nodeType="withEffect">
                                  <p:stCondLst>
                                    <p:cond delay="0"/>
                                  </p:stCondLst>
                                  <p:childTnLst>
                                    <p:set>
                                      <p:cBhvr>
                                        <p:cTn id="80" dur="1" fill="hold">
                                          <p:stCondLst>
                                            <p:cond delay="0"/>
                                          </p:stCondLst>
                                        </p:cTn>
                                        <p:tgtEl>
                                          <p:spTgt spid="1409"/>
                                        </p:tgtEl>
                                        <p:attrNameLst>
                                          <p:attrName>style.visibility</p:attrName>
                                        </p:attrNameLst>
                                      </p:cBhvr>
                                      <p:to>
                                        <p:strVal val="visible"/>
                                      </p:to>
                                    </p:set>
                                    <p:animEffect transition="in" filter="circle(out)">
                                      <p:cBhvr>
                                        <p:cTn id="81" dur="1000"/>
                                        <p:tgtEl>
                                          <p:spTgt spid="1409"/>
                                        </p:tgtEl>
                                      </p:cBhvr>
                                    </p:animEffect>
                                  </p:childTnLst>
                                </p:cTn>
                              </p:par>
                              <p:par>
                                <p:cTn id="82" presetID="6" presetClass="entr" presetSubtype="32" fill="hold" grpId="0" nodeType="withEffect">
                                  <p:stCondLst>
                                    <p:cond delay="0"/>
                                  </p:stCondLst>
                                  <p:childTnLst>
                                    <p:set>
                                      <p:cBhvr>
                                        <p:cTn id="83" dur="1" fill="hold">
                                          <p:stCondLst>
                                            <p:cond delay="0"/>
                                          </p:stCondLst>
                                        </p:cTn>
                                        <p:tgtEl>
                                          <p:spTgt spid="1407"/>
                                        </p:tgtEl>
                                        <p:attrNameLst>
                                          <p:attrName>style.visibility</p:attrName>
                                        </p:attrNameLst>
                                      </p:cBhvr>
                                      <p:to>
                                        <p:strVal val="visible"/>
                                      </p:to>
                                    </p:set>
                                    <p:animEffect transition="in" filter="circle(out)">
                                      <p:cBhvr>
                                        <p:cTn id="84" dur="1000"/>
                                        <p:tgtEl>
                                          <p:spTgt spid="1407"/>
                                        </p:tgtEl>
                                      </p:cBhvr>
                                    </p:animEffect>
                                  </p:childTnLst>
                                </p:cTn>
                              </p:par>
                              <p:par>
                                <p:cTn id="85" presetID="6" presetClass="entr" presetSubtype="32" fill="hold" grpId="0" nodeType="withEffect">
                                  <p:stCondLst>
                                    <p:cond delay="0"/>
                                  </p:stCondLst>
                                  <p:childTnLst>
                                    <p:set>
                                      <p:cBhvr>
                                        <p:cTn id="86" dur="1" fill="hold">
                                          <p:stCondLst>
                                            <p:cond delay="0"/>
                                          </p:stCondLst>
                                        </p:cTn>
                                        <p:tgtEl>
                                          <p:spTgt spid="1419"/>
                                        </p:tgtEl>
                                        <p:attrNameLst>
                                          <p:attrName>style.visibility</p:attrName>
                                        </p:attrNameLst>
                                      </p:cBhvr>
                                      <p:to>
                                        <p:strVal val="visible"/>
                                      </p:to>
                                    </p:set>
                                    <p:animEffect transition="in" filter="circle(out)">
                                      <p:cBhvr>
                                        <p:cTn id="87" dur="1000"/>
                                        <p:tgtEl>
                                          <p:spTgt spid="1419"/>
                                        </p:tgtEl>
                                      </p:cBhvr>
                                    </p:animEffect>
                                  </p:childTnLst>
                                </p:cTn>
                              </p:par>
                              <p:par>
                                <p:cTn id="88" presetID="6" presetClass="entr" presetSubtype="32" fill="hold" grpId="0" nodeType="withEffect">
                                  <p:stCondLst>
                                    <p:cond delay="0"/>
                                  </p:stCondLst>
                                  <p:childTnLst>
                                    <p:set>
                                      <p:cBhvr>
                                        <p:cTn id="89" dur="1" fill="hold">
                                          <p:stCondLst>
                                            <p:cond delay="0"/>
                                          </p:stCondLst>
                                        </p:cTn>
                                        <p:tgtEl>
                                          <p:spTgt spid="1408"/>
                                        </p:tgtEl>
                                        <p:attrNameLst>
                                          <p:attrName>style.visibility</p:attrName>
                                        </p:attrNameLst>
                                      </p:cBhvr>
                                      <p:to>
                                        <p:strVal val="visible"/>
                                      </p:to>
                                    </p:set>
                                    <p:animEffect transition="in" filter="circle(out)">
                                      <p:cBhvr>
                                        <p:cTn id="90" dur="1000"/>
                                        <p:tgtEl>
                                          <p:spTgt spid="1408"/>
                                        </p:tgtEl>
                                      </p:cBhvr>
                                    </p:animEffect>
                                  </p:childTnLst>
                                </p:cTn>
                              </p:par>
                              <p:par>
                                <p:cTn id="91" presetID="6" presetClass="entr" presetSubtype="32" fill="hold" grpId="0" nodeType="withEffect">
                                  <p:stCondLst>
                                    <p:cond delay="0"/>
                                  </p:stCondLst>
                                  <p:childTnLst>
                                    <p:set>
                                      <p:cBhvr>
                                        <p:cTn id="92" dur="1" fill="hold">
                                          <p:stCondLst>
                                            <p:cond delay="0"/>
                                          </p:stCondLst>
                                        </p:cTn>
                                        <p:tgtEl>
                                          <p:spTgt spid="1420"/>
                                        </p:tgtEl>
                                        <p:attrNameLst>
                                          <p:attrName>style.visibility</p:attrName>
                                        </p:attrNameLst>
                                      </p:cBhvr>
                                      <p:to>
                                        <p:strVal val="visible"/>
                                      </p:to>
                                    </p:set>
                                    <p:animEffect transition="in" filter="circle(out)">
                                      <p:cBhvr>
                                        <p:cTn id="93" dur="1000"/>
                                        <p:tgtEl>
                                          <p:spTgt spid="1420"/>
                                        </p:tgtEl>
                                      </p:cBhvr>
                                    </p:animEffect>
                                  </p:childTnLst>
                                </p:cTn>
                              </p:par>
                              <p:par>
                                <p:cTn id="94" presetID="6" presetClass="entr" presetSubtype="32" fill="hold" grpId="0" nodeType="withEffect">
                                  <p:stCondLst>
                                    <p:cond delay="0"/>
                                  </p:stCondLst>
                                  <p:childTnLst>
                                    <p:set>
                                      <p:cBhvr>
                                        <p:cTn id="95" dur="1" fill="hold">
                                          <p:stCondLst>
                                            <p:cond delay="0"/>
                                          </p:stCondLst>
                                        </p:cTn>
                                        <p:tgtEl>
                                          <p:spTgt spid="1422"/>
                                        </p:tgtEl>
                                        <p:attrNameLst>
                                          <p:attrName>style.visibility</p:attrName>
                                        </p:attrNameLst>
                                      </p:cBhvr>
                                      <p:to>
                                        <p:strVal val="visible"/>
                                      </p:to>
                                    </p:set>
                                    <p:animEffect transition="in" filter="circle(out)">
                                      <p:cBhvr>
                                        <p:cTn id="96" dur="1000"/>
                                        <p:tgtEl>
                                          <p:spTgt spid="1422"/>
                                        </p:tgtEl>
                                      </p:cBhvr>
                                    </p:animEffect>
                                  </p:childTnLst>
                                </p:cTn>
                              </p:par>
                              <p:par>
                                <p:cTn id="97" presetID="6" presetClass="entr" presetSubtype="32" fill="hold" grpId="0" nodeType="withEffect">
                                  <p:stCondLst>
                                    <p:cond delay="0"/>
                                  </p:stCondLst>
                                  <p:childTnLst>
                                    <p:set>
                                      <p:cBhvr>
                                        <p:cTn id="98" dur="1" fill="hold">
                                          <p:stCondLst>
                                            <p:cond delay="0"/>
                                          </p:stCondLst>
                                        </p:cTn>
                                        <p:tgtEl>
                                          <p:spTgt spid="1423"/>
                                        </p:tgtEl>
                                        <p:attrNameLst>
                                          <p:attrName>style.visibility</p:attrName>
                                        </p:attrNameLst>
                                      </p:cBhvr>
                                      <p:to>
                                        <p:strVal val="visible"/>
                                      </p:to>
                                    </p:set>
                                    <p:animEffect transition="in" filter="circle(out)">
                                      <p:cBhvr>
                                        <p:cTn id="99" dur="1000"/>
                                        <p:tgtEl>
                                          <p:spTgt spid="1423"/>
                                        </p:tgtEl>
                                      </p:cBhvr>
                                    </p:animEffect>
                                  </p:childTnLst>
                                </p:cTn>
                              </p:par>
                              <p:par>
                                <p:cTn id="100" presetID="6" presetClass="entr" presetSubtype="32" fill="hold" grpId="0" nodeType="withEffect">
                                  <p:stCondLst>
                                    <p:cond delay="0"/>
                                  </p:stCondLst>
                                  <p:childTnLst>
                                    <p:set>
                                      <p:cBhvr>
                                        <p:cTn id="101" dur="1" fill="hold">
                                          <p:stCondLst>
                                            <p:cond delay="0"/>
                                          </p:stCondLst>
                                        </p:cTn>
                                        <p:tgtEl>
                                          <p:spTgt spid="1404"/>
                                        </p:tgtEl>
                                        <p:attrNameLst>
                                          <p:attrName>style.visibility</p:attrName>
                                        </p:attrNameLst>
                                      </p:cBhvr>
                                      <p:to>
                                        <p:strVal val="visible"/>
                                      </p:to>
                                    </p:set>
                                    <p:animEffect transition="in" filter="circle(out)">
                                      <p:cBhvr>
                                        <p:cTn id="102" dur="1000"/>
                                        <p:tgtEl>
                                          <p:spTgt spid="1404"/>
                                        </p:tgtEl>
                                      </p:cBhvr>
                                    </p:animEffect>
                                  </p:childTnLst>
                                </p:cTn>
                              </p:par>
                              <p:par>
                                <p:cTn id="103" presetID="6" presetClass="entr" presetSubtype="32" fill="hold" grpId="0" nodeType="withEffect">
                                  <p:stCondLst>
                                    <p:cond delay="0"/>
                                  </p:stCondLst>
                                  <p:childTnLst>
                                    <p:set>
                                      <p:cBhvr>
                                        <p:cTn id="104" dur="1" fill="hold">
                                          <p:stCondLst>
                                            <p:cond delay="0"/>
                                          </p:stCondLst>
                                        </p:cTn>
                                        <p:tgtEl>
                                          <p:spTgt spid="1414"/>
                                        </p:tgtEl>
                                        <p:attrNameLst>
                                          <p:attrName>style.visibility</p:attrName>
                                        </p:attrNameLst>
                                      </p:cBhvr>
                                      <p:to>
                                        <p:strVal val="visible"/>
                                      </p:to>
                                    </p:set>
                                    <p:animEffect transition="in" filter="circle(out)">
                                      <p:cBhvr>
                                        <p:cTn id="105" dur="1000"/>
                                        <p:tgtEl>
                                          <p:spTgt spid="1414"/>
                                        </p:tgtEl>
                                      </p:cBhvr>
                                    </p:animEffect>
                                  </p:childTnLst>
                                </p:cTn>
                              </p:par>
                              <p:par>
                                <p:cTn id="106" presetID="6" presetClass="entr" presetSubtype="32" fill="hold" grpId="0" nodeType="withEffect">
                                  <p:stCondLst>
                                    <p:cond delay="0"/>
                                  </p:stCondLst>
                                  <p:childTnLst>
                                    <p:set>
                                      <p:cBhvr>
                                        <p:cTn id="107" dur="1" fill="hold">
                                          <p:stCondLst>
                                            <p:cond delay="0"/>
                                          </p:stCondLst>
                                        </p:cTn>
                                        <p:tgtEl>
                                          <p:spTgt spid="1400"/>
                                        </p:tgtEl>
                                        <p:attrNameLst>
                                          <p:attrName>style.visibility</p:attrName>
                                        </p:attrNameLst>
                                      </p:cBhvr>
                                      <p:to>
                                        <p:strVal val="visible"/>
                                      </p:to>
                                    </p:set>
                                    <p:animEffect transition="in" filter="circle(out)">
                                      <p:cBhvr>
                                        <p:cTn id="108" dur="1000"/>
                                        <p:tgtEl>
                                          <p:spTgt spid="1400"/>
                                        </p:tgtEl>
                                      </p:cBhvr>
                                    </p:animEffect>
                                  </p:childTnLst>
                                </p:cTn>
                              </p:par>
                              <p:par>
                                <p:cTn id="109" presetID="6" presetClass="entr" presetSubtype="32" fill="hold" grpId="0" nodeType="withEffect">
                                  <p:stCondLst>
                                    <p:cond delay="0"/>
                                  </p:stCondLst>
                                  <p:childTnLst>
                                    <p:set>
                                      <p:cBhvr>
                                        <p:cTn id="110" dur="1" fill="hold">
                                          <p:stCondLst>
                                            <p:cond delay="0"/>
                                          </p:stCondLst>
                                        </p:cTn>
                                        <p:tgtEl>
                                          <p:spTgt spid="1401"/>
                                        </p:tgtEl>
                                        <p:attrNameLst>
                                          <p:attrName>style.visibility</p:attrName>
                                        </p:attrNameLst>
                                      </p:cBhvr>
                                      <p:to>
                                        <p:strVal val="visible"/>
                                      </p:to>
                                    </p:set>
                                    <p:animEffect transition="in" filter="circle(out)">
                                      <p:cBhvr>
                                        <p:cTn id="111" dur="1000"/>
                                        <p:tgtEl>
                                          <p:spTgt spid="1401"/>
                                        </p:tgtEl>
                                      </p:cBhvr>
                                    </p:animEffect>
                                  </p:childTnLst>
                                </p:cTn>
                              </p:par>
                              <p:par>
                                <p:cTn id="112" presetID="6" presetClass="entr" presetSubtype="32" fill="hold" grpId="0" nodeType="withEffect">
                                  <p:stCondLst>
                                    <p:cond delay="0"/>
                                  </p:stCondLst>
                                  <p:childTnLst>
                                    <p:set>
                                      <p:cBhvr>
                                        <p:cTn id="113" dur="1" fill="hold">
                                          <p:stCondLst>
                                            <p:cond delay="0"/>
                                          </p:stCondLst>
                                        </p:cTn>
                                        <p:tgtEl>
                                          <p:spTgt spid="1402"/>
                                        </p:tgtEl>
                                        <p:attrNameLst>
                                          <p:attrName>style.visibility</p:attrName>
                                        </p:attrNameLst>
                                      </p:cBhvr>
                                      <p:to>
                                        <p:strVal val="visible"/>
                                      </p:to>
                                    </p:set>
                                    <p:animEffect transition="in" filter="circle(out)">
                                      <p:cBhvr>
                                        <p:cTn id="114" dur="1000"/>
                                        <p:tgtEl>
                                          <p:spTgt spid="1402"/>
                                        </p:tgtEl>
                                      </p:cBhvr>
                                    </p:animEffect>
                                  </p:childTnLst>
                                </p:cTn>
                              </p:par>
                              <p:par>
                                <p:cTn id="115" presetID="6" presetClass="entr" presetSubtype="32" fill="hold" grpId="0" nodeType="withEffect">
                                  <p:stCondLst>
                                    <p:cond delay="0"/>
                                  </p:stCondLst>
                                  <p:childTnLst>
                                    <p:set>
                                      <p:cBhvr>
                                        <p:cTn id="116" dur="1" fill="hold">
                                          <p:stCondLst>
                                            <p:cond delay="0"/>
                                          </p:stCondLst>
                                        </p:cTn>
                                        <p:tgtEl>
                                          <p:spTgt spid="1424"/>
                                        </p:tgtEl>
                                        <p:attrNameLst>
                                          <p:attrName>style.visibility</p:attrName>
                                        </p:attrNameLst>
                                      </p:cBhvr>
                                      <p:to>
                                        <p:strVal val="visible"/>
                                      </p:to>
                                    </p:set>
                                    <p:animEffect transition="in" filter="circle(out)">
                                      <p:cBhvr>
                                        <p:cTn id="117" dur="1000"/>
                                        <p:tgtEl>
                                          <p:spTgt spid="1424"/>
                                        </p:tgtEl>
                                      </p:cBhvr>
                                    </p:animEffect>
                                  </p:childTnLst>
                                </p:cTn>
                              </p:par>
                              <p:par>
                                <p:cTn id="118" presetID="6" presetClass="entr" presetSubtype="32" fill="hold" grpId="0" nodeType="withEffect">
                                  <p:stCondLst>
                                    <p:cond delay="0"/>
                                  </p:stCondLst>
                                  <p:childTnLst>
                                    <p:set>
                                      <p:cBhvr>
                                        <p:cTn id="119" dur="1" fill="hold">
                                          <p:stCondLst>
                                            <p:cond delay="0"/>
                                          </p:stCondLst>
                                        </p:cTn>
                                        <p:tgtEl>
                                          <p:spTgt spid="1403"/>
                                        </p:tgtEl>
                                        <p:attrNameLst>
                                          <p:attrName>style.visibility</p:attrName>
                                        </p:attrNameLst>
                                      </p:cBhvr>
                                      <p:to>
                                        <p:strVal val="visible"/>
                                      </p:to>
                                    </p:set>
                                    <p:animEffect transition="in" filter="circle(out)">
                                      <p:cBhvr>
                                        <p:cTn id="120" dur="1000"/>
                                        <p:tgtEl>
                                          <p:spTgt spid="1403"/>
                                        </p:tgtEl>
                                      </p:cBhvr>
                                    </p:animEffect>
                                  </p:childTnLst>
                                </p:cTn>
                              </p:par>
                              <p:par>
                                <p:cTn id="121" presetID="6" presetClass="entr" presetSubtype="32" fill="hold" grpId="0" nodeType="withEffect">
                                  <p:stCondLst>
                                    <p:cond delay="0"/>
                                  </p:stCondLst>
                                  <p:childTnLst>
                                    <p:set>
                                      <p:cBhvr>
                                        <p:cTn id="122" dur="1" fill="hold">
                                          <p:stCondLst>
                                            <p:cond delay="0"/>
                                          </p:stCondLst>
                                        </p:cTn>
                                        <p:tgtEl>
                                          <p:spTgt spid="1427"/>
                                        </p:tgtEl>
                                        <p:attrNameLst>
                                          <p:attrName>style.visibility</p:attrName>
                                        </p:attrNameLst>
                                      </p:cBhvr>
                                      <p:to>
                                        <p:strVal val="visible"/>
                                      </p:to>
                                    </p:set>
                                    <p:animEffect transition="in" filter="circle(out)">
                                      <p:cBhvr>
                                        <p:cTn id="123" dur="1000"/>
                                        <p:tgtEl>
                                          <p:spTgt spid="1427"/>
                                        </p:tgtEl>
                                      </p:cBhvr>
                                    </p:animEffect>
                                  </p:childTnLst>
                                </p:cTn>
                              </p:par>
                              <p:par>
                                <p:cTn id="124" presetID="6" presetClass="entr" presetSubtype="32" fill="hold" grpId="0" nodeType="withEffect">
                                  <p:stCondLst>
                                    <p:cond delay="0"/>
                                  </p:stCondLst>
                                  <p:childTnLst>
                                    <p:set>
                                      <p:cBhvr>
                                        <p:cTn id="125" dur="1" fill="hold">
                                          <p:stCondLst>
                                            <p:cond delay="0"/>
                                          </p:stCondLst>
                                        </p:cTn>
                                        <p:tgtEl>
                                          <p:spTgt spid="1194"/>
                                        </p:tgtEl>
                                        <p:attrNameLst>
                                          <p:attrName>style.visibility</p:attrName>
                                        </p:attrNameLst>
                                      </p:cBhvr>
                                      <p:to>
                                        <p:strVal val="visible"/>
                                      </p:to>
                                    </p:set>
                                    <p:animEffect transition="in" filter="circle(out)">
                                      <p:cBhvr>
                                        <p:cTn id="126" dur="1000"/>
                                        <p:tgtEl>
                                          <p:spTgt spid="1194"/>
                                        </p:tgtEl>
                                      </p:cBhvr>
                                    </p:animEffect>
                                  </p:childTnLst>
                                </p:cTn>
                              </p:par>
                              <p:par>
                                <p:cTn id="127" presetID="6" presetClass="entr" presetSubtype="32" fill="hold" grpId="0" nodeType="withEffect">
                                  <p:stCondLst>
                                    <p:cond delay="0"/>
                                  </p:stCondLst>
                                  <p:childTnLst>
                                    <p:set>
                                      <p:cBhvr>
                                        <p:cTn id="128" dur="1" fill="hold">
                                          <p:stCondLst>
                                            <p:cond delay="0"/>
                                          </p:stCondLst>
                                        </p:cTn>
                                        <p:tgtEl>
                                          <p:spTgt spid="1195"/>
                                        </p:tgtEl>
                                        <p:attrNameLst>
                                          <p:attrName>style.visibility</p:attrName>
                                        </p:attrNameLst>
                                      </p:cBhvr>
                                      <p:to>
                                        <p:strVal val="visible"/>
                                      </p:to>
                                    </p:set>
                                    <p:animEffect transition="in" filter="circle(out)">
                                      <p:cBhvr>
                                        <p:cTn id="129" dur="1000"/>
                                        <p:tgtEl>
                                          <p:spTgt spid="1195"/>
                                        </p:tgtEl>
                                      </p:cBhvr>
                                    </p:animEffect>
                                  </p:childTnLst>
                                </p:cTn>
                              </p:par>
                              <p:par>
                                <p:cTn id="130" presetID="6" presetClass="entr" presetSubtype="32" fill="hold" grpId="0" nodeType="withEffect">
                                  <p:stCondLst>
                                    <p:cond delay="0"/>
                                  </p:stCondLst>
                                  <p:childTnLst>
                                    <p:set>
                                      <p:cBhvr>
                                        <p:cTn id="131" dur="1" fill="hold">
                                          <p:stCondLst>
                                            <p:cond delay="0"/>
                                          </p:stCondLst>
                                        </p:cTn>
                                        <p:tgtEl>
                                          <p:spTgt spid="1214"/>
                                        </p:tgtEl>
                                        <p:attrNameLst>
                                          <p:attrName>style.visibility</p:attrName>
                                        </p:attrNameLst>
                                      </p:cBhvr>
                                      <p:to>
                                        <p:strVal val="visible"/>
                                      </p:to>
                                    </p:set>
                                    <p:animEffect transition="in" filter="circle(out)">
                                      <p:cBhvr>
                                        <p:cTn id="132" dur="1000"/>
                                        <p:tgtEl>
                                          <p:spTgt spid="1214"/>
                                        </p:tgtEl>
                                      </p:cBhvr>
                                    </p:animEffect>
                                  </p:childTnLst>
                                </p:cTn>
                              </p:par>
                              <p:par>
                                <p:cTn id="133" presetID="6" presetClass="entr" presetSubtype="32" fill="hold" grpId="0" nodeType="withEffect">
                                  <p:stCondLst>
                                    <p:cond delay="0"/>
                                  </p:stCondLst>
                                  <p:childTnLst>
                                    <p:set>
                                      <p:cBhvr>
                                        <p:cTn id="134" dur="1" fill="hold">
                                          <p:stCondLst>
                                            <p:cond delay="0"/>
                                          </p:stCondLst>
                                        </p:cTn>
                                        <p:tgtEl>
                                          <p:spTgt spid="1213"/>
                                        </p:tgtEl>
                                        <p:attrNameLst>
                                          <p:attrName>style.visibility</p:attrName>
                                        </p:attrNameLst>
                                      </p:cBhvr>
                                      <p:to>
                                        <p:strVal val="visible"/>
                                      </p:to>
                                    </p:set>
                                    <p:animEffect transition="in" filter="circle(out)">
                                      <p:cBhvr>
                                        <p:cTn id="135" dur="1000"/>
                                        <p:tgtEl>
                                          <p:spTgt spid="1213"/>
                                        </p:tgtEl>
                                      </p:cBhvr>
                                    </p:animEffect>
                                  </p:childTnLst>
                                </p:cTn>
                              </p:par>
                              <p:par>
                                <p:cTn id="136" presetID="6" presetClass="entr" presetSubtype="32" fill="hold" grpId="0" nodeType="withEffect">
                                  <p:stCondLst>
                                    <p:cond delay="0"/>
                                  </p:stCondLst>
                                  <p:childTnLst>
                                    <p:set>
                                      <p:cBhvr>
                                        <p:cTn id="137" dur="1" fill="hold">
                                          <p:stCondLst>
                                            <p:cond delay="0"/>
                                          </p:stCondLst>
                                        </p:cTn>
                                        <p:tgtEl>
                                          <p:spTgt spid="1209"/>
                                        </p:tgtEl>
                                        <p:attrNameLst>
                                          <p:attrName>style.visibility</p:attrName>
                                        </p:attrNameLst>
                                      </p:cBhvr>
                                      <p:to>
                                        <p:strVal val="visible"/>
                                      </p:to>
                                    </p:set>
                                    <p:animEffect transition="in" filter="circle(out)">
                                      <p:cBhvr>
                                        <p:cTn id="138" dur="1000"/>
                                        <p:tgtEl>
                                          <p:spTgt spid="1209"/>
                                        </p:tgtEl>
                                      </p:cBhvr>
                                    </p:animEffect>
                                  </p:childTnLst>
                                </p:cTn>
                              </p:par>
                              <p:par>
                                <p:cTn id="139" presetID="6" presetClass="entr" presetSubtype="32" fill="hold" grpId="0" nodeType="withEffect">
                                  <p:stCondLst>
                                    <p:cond delay="0"/>
                                  </p:stCondLst>
                                  <p:childTnLst>
                                    <p:set>
                                      <p:cBhvr>
                                        <p:cTn id="140" dur="1" fill="hold">
                                          <p:stCondLst>
                                            <p:cond delay="0"/>
                                          </p:stCondLst>
                                        </p:cTn>
                                        <p:tgtEl>
                                          <p:spTgt spid="1208"/>
                                        </p:tgtEl>
                                        <p:attrNameLst>
                                          <p:attrName>style.visibility</p:attrName>
                                        </p:attrNameLst>
                                      </p:cBhvr>
                                      <p:to>
                                        <p:strVal val="visible"/>
                                      </p:to>
                                    </p:set>
                                    <p:animEffect transition="in" filter="circle(out)">
                                      <p:cBhvr>
                                        <p:cTn id="141" dur="1000"/>
                                        <p:tgtEl>
                                          <p:spTgt spid="1208"/>
                                        </p:tgtEl>
                                      </p:cBhvr>
                                    </p:animEffect>
                                  </p:childTnLst>
                                </p:cTn>
                              </p:par>
                              <p:par>
                                <p:cTn id="142" presetID="6" presetClass="entr" presetSubtype="32" fill="hold" grpId="0" nodeType="withEffect">
                                  <p:stCondLst>
                                    <p:cond delay="0"/>
                                  </p:stCondLst>
                                  <p:childTnLst>
                                    <p:set>
                                      <p:cBhvr>
                                        <p:cTn id="143" dur="1" fill="hold">
                                          <p:stCondLst>
                                            <p:cond delay="0"/>
                                          </p:stCondLst>
                                        </p:cTn>
                                        <p:tgtEl>
                                          <p:spTgt spid="1207"/>
                                        </p:tgtEl>
                                        <p:attrNameLst>
                                          <p:attrName>style.visibility</p:attrName>
                                        </p:attrNameLst>
                                      </p:cBhvr>
                                      <p:to>
                                        <p:strVal val="visible"/>
                                      </p:to>
                                    </p:set>
                                    <p:animEffect transition="in" filter="circle(out)">
                                      <p:cBhvr>
                                        <p:cTn id="144" dur="1000"/>
                                        <p:tgtEl>
                                          <p:spTgt spid="1207"/>
                                        </p:tgtEl>
                                      </p:cBhvr>
                                    </p:animEffect>
                                  </p:childTnLst>
                                </p:cTn>
                              </p:par>
                              <p:par>
                                <p:cTn id="145" presetID="6" presetClass="entr" presetSubtype="32" fill="hold" grpId="0" nodeType="withEffect">
                                  <p:stCondLst>
                                    <p:cond delay="0"/>
                                  </p:stCondLst>
                                  <p:childTnLst>
                                    <p:set>
                                      <p:cBhvr>
                                        <p:cTn id="146" dur="1" fill="hold">
                                          <p:stCondLst>
                                            <p:cond delay="0"/>
                                          </p:stCondLst>
                                        </p:cTn>
                                        <p:tgtEl>
                                          <p:spTgt spid="1224"/>
                                        </p:tgtEl>
                                        <p:attrNameLst>
                                          <p:attrName>style.visibility</p:attrName>
                                        </p:attrNameLst>
                                      </p:cBhvr>
                                      <p:to>
                                        <p:strVal val="visible"/>
                                      </p:to>
                                    </p:set>
                                    <p:animEffect transition="in" filter="circle(out)">
                                      <p:cBhvr>
                                        <p:cTn id="147" dur="1000"/>
                                        <p:tgtEl>
                                          <p:spTgt spid="1224"/>
                                        </p:tgtEl>
                                      </p:cBhvr>
                                    </p:animEffect>
                                  </p:childTnLst>
                                </p:cTn>
                              </p:par>
                              <p:par>
                                <p:cTn id="148" presetID="6" presetClass="entr" presetSubtype="32" fill="hold" grpId="0" nodeType="withEffect">
                                  <p:stCondLst>
                                    <p:cond delay="0"/>
                                  </p:stCondLst>
                                  <p:childTnLst>
                                    <p:set>
                                      <p:cBhvr>
                                        <p:cTn id="149" dur="1" fill="hold">
                                          <p:stCondLst>
                                            <p:cond delay="0"/>
                                          </p:stCondLst>
                                        </p:cTn>
                                        <p:tgtEl>
                                          <p:spTgt spid="1211"/>
                                        </p:tgtEl>
                                        <p:attrNameLst>
                                          <p:attrName>style.visibility</p:attrName>
                                        </p:attrNameLst>
                                      </p:cBhvr>
                                      <p:to>
                                        <p:strVal val="visible"/>
                                      </p:to>
                                    </p:set>
                                    <p:animEffect transition="in" filter="circle(out)">
                                      <p:cBhvr>
                                        <p:cTn id="150" dur="1000"/>
                                        <p:tgtEl>
                                          <p:spTgt spid="1211"/>
                                        </p:tgtEl>
                                      </p:cBhvr>
                                    </p:animEffect>
                                  </p:childTnLst>
                                </p:cTn>
                              </p:par>
                              <p:par>
                                <p:cTn id="151" presetID="6" presetClass="entr" presetSubtype="32" fill="hold" grpId="0" nodeType="withEffect">
                                  <p:stCondLst>
                                    <p:cond delay="0"/>
                                  </p:stCondLst>
                                  <p:childTnLst>
                                    <p:set>
                                      <p:cBhvr>
                                        <p:cTn id="152" dur="1" fill="hold">
                                          <p:stCondLst>
                                            <p:cond delay="0"/>
                                          </p:stCondLst>
                                        </p:cTn>
                                        <p:tgtEl>
                                          <p:spTgt spid="1212"/>
                                        </p:tgtEl>
                                        <p:attrNameLst>
                                          <p:attrName>style.visibility</p:attrName>
                                        </p:attrNameLst>
                                      </p:cBhvr>
                                      <p:to>
                                        <p:strVal val="visible"/>
                                      </p:to>
                                    </p:set>
                                    <p:animEffect transition="in" filter="circle(out)">
                                      <p:cBhvr>
                                        <p:cTn id="153" dur="1000"/>
                                        <p:tgtEl>
                                          <p:spTgt spid="1212"/>
                                        </p:tgtEl>
                                      </p:cBhvr>
                                    </p:animEffect>
                                  </p:childTnLst>
                                </p:cTn>
                              </p:par>
                              <p:par>
                                <p:cTn id="154" presetID="6" presetClass="entr" presetSubtype="32" fill="hold" grpId="0" nodeType="withEffect">
                                  <p:stCondLst>
                                    <p:cond delay="0"/>
                                  </p:stCondLst>
                                  <p:childTnLst>
                                    <p:set>
                                      <p:cBhvr>
                                        <p:cTn id="155" dur="1" fill="hold">
                                          <p:stCondLst>
                                            <p:cond delay="0"/>
                                          </p:stCondLst>
                                        </p:cTn>
                                        <p:tgtEl>
                                          <p:spTgt spid="1202"/>
                                        </p:tgtEl>
                                        <p:attrNameLst>
                                          <p:attrName>style.visibility</p:attrName>
                                        </p:attrNameLst>
                                      </p:cBhvr>
                                      <p:to>
                                        <p:strVal val="visible"/>
                                      </p:to>
                                    </p:set>
                                    <p:animEffect transition="in" filter="circle(out)">
                                      <p:cBhvr>
                                        <p:cTn id="156" dur="1000"/>
                                        <p:tgtEl>
                                          <p:spTgt spid="1202"/>
                                        </p:tgtEl>
                                      </p:cBhvr>
                                    </p:animEffect>
                                  </p:childTnLst>
                                </p:cTn>
                              </p:par>
                              <p:par>
                                <p:cTn id="157" presetID="6" presetClass="entr" presetSubtype="32" fill="hold" grpId="0" nodeType="withEffect">
                                  <p:stCondLst>
                                    <p:cond delay="0"/>
                                  </p:stCondLst>
                                  <p:childTnLst>
                                    <p:set>
                                      <p:cBhvr>
                                        <p:cTn id="158" dur="1" fill="hold">
                                          <p:stCondLst>
                                            <p:cond delay="0"/>
                                          </p:stCondLst>
                                        </p:cTn>
                                        <p:tgtEl>
                                          <p:spTgt spid="1201"/>
                                        </p:tgtEl>
                                        <p:attrNameLst>
                                          <p:attrName>style.visibility</p:attrName>
                                        </p:attrNameLst>
                                      </p:cBhvr>
                                      <p:to>
                                        <p:strVal val="visible"/>
                                      </p:to>
                                    </p:set>
                                    <p:animEffect transition="in" filter="circle(out)">
                                      <p:cBhvr>
                                        <p:cTn id="159" dur="1000"/>
                                        <p:tgtEl>
                                          <p:spTgt spid="1201"/>
                                        </p:tgtEl>
                                      </p:cBhvr>
                                    </p:animEffect>
                                  </p:childTnLst>
                                </p:cTn>
                              </p:par>
                              <p:par>
                                <p:cTn id="160" presetID="6" presetClass="entr" presetSubtype="32" fill="hold" grpId="0" nodeType="withEffect">
                                  <p:stCondLst>
                                    <p:cond delay="0"/>
                                  </p:stCondLst>
                                  <p:childTnLst>
                                    <p:set>
                                      <p:cBhvr>
                                        <p:cTn id="161" dur="1" fill="hold">
                                          <p:stCondLst>
                                            <p:cond delay="0"/>
                                          </p:stCondLst>
                                        </p:cTn>
                                        <p:tgtEl>
                                          <p:spTgt spid="1222"/>
                                        </p:tgtEl>
                                        <p:attrNameLst>
                                          <p:attrName>style.visibility</p:attrName>
                                        </p:attrNameLst>
                                      </p:cBhvr>
                                      <p:to>
                                        <p:strVal val="visible"/>
                                      </p:to>
                                    </p:set>
                                    <p:animEffect transition="in" filter="circle(out)">
                                      <p:cBhvr>
                                        <p:cTn id="162" dur="1000"/>
                                        <p:tgtEl>
                                          <p:spTgt spid="1222"/>
                                        </p:tgtEl>
                                      </p:cBhvr>
                                    </p:animEffect>
                                  </p:childTnLst>
                                </p:cTn>
                              </p:par>
                              <p:par>
                                <p:cTn id="163" presetID="6" presetClass="entr" presetSubtype="32" fill="hold" grpId="0" nodeType="withEffect">
                                  <p:stCondLst>
                                    <p:cond delay="0"/>
                                  </p:stCondLst>
                                  <p:childTnLst>
                                    <p:set>
                                      <p:cBhvr>
                                        <p:cTn id="164" dur="1" fill="hold">
                                          <p:stCondLst>
                                            <p:cond delay="0"/>
                                          </p:stCondLst>
                                        </p:cTn>
                                        <p:tgtEl>
                                          <p:spTgt spid="1206"/>
                                        </p:tgtEl>
                                        <p:attrNameLst>
                                          <p:attrName>style.visibility</p:attrName>
                                        </p:attrNameLst>
                                      </p:cBhvr>
                                      <p:to>
                                        <p:strVal val="visible"/>
                                      </p:to>
                                    </p:set>
                                    <p:animEffect transition="in" filter="circle(out)">
                                      <p:cBhvr>
                                        <p:cTn id="165" dur="1000"/>
                                        <p:tgtEl>
                                          <p:spTgt spid="1206"/>
                                        </p:tgtEl>
                                      </p:cBhvr>
                                    </p:animEffect>
                                  </p:childTnLst>
                                </p:cTn>
                              </p:par>
                              <p:par>
                                <p:cTn id="166" presetID="6" presetClass="entr" presetSubtype="32" fill="hold" grpId="0" nodeType="withEffect">
                                  <p:stCondLst>
                                    <p:cond delay="0"/>
                                  </p:stCondLst>
                                  <p:childTnLst>
                                    <p:set>
                                      <p:cBhvr>
                                        <p:cTn id="167" dur="1" fill="hold">
                                          <p:stCondLst>
                                            <p:cond delay="0"/>
                                          </p:stCondLst>
                                        </p:cTn>
                                        <p:tgtEl>
                                          <p:spTgt spid="1221"/>
                                        </p:tgtEl>
                                        <p:attrNameLst>
                                          <p:attrName>style.visibility</p:attrName>
                                        </p:attrNameLst>
                                      </p:cBhvr>
                                      <p:to>
                                        <p:strVal val="visible"/>
                                      </p:to>
                                    </p:set>
                                    <p:animEffect transition="in" filter="circle(out)">
                                      <p:cBhvr>
                                        <p:cTn id="168" dur="1000"/>
                                        <p:tgtEl>
                                          <p:spTgt spid="1221"/>
                                        </p:tgtEl>
                                      </p:cBhvr>
                                    </p:animEffect>
                                  </p:childTnLst>
                                </p:cTn>
                              </p:par>
                              <p:par>
                                <p:cTn id="169" presetID="6" presetClass="entr" presetSubtype="32" fill="hold" grpId="0" nodeType="withEffect">
                                  <p:stCondLst>
                                    <p:cond delay="0"/>
                                  </p:stCondLst>
                                  <p:childTnLst>
                                    <p:set>
                                      <p:cBhvr>
                                        <p:cTn id="170" dur="1" fill="hold">
                                          <p:stCondLst>
                                            <p:cond delay="0"/>
                                          </p:stCondLst>
                                        </p:cTn>
                                        <p:tgtEl>
                                          <p:spTgt spid="1217"/>
                                        </p:tgtEl>
                                        <p:attrNameLst>
                                          <p:attrName>style.visibility</p:attrName>
                                        </p:attrNameLst>
                                      </p:cBhvr>
                                      <p:to>
                                        <p:strVal val="visible"/>
                                      </p:to>
                                    </p:set>
                                    <p:animEffect transition="in" filter="circle(out)">
                                      <p:cBhvr>
                                        <p:cTn id="171" dur="1000"/>
                                        <p:tgtEl>
                                          <p:spTgt spid="1217"/>
                                        </p:tgtEl>
                                      </p:cBhvr>
                                    </p:animEffect>
                                  </p:childTnLst>
                                </p:cTn>
                              </p:par>
                              <p:par>
                                <p:cTn id="172" presetID="6" presetClass="entr" presetSubtype="32" fill="hold" grpId="0" nodeType="withEffect">
                                  <p:stCondLst>
                                    <p:cond delay="0"/>
                                  </p:stCondLst>
                                  <p:childTnLst>
                                    <p:set>
                                      <p:cBhvr>
                                        <p:cTn id="173" dur="1" fill="hold">
                                          <p:stCondLst>
                                            <p:cond delay="0"/>
                                          </p:stCondLst>
                                        </p:cTn>
                                        <p:tgtEl>
                                          <p:spTgt spid="1205"/>
                                        </p:tgtEl>
                                        <p:attrNameLst>
                                          <p:attrName>style.visibility</p:attrName>
                                        </p:attrNameLst>
                                      </p:cBhvr>
                                      <p:to>
                                        <p:strVal val="visible"/>
                                      </p:to>
                                    </p:set>
                                    <p:animEffect transition="in" filter="circle(out)">
                                      <p:cBhvr>
                                        <p:cTn id="174" dur="1000"/>
                                        <p:tgtEl>
                                          <p:spTgt spid="1205"/>
                                        </p:tgtEl>
                                      </p:cBhvr>
                                    </p:animEffect>
                                  </p:childTnLst>
                                </p:cTn>
                              </p:par>
                              <p:par>
                                <p:cTn id="175" presetID="6" presetClass="entr" presetSubtype="32" fill="hold" grpId="0" nodeType="withEffect">
                                  <p:stCondLst>
                                    <p:cond delay="0"/>
                                  </p:stCondLst>
                                  <p:childTnLst>
                                    <p:set>
                                      <p:cBhvr>
                                        <p:cTn id="176" dur="1" fill="hold">
                                          <p:stCondLst>
                                            <p:cond delay="0"/>
                                          </p:stCondLst>
                                        </p:cTn>
                                        <p:tgtEl>
                                          <p:spTgt spid="1203"/>
                                        </p:tgtEl>
                                        <p:attrNameLst>
                                          <p:attrName>style.visibility</p:attrName>
                                        </p:attrNameLst>
                                      </p:cBhvr>
                                      <p:to>
                                        <p:strVal val="visible"/>
                                      </p:to>
                                    </p:set>
                                    <p:animEffect transition="in" filter="circle(out)">
                                      <p:cBhvr>
                                        <p:cTn id="177" dur="1000"/>
                                        <p:tgtEl>
                                          <p:spTgt spid="1203"/>
                                        </p:tgtEl>
                                      </p:cBhvr>
                                    </p:animEffect>
                                  </p:childTnLst>
                                </p:cTn>
                              </p:par>
                              <p:par>
                                <p:cTn id="178" presetID="6" presetClass="entr" presetSubtype="32" fill="hold" grpId="0" nodeType="withEffect">
                                  <p:stCondLst>
                                    <p:cond delay="0"/>
                                  </p:stCondLst>
                                  <p:childTnLst>
                                    <p:set>
                                      <p:cBhvr>
                                        <p:cTn id="179" dur="1" fill="hold">
                                          <p:stCondLst>
                                            <p:cond delay="0"/>
                                          </p:stCondLst>
                                        </p:cTn>
                                        <p:tgtEl>
                                          <p:spTgt spid="1215"/>
                                        </p:tgtEl>
                                        <p:attrNameLst>
                                          <p:attrName>style.visibility</p:attrName>
                                        </p:attrNameLst>
                                      </p:cBhvr>
                                      <p:to>
                                        <p:strVal val="visible"/>
                                      </p:to>
                                    </p:set>
                                    <p:animEffect transition="in" filter="circle(out)">
                                      <p:cBhvr>
                                        <p:cTn id="180" dur="1000"/>
                                        <p:tgtEl>
                                          <p:spTgt spid="1215"/>
                                        </p:tgtEl>
                                      </p:cBhvr>
                                    </p:animEffect>
                                  </p:childTnLst>
                                </p:cTn>
                              </p:par>
                              <p:par>
                                <p:cTn id="181" presetID="6" presetClass="entr" presetSubtype="32" fill="hold" grpId="0" nodeType="withEffect">
                                  <p:stCondLst>
                                    <p:cond delay="0"/>
                                  </p:stCondLst>
                                  <p:childTnLst>
                                    <p:set>
                                      <p:cBhvr>
                                        <p:cTn id="182" dur="1" fill="hold">
                                          <p:stCondLst>
                                            <p:cond delay="0"/>
                                          </p:stCondLst>
                                        </p:cTn>
                                        <p:tgtEl>
                                          <p:spTgt spid="1204"/>
                                        </p:tgtEl>
                                        <p:attrNameLst>
                                          <p:attrName>style.visibility</p:attrName>
                                        </p:attrNameLst>
                                      </p:cBhvr>
                                      <p:to>
                                        <p:strVal val="visible"/>
                                      </p:to>
                                    </p:set>
                                    <p:animEffect transition="in" filter="circle(out)">
                                      <p:cBhvr>
                                        <p:cTn id="183" dur="1000"/>
                                        <p:tgtEl>
                                          <p:spTgt spid="1204"/>
                                        </p:tgtEl>
                                      </p:cBhvr>
                                    </p:animEffect>
                                  </p:childTnLst>
                                </p:cTn>
                              </p:par>
                              <p:par>
                                <p:cTn id="184" presetID="6" presetClass="entr" presetSubtype="32" fill="hold" grpId="0" nodeType="withEffect">
                                  <p:stCondLst>
                                    <p:cond delay="0"/>
                                  </p:stCondLst>
                                  <p:childTnLst>
                                    <p:set>
                                      <p:cBhvr>
                                        <p:cTn id="185" dur="1" fill="hold">
                                          <p:stCondLst>
                                            <p:cond delay="0"/>
                                          </p:stCondLst>
                                        </p:cTn>
                                        <p:tgtEl>
                                          <p:spTgt spid="1216"/>
                                        </p:tgtEl>
                                        <p:attrNameLst>
                                          <p:attrName>style.visibility</p:attrName>
                                        </p:attrNameLst>
                                      </p:cBhvr>
                                      <p:to>
                                        <p:strVal val="visible"/>
                                      </p:to>
                                    </p:set>
                                    <p:animEffect transition="in" filter="circle(out)">
                                      <p:cBhvr>
                                        <p:cTn id="186" dur="1000"/>
                                        <p:tgtEl>
                                          <p:spTgt spid="1216"/>
                                        </p:tgtEl>
                                      </p:cBhvr>
                                    </p:animEffect>
                                  </p:childTnLst>
                                </p:cTn>
                              </p:par>
                              <p:par>
                                <p:cTn id="187" presetID="6" presetClass="entr" presetSubtype="32" fill="hold" grpId="0" nodeType="withEffect">
                                  <p:stCondLst>
                                    <p:cond delay="0"/>
                                  </p:stCondLst>
                                  <p:childTnLst>
                                    <p:set>
                                      <p:cBhvr>
                                        <p:cTn id="188" dur="1" fill="hold">
                                          <p:stCondLst>
                                            <p:cond delay="0"/>
                                          </p:stCondLst>
                                        </p:cTn>
                                        <p:tgtEl>
                                          <p:spTgt spid="1218"/>
                                        </p:tgtEl>
                                        <p:attrNameLst>
                                          <p:attrName>style.visibility</p:attrName>
                                        </p:attrNameLst>
                                      </p:cBhvr>
                                      <p:to>
                                        <p:strVal val="visible"/>
                                      </p:to>
                                    </p:set>
                                    <p:animEffect transition="in" filter="circle(out)">
                                      <p:cBhvr>
                                        <p:cTn id="189" dur="1000"/>
                                        <p:tgtEl>
                                          <p:spTgt spid="1218"/>
                                        </p:tgtEl>
                                      </p:cBhvr>
                                    </p:animEffect>
                                  </p:childTnLst>
                                </p:cTn>
                              </p:par>
                              <p:par>
                                <p:cTn id="190" presetID="6" presetClass="entr" presetSubtype="32" fill="hold" grpId="0" nodeType="withEffect">
                                  <p:stCondLst>
                                    <p:cond delay="0"/>
                                  </p:stCondLst>
                                  <p:childTnLst>
                                    <p:set>
                                      <p:cBhvr>
                                        <p:cTn id="191" dur="1" fill="hold">
                                          <p:stCondLst>
                                            <p:cond delay="0"/>
                                          </p:stCondLst>
                                        </p:cTn>
                                        <p:tgtEl>
                                          <p:spTgt spid="1219"/>
                                        </p:tgtEl>
                                        <p:attrNameLst>
                                          <p:attrName>style.visibility</p:attrName>
                                        </p:attrNameLst>
                                      </p:cBhvr>
                                      <p:to>
                                        <p:strVal val="visible"/>
                                      </p:to>
                                    </p:set>
                                    <p:animEffect transition="in" filter="circle(out)">
                                      <p:cBhvr>
                                        <p:cTn id="192" dur="1000"/>
                                        <p:tgtEl>
                                          <p:spTgt spid="1219"/>
                                        </p:tgtEl>
                                      </p:cBhvr>
                                    </p:animEffect>
                                  </p:childTnLst>
                                </p:cTn>
                              </p:par>
                              <p:par>
                                <p:cTn id="193" presetID="6" presetClass="entr" presetSubtype="32" fill="hold" grpId="0" nodeType="withEffect">
                                  <p:stCondLst>
                                    <p:cond delay="0"/>
                                  </p:stCondLst>
                                  <p:childTnLst>
                                    <p:set>
                                      <p:cBhvr>
                                        <p:cTn id="194" dur="1" fill="hold">
                                          <p:stCondLst>
                                            <p:cond delay="0"/>
                                          </p:stCondLst>
                                        </p:cTn>
                                        <p:tgtEl>
                                          <p:spTgt spid="1200"/>
                                        </p:tgtEl>
                                        <p:attrNameLst>
                                          <p:attrName>style.visibility</p:attrName>
                                        </p:attrNameLst>
                                      </p:cBhvr>
                                      <p:to>
                                        <p:strVal val="visible"/>
                                      </p:to>
                                    </p:set>
                                    <p:animEffect transition="in" filter="circle(out)">
                                      <p:cBhvr>
                                        <p:cTn id="195" dur="1000"/>
                                        <p:tgtEl>
                                          <p:spTgt spid="1200"/>
                                        </p:tgtEl>
                                      </p:cBhvr>
                                    </p:animEffect>
                                  </p:childTnLst>
                                </p:cTn>
                              </p:par>
                              <p:par>
                                <p:cTn id="196" presetID="6" presetClass="entr" presetSubtype="32" fill="hold" grpId="0" nodeType="withEffect">
                                  <p:stCondLst>
                                    <p:cond delay="0"/>
                                  </p:stCondLst>
                                  <p:childTnLst>
                                    <p:set>
                                      <p:cBhvr>
                                        <p:cTn id="197" dur="1" fill="hold">
                                          <p:stCondLst>
                                            <p:cond delay="0"/>
                                          </p:stCondLst>
                                        </p:cTn>
                                        <p:tgtEl>
                                          <p:spTgt spid="1210"/>
                                        </p:tgtEl>
                                        <p:attrNameLst>
                                          <p:attrName>style.visibility</p:attrName>
                                        </p:attrNameLst>
                                      </p:cBhvr>
                                      <p:to>
                                        <p:strVal val="visible"/>
                                      </p:to>
                                    </p:set>
                                    <p:animEffect transition="in" filter="circle(out)">
                                      <p:cBhvr>
                                        <p:cTn id="198" dur="1000"/>
                                        <p:tgtEl>
                                          <p:spTgt spid="1210"/>
                                        </p:tgtEl>
                                      </p:cBhvr>
                                    </p:animEffect>
                                  </p:childTnLst>
                                </p:cTn>
                              </p:par>
                              <p:par>
                                <p:cTn id="199" presetID="6" presetClass="entr" presetSubtype="32" fill="hold" grpId="0" nodeType="withEffect">
                                  <p:stCondLst>
                                    <p:cond delay="0"/>
                                  </p:stCondLst>
                                  <p:childTnLst>
                                    <p:set>
                                      <p:cBhvr>
                                        <p:cTn id="200" dur="1" fill="hold">
                                          <p:stCondLst>
                                            <p:cond delay="0"/>
                                          </p:stCondLst>
                                        </p:cTn>
                                        <p:tgtEl>
                                          <p:spTgt spid="1196"/>
                                        </p:tgtEl>
                                        <p:attrNameLst>
                                          <p:attrName>style.visibility</p:attrName>
                                        </p:attrNameLst>
                                      </p:cBhvr>
                                      <p:to>
                                        <p:strVal val="visible"/>
                                      </p:to>
                                    </p:set>
                                    <p:animEffect transition="in" filter="circle(out)">
                                      <p:cBhvr>
                                        <p:cTn id="201" dur="1000"/>
                                        <p:tgtEl>
                                          <p:spTgt spid="1196"/>
                                        </p:tgtEl>
                                      </p:cBhvr>
                                    </p:animEffect>
                                  </p:childTnLst>
                                </p:cTn>
                              </p:par>
                              <p:par>
                                <p:cTn id="202" presetID="6" presetClass="entr" presetSubtype="32" fill="hold" grpId="0" nodeType="withEffect">
                                  <p:stCondLst>
                                    <p:cond delay="0"/>
                                  </p:stCondLst>
                                  <p:childTnLst>
                                    <p:set>
                                      <p:cBhvr>
                                        <p:cTn id="203" dur="1" fill="hold">
                                          <p:stCondLst>
                                            <p:cond delay="0"/>
                                          </p:stCondLst>
                                        </p:cTn>
                                        <p:tgtEl>
                                          <p:spTgt spid="1197"/>
                                        </p:tgtEl>
                                        <p:attrNameLst>
                                          <p:attrName>style.visibility</p:attrName>
                                        </p:attrNameLst>
                                      </p:cBhvr>
                                      <p:to>
                                        <p:strVal val="visible"/>
                                      </p:to>
                                    </p:set>
                                    <p:animEffect transition="in" filter="circle(out)">
                                      <p:cBhvr>
                                        <p:cTn id="204" dur="1000"/>
                                        <p:tgtEl>
                                          <p:spTgt spid="1197"/>
                                        </p:tgtEl>
                                      </p:cBhvr>
                                    </p:animEffect>
                                  </p:childTnLst>
                                </p:cTn>
                              </p:par>
                              <p:par>
                                <p:cTn id="205" presetID="6" presetClass="entr" presetSubtype="32" fill="hold" grpId="0" nodeType="withEffect">
                                  <p:stCondLst>
                                    <p:cond delay="0"/>
                                  </p:stCondLst>
                                  <p:childTnLst>
                                    <p:set>
                                      <p:cBhvr>
                                        <p:cTn id="206" dur="1" fill="hold">
                                          <p:stCondLst>
                                            <p:cond delay="0"/>
                                          </p:stCondLst>
                                        </p:cTn>
                                        <p:tgtEl>
                                          <p:spTgt spid="1198"/>
                                        </p:tgtEl>
                                        <p:attrNameLst>
                                          <p:attrName>style.visibility</p:attrName>
                                        </p:attrNameLst>
                                      </p:cBhvr>
                                      <p:to>
                                        <p:strVal val="visible"/>
                                      </p:to>
                                    </p:set>
                                    <p:animEffect transition="in" filter="circle(out)">
                                      <p:cBhvr>
                                        <p:cTn id="207" dur="1000"/>
                                        <p:tgtEl>
                                          <p:spTgt spid="1198"/>
                                        </p:tgtEl>
                                      </p:cBhvr>
                                    </p:animEffect>
                                  </p:childTnLst>
                                </p:cTn>
                              </p:par>
                              <p:par>
                                <p:cTn id="208" presetID="6" presetClass="entr" presetSubtype="32" fill="hold" grpId="0" nodeType="withEffect">
                                  <p:stCondLst>
                                    <p:cond delay="0"/>
                                  </p:stCondLst>
                                  <p:childTnLst>
                                    <p:set>
                                      <p:cBhvr>
                                        <p:cTn id="209" dur="1" fill="hold">
                                          <p:stCondLst>
                                            <p:cond delay="0"/>
                                          </p:stCondLst>
                                        </p:cTn>
                                        <p:tgtEl>
                                          <p:spTgt spid="1220"/>
                                        </p:tgtEl>
                                        <p:attrNameLst>
                                          <p:attrName>style.visibility</p:attrName>
                                        </p:attrNameLst>
                                      </p:cBhvr>
                                      <p:to>
                                        <p:strVal val="visible"/>
                                      </p:to>
                                    </p:set>
                                    <p:animEffect transition="in" filter="circle(out)">
                                      <p:cBhvr>
                                        <p:cTn id="210" dur="1000"/>
                                        <p:tgtEl>
                                          <p:spTgt spid="1220"/>
                                        </p:tgtEl>
                                      </p:cBhvr>
                                    </p:animEffect>
                                  </p:childTnLst>
                                </p:cTn>
                              </p:par>
                              <p:par>
                                <p:cTn id="211" presetID="6" presetClass="entr" presetSubtype="32" fill="hold" grpId="0" nodeType="withEffect">
                                  <p:stCondLst>
                                    <p:cond delay="0"/>
                                  </p:stCondLst>
                                  <p:childTnLst>
                                    <p:set>
                                      <p:cBhvr>
                                        <p:cTn id="212" dur="1" fill="hold">
                                          <p:stCondLst>
                                            <p:cond delay="0"/>
                                          </p:stCondLst>
                                        </p:cTn>
                                        <p:tgtEl>
                                          <p:spTgt spid="1199"/>
                                        </p:tgtEl>
                                        <p:attrNameLst>
                                          <p:attrName>style.visibility</p:attrName>
                                        </p:attrNameLst>
                                      </p:cBhvr>
                                      <p:to>
                                        <p:strVal val="visible"/>
                                      </p:to>
                                    </p:set>
                                    <p:animEffect transition="in" filter="circle(out)">
                                      <p:cBhvr>
                                        <p:cTn id="213" dur="1000"/>
                                        <p:tgtEl>
                                          <p:spTgt spid="1199"/>
                                        </p:tgtEl>
                                      </p:cBhvr>
                                    </p:animEffect>
                                  </p:childTnLst>
                                </p:cTn>
                              </p:par>
                              <p:par>
                                <p:cTn id="214" presetID="6" presetClass="entr" presetSubtype="32" fill="hold" grpId="0" nodeType="withEffect">
                                  <p:stCondLst>
                                    <p:cond delay="0"/>
                                  </p:stCondLst>
                                  <p:childTnLst>
                                    <p:set>
                                      <p:cBhvr>
                                        <p:cTn id="215" dur="1" fill="hold">
                                          <p:stCondLst>
                                            <p:cond delay="0"/>
                                          </p:stCondLst>
                                        </p:cTn>
                                        <p:tgtEl>
                                          <p:spTgt spid="1223"/>
                                        </p:tgtEl>
                                        <p:attrNameLst>
                                          <p:attrName>style.visibility</p:attrName>
                                        </p:attrNameLst>
                                      </p:cBhvr>
                                      <p:to>
                                        <p:strVal val="visible"/>
                                      </p:to>
                                    </p:set>
                                    <p:animEffect transition="in" filter="circle(out)">
                                      <p:cBhvr>
                                        <p:cTn id="216" dur="1000"/>
                                        <p:tgtEl>
                                          <p:spTgt spid="122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754"/>
                                        </p:tgtEl>
                                        <p:attrNameLst>
                                          <p:attrName>style.visibility</p:attrName>
                                        </p:attrNameLst>
                                      </p:cBhvr>
                                      <p:to>
                                        <p:strVal val="visible"/>
                                      </p:to>
                                    </p:set>
                                    <p:animEffect transition="in" filter="fade">
                                      <p:cBhvr>
                                        <p:cTn id="221" dur="500"/>
                                        <p:tgtEl>
                                          <p:spTgt spid="75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429"/>
                                        </p:tgtEl>
                                        <p:attrNameLst>
                                          <p:attrName>style.visibility</p:attrName>
                                        </p:attrNameLst>
                                      </p:cBhvr>
                                      <p:to>
                                        <p:strVal val="visible"/>
                                      </p:to>
                                    </p:set>
                                    <p:animEffect transition="in" filter="fade">
                                      <p:cBhvr>
                                        <p:cTn id="224" dur="500"/>
                                        <p:tgtEl>
                                          <p:spTgt spid="142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753"/>
                                        </p:tgtEl>
                                        <p:attrNameLst>
                                          <p:attrName>style.visibility</p:attrName>
                                        </p:attrNameLst>
                                      </p:cBhvr>
                                      <p:to>
                                        <p:strVal val="visible"/>
                                      </p:to>
                                    </p:set>
                                    <p:animEffect transition="in" filter="fade">
                                      <p:cBhvr>
                                        <p:cTn id="227" dur="500"/>
                                        <p:tgtEl>
                                          <p:spTgt spid="753"/>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55">
                                            <p:txEl>
                                              <p:pRg st="0" end="0"/>
                                            </p:txEl>
                                          </p:spTgt>
                                        </p:tgtEl>
                                        <p:attrNameLst>
                                          <p:attrName>style.visibility</p:attrName>
                                        </p:attrNameLst>
                                      </p:cBhvr>
                                      <p:to>
                                        <p:strVal val="visible"/>
                                      </p:to>
                                    </p:set>
                                    <p:animEffect transition="in" filter="fade">
                                      <p:cBhvr>
                                        <p:cTn id="230" dur="500"/>
                                        <p:tgtEl>
                                          <p:spTgt spid="755">
                                            <p:txEl>
                                              <p:pRg st="0" end="0"/>
                                            </p:txEl>
                                          </p:spTgt>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57"/>
                                        </p:tgtEl>
                                        <p:attrNameLst>
                                          <p:attrName>style.visibility</p:attrName>
                                        </p:attrNameLst>
                                      </p:cBhvr>
                                      <p:to>
                                        <p:strVal val="visible"/>
                                      </p:to>
                                    </p:set>
                                    <p:animEffect transition="in" filter="fade">
                                      <p:cBhvr>
                                        <p:cTn id="233" dur="500"/>
                                        <p:tgtEl>
                                          <p:spTgt spid="757"/>
                                        </p:tgtEl>
                                      </p:cBhvr>
                                    </p:animEffect>
                                  </p:childTnLst>
                                </p:cTn>
                              </p:par>
                              <p:par>
                                <p:cTn id="234" presetID="22" presetClass="entr" presetSubtype="4" fill="hold" nodeType="withEffect">
                                  <p:stCondLst>
                                    <p:cond delay="0"/>
                                  </p:stCondLst>
                                  <p:childTnLst>
                                    <p:set>
                                      <p:cBhvr>
                                        <p:cTn id="235" dur="1" fill="hold">
                                          <p:stCondLst>
                                            <p:cond delay="0"/>
                                          </p:stCondLst>
                                        </p:cTn>
                                        <p:tgtEl>
                                          <p:spTgt spid="102"/>
                                        </p:tgtEl>
                                        <p:attrNameLst>
                                          <p:attrName>style.visibility</p:attrName>
                                        </p:attrNameLst>
                                      </p:cBhvr>
                                      <p:to>
                                        <p:strVal val="visible"/>
                                      </p:to>
                                    </p:set>
                                    <p:animEffect transition="in" filter="wipe(down)">
                                      <p:cBhvr>
                                        <p:cTn id="236" dur="500"/>
                                        <p:tgtEl>
                                          <p:spTgt spid="102"/>
                                        </p:tgtEl>
                                      </p:cBhvr>
                                    </p:animEffect>
                                  </p:childTnLst>
                                </p:cTn>
                              </p:par>
                              <p:par>
                                <p:cTn id="237" presetID="22" presetClass="entr" presetSubtype="4" fill="hold" nodeType="withEffect">
                                  <p:stCondLst>
                                    <p:cond delay="0"/>
                                  </p:stCondLst>
                                  <p:childTnLst>
                                    <p:set>
                                      <p:cBhvr>
                                        <p:cTn id="238" dur="1" fill="hold">
                                          <p:stCondLst>
                                            <p:cond delay="0"/>
                                          </p:stCondLst>
                                        </p:cTn>
                                        <p:tgtEl>
                                          <p:spTgt spid="106"/>
                                        </p:tgtEl>
                                        <p:attrNameLst>
                                          <p:attrName>style.visibility</p:attrName>
                                        </p:attrNameLst>
                                      </p:cBhvr>
                                      <p:to>
                                        <p:strVal val="visible"/>
                                      </p:to>
                                    </p:set>
                                    <p:animEffect transition="in" filter="wipe(down)">
                                      <p:cBhvr>
                                        <p:cTn id="239" dur="500"/>
                                        <p:tgtEl>
                                          <p:spTgt spid="106"/>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755">
                                            <p:txEl>
                                              <p:pRg st="1" end="1"/>
                                            </p:txEl>
                                          </p:spTgt>
                                        </p:tgtEl>
                                        <p:attrNameLst>
                                          <p:attrName>style.visibility</p:attrName>
                                        </p:attrNameLst>
                                      </p:cBhvr>
                                      <p:to>
                                        <p:strVal val="visible"/>
                                      </p:to>
                                    </p:set>
                                    <p:animEffect transition="in" filter="fade">
                                      <p:cBhvr>
                                        <p:cTn id="244" dur="500"/>
                                        <p:tgtEl>
                                          <p:spTgt spid="755">
                                            <p:txEl>
                                              <p:pRg st="1" end="1"/>
                                            </p:txEl>
                                          </p:spTgt>
                                        </p:tgtEl>
                                      </p:cBhvr>
                                    </p:animEffect>
                                  </p:childTnLst>
                                </p:cTn>
                              </p:par>
                              <p:par>
                                <p:cTn id="245" presetID="10" presetClass="entr" presetSubtype="0" fill="hold" nodeType="withEffect">
                                  <p:stCondLst>
                                    <p:cond delay="0"/>
                                  </p:stCondLst>
                                  <p:childTnLst>
                                    <p:set>
                                      <p:cBhvr>
                                        <p:cTn id="246" dur="1" fill="hold">
                                          <p:stCondLst>
                                            <p:cond delay="0"/>
                                          </p:stCondLst>
                                        </p:cTn>
                                        <p:tgtEl>
                                          <p:spTgt spid="759"/>
                                        </p:tgtEl>
                                        <p:attrNameLst>
                                          <p:attrName>style.visibility</p:attrName>
                                        </p:attrNameLst>
                                      </p:cBhvr>
                                      <p:to>
                                        <p:strVal val="visible"/>
                                      </p:to>
                                    </p:set>
                                    <p:animEffect transition="in" filter="fade">
                                      <p:cBhvr>
                                        <p:cTn id="247" dur="500"/>
                                        <p:tgtEl>
                                          <p:spTgt spid="759"/>
                                        </p:tgtEl>
                                      </p:cBhvr>
                                    </p:animEffect>
                                  </p:childTnLst>
                                </p:cTn>
                              </p:par>
                              <p:par>
                                <p:cTn id="248" presetID="22" presetClass="entr" presetSubtype="4" fill="hold" nodeType="withEffect">
                                  <p:stCondLst>
                                    <p:cond delay="0"/>
                                  </p:stCondLst>
                                  <p:childTnLst>
                                    <p:set>
                                      <p:cBhvr>
                                        <p:cTn id="249" dur="1" fill="hold">
                                          <p:stCondLst>
                                            <p:cond delay="0"/>
                                          </p:stCondLst>
                                        </p:cTn>
                                        <p:tgtEl>
                                          <p:spTgt spid="105"/>
                                        </p:tgtEl>
                                        <p:attrNameLst>
                                          <p:attrName>style.visibility</p:attrName>
                                        </p:attrNameLst>
                                      </p:cBhvr>
                                      <p:to>
                                        <p:strVal val="visible"/>
                                      </p:to>
                                    </p:set>
                                    <p:animEffect transition="in" filter="wipe(down)">
                                      <p:cBhvr>
                                        <p:cTn id="250" dur="500"/>
                                        <p:tgtEl>
                                          <p:spTgt spid="105"/>
                                        </p:tgtEl>
                                      </p:cBhvr>
                                    </p:animEffect>
                                  </p:childTnLst>
                                </p:cTn>
                              </p:par>
                            </p:childTnLst>
                          </p:cTn>
                        </p:par>
                        <p:par>
                          <p:cTn id="251" fill="hold">
                            <p:stCondLst>
                              <p:cond delay="500"/>
                            </p:stCondLst>
                            <p:childTnLst>
                              <p:par>
                                <p:cTn id="252" presetID="22" presetClass="entr" presetSubtype="8" fill="hold" nodeType="afterEffect">
                                  <p:stCondLst>
                                    <p:cond delay="0"/>
                                  </p:stCondLst>
                                  <p:childTnLst>
                                    <p:set>
                                      <p:cBhvr>
                                        <p:cTn id="253" dur="1" fill="hold">
                                          <p:stCondLst>
                                            <p:cond delay="0"/>
                                          </p:stCondLst>
                                        </p:cTn>
                                        <p:tgtEl>
                                          <p:spTgt spid="103"/>
                                        </p:tgtEl>
                                        <p:attrNameLst>
                                          <p:attrName>style.visibility</p:attrName>
                                        </p:attrNameLst>
                                      </p:cBhvr>
                                      <p:to>
                                        <p:strVal val="visible"/>
                                      </p:to>
                                    </p:set>
                                    <p:animEffect transition="in" filter="wipe(left)">
                                      <p:cBhvr>
                                        <p:cTn id="254" dur="500"/>
                                        <p:tgtEl>
                                          <p:spTgt spid="103"/>
                                        </p:tgtEl>
                                      </p:cBhvr>
                                    </p:animEffect>
                                  </p:childTnLst>
                                </p:cTn>
                              </p:par>
                            </p:childTnLst>
                          </p:cTn>
                        </p:par>
                        <p:par>
                          <p:cTn id="255" fill="hold">
                            <p:stCondLst>
                              <p:cond delay="1000"/>
                            </p:stCondLst>
                            <p:childTnLst>
                              <p:par>
                                <p:cTn id="256" presetID="22" presetClass="entr" presetSubtype="8" fill="hold" nodeType="afterEffect">
                                  <p:stCondLst>
                                    <p:cond delay="0"/>
                                  </p:stCondLst>
                                  <p:childTnLst>
                                    <p:set>
                                      <p:cBhvr>
                                        <p:cTn id="257" dur="1" fill="hold">
                                          <p:stCondLst>
                                            <p:cond delay="0"/>
                                          </p:stCondLst>
                                        </p:cTn>
                                        <p:tgtEl>
                                          <p:spTgt spid="104"/>
                                        </p:tgtEl>
                                        <p:attrNameLst>
                                          <p:attrName>style.visibility</p:attrName>
                                        </p:attrNameLst>
                                      </p:cBhvr>
                                      <p:to>
                                        <p:strVal val="visible"/>
                                      </p:to>
                                    </p:set>
                                    <p:animEffect transition="in" filter="wipe(left)">
                                      <p:cBhvr>
                                        <p:cTn id="258" dur="500"/>
                                        <p:tgtEl>
                                          <p:spTgt spid="104"/>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07"/>
                                        </p:tgtEl>
                                        <p:attrNameLst>
                                          <p:attrName>style.visibility</p:attrName>
                                        </p:attrNameLst>
                                      </p:cBhvr>
                                      <p:to>
                                        <p:strVal val="visible"/>
                                      </p:to>
                                    </p:set>
                                    <p:animEffect transition="in" filter="fade">
                                      <p:cBhvr>
                                        <p:cTn id="263" dur="500"/>
                                        <p:tgtEl>
                                          <p:spTgt spid="107"/>
                                        </p:tgtEl>
                                      </p:cBhvr>
                                    </p:animEffect>
                                  </p:childTnLst>
                                </p:cTn>
                              </p:par>
                              <p:par>
                                <p:cTn id="264" presetID="8" presetClass="entr" presetSubtype="32" fill="hold" nodeType="withEffect">
                                  <p:stCondLst>
                                    <p:cond delay="0"/>
                                  </p:stCondLst>
                                  <p:childTnLst>
                                    <p:set>
                                      <p:cBhvr>
                                        <p:cTn id="265" dur="1" fill="hold">
                                          <p:stCondLst>
                                            <p:cond delay="0"/>
                                          </p:stCondLst>
                                        </p:cTn>
                                        <p:tgtEl>
                                          <p:spTgt spid="1533"/>
                                        </p:tgtEl>
                                        <p:attrNameLst>
                                          <p:attrName>style.visibility</p:attrName>
                                        </p:attrNameLst>
                                      </p:cBhvr>
                                      <p:to>
                                        <p:strVal val="visible"/>
                                      </p:to>
                                    </p:set>
                                    <p:animEffect transition="in" filter="diamond(out)">
                                      <p:cBhvr>
                                        <p:cTn id="266" dur="1500"/>
                                        <p:tgtEl>
                                          <p:spTgt spid="1533"/>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755">
                                            <p:txEl>
                                              <p:pRg st="2" end="2"/>
                                            </p:txEl>
                                          </p:spTgt>
                                        </p:tgtEl>
                                        <p:attrNameLst>
                                          <p:attrName>style.visibility</p:attrName>
                                        </p:attrNameLst>
                                      </p:cBhvr>
                                      <p:to>
                                        <p:strVal val="visible"/>
                                      </p:to>
                                    </p:set>
                                    <p:animEffect transition="in" filter="fade">
                                      <p:cBhvr>
                                        <p:cTn id="269" dur="500"/>
                                        <p:tgtEl>
                                          <p:spTgt spid="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animBg="1"/>
      <p:bldP spid="1429" grpId="0"/>
      <p:bldP spid="745" grpId="0"/>
      <p:bldP spid="749" grpId="0"/>
      <p:bldP spid="746" grpId="0" animBg="1"/>
      <p:bldP spid="747" grpId="0" animBg="1"/>
      <p:bldP spid="753" grpId="0" animBg="1"/>
      <p:bldP spid="754" grpId="0" animBg="1"/>
      <p:bldP spid="755" grpId="0" uiExpand="1" build="p"/>
      <p:bldP spid="757" grpId="0" animBg="1"/>
      <p:bldP spid="766" grpId="0" animBg="1"/>
      <p:bldP spid="1194" grpId="0" animBg="1"/>
      <p:bldP spid="1195" grpId="0" animBg="1"/>
      <p:bldP spid="1196" grpId="0" animBg="1"/>
      <p:bldP spid="1197" grpId="0" animBg="1"/>
      <p:bldP spid="1198" grpId="0" animBg="1"/>
      <p:bldP spid="1199" grpId="0" animBg="1"/>
      <p:bldP spid="1200" grpId="0" animBg="1"/>
      <p:bldP spid="1201" grpId="0" animBg="1"/>
      <p:bldP spid="1202" grpId="0" animBg="1"/>
      <p:bldP spid="1203" grpId="0" animBg="1"/>
      <p:bldP spid="1204" grpId="0" animBg="1"/>
      <p:bldP spid="1205" grpId="0" animBg="1"/>
      <p:bldP spid="1206" grpId="0" animBg="1"/>
      <p:bldP spid="1207" grpId="0" animBg="1"/>
      <p:bldP spid="1208" grpId="0" animBg="1"/>
      <p:bldP spid="1209" grpId="0" animBg="1"/>
      <p:bldP spid="1210" grpId="0" animBg="1"/>
      <p:bldP spid="1211" grpId="0" animBg="1"/>
      <p:bldP spid="1212" grpId="0" animBg="1"/>
      <p:bldP spid="1213" grpId="0" animBg="1"/>
      <p:bldP spid="1214" grpId="0" animBg="1"/>
      <p:bldP spid="1215" grpId="0" animBg="1"/>
      <p:bldP spid="1216" grpId="0" animBg="1"/>
      <p:bldP spid="1217" grpId="0" animBg="1"/>
      <p:bldP spid="1218" grpId="0" animBg="1"/>
      <p:bldP spid="1219" grpId="0" animBg="1"/>
      <p:bldP spid="1220" grpId="0" animBg="1"/>
      <p:bldP spid="1221" grpId="0" animBg="1"/>
      <p:bldP spid="1222" grpId="0" animBg="1"/>
      <p:bldP spid="1223" grpId="0" animBg="1"/>
      <p:bldP spid="1224" grpId="0" animBg="1"/>
      <p:bldP spid="1398" grpId="0" animBg="1"/>
      <p:bldP spid="1399" grpId="0" animBg="1"/>
      <p:bldP spid="1400" grpId="0" animBg="1"/>
      <p:bldP spid="1401" grpId="0" animBg="1"/>
      <p:bldP spid="1402" grpId="0" animBg="1"/>
      <p:bldP spid="1403" grpId="0" animBg="1"/>
      <p:bldP spid="1404" grpId="0" animBg="1"/>
      <p:bldP spid="1405" grpId="0" animBg="1"/>
      <p:bldP spid="1406" grpId="0" animBg="1"/>
      <p:bldP spid="1407" grpId="0" animBg="1"/>
      <p:bldP spid="1408" grpId="0" animBg="1"/>
      <p:bldP spid="1409" grpId="0" animBg="1"/>
      <p:bldP spid="1410" grpId="0" animBg="1"/>
      <p:bldP spid="1411" grpId="0" animBg="1"/>
      <p:bldP spid="1412" grpId="0" animBg="1"/>
      <p:bldP spid="1413" grpId="0" animBg="1"/>
      <p:bldP spid="1414" grpId="0" animBg="1"/>
      <p:bldP spid="1415" grpId="0" animBg="1"/>
      <p:bldP spid="1416" grpId="0" animBg="1"/>
      <p:bldP spid="1417" grpId="0" animBg="1"/>
      <p:bldP spid="1418" grpId="0" animBg="1"/>
      <p:bldP spid="1419" grpId="0" animBg="1"/>
      <p:bldP spid="1420" grpId="0" animBg="1"/>
      <p:bldP spid="1421" grpId="0" animBg="1"/>
      <p:bldP spid="1422" grpId="0" animBg="1"/>
      <p:bldP spid="1423" grpId="0" animBg="1"/>
      <p:bldP spid="1424" grpId="0" animBg="1"/>
      <p:bldP spid="1425" grpId="0" animBg="1"/>
      <p:bldP spid="1426" grpId="0" animBg="1"/>
      <p:bldP spid="1427" grpId="0" animBg="1"/>
      <p:bldP spid="14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9E14-FB64-403A-9E89-41049054735F}"/>
              </a:ext>
            </a:extLst>
          </p:cNvPr>
          <p:cNvSpPr>
            <a:spLocks noGrp="1"/>
          </p:cNvSpPr>
          <p:nvPr>
            <p:ph type="title"/>
          </p:nvPr>
        </p:nvSpPr>
        <p:spPr/>
        <p:txBody>
          <a:bodyPr/>
          <a:lstStyle/>
          <a:p>
            <a:r>
              <a:rPr lang="en-US"/>
              <a:t>Real world example – </a:t>
            </a:r>
            <a:r>
              <a:rPr lang="en-US" err="1"/>
              <a:t>Dofoil</a:t>
            </a:r>
            <a:r>
              <a:rPr lang="en-US"/>
              <a:t> / Smoke Loader</a:t>
            </a:r>
          </a:p>
        </p:txBody>
      </p:sp>
      <p:graphicFrame>
        <p:nvGraphicFramePr>
          <p:cNvPr id="5" name="Diagram 4">
            <a:extLst>
              <a:ext uri="{FF2B5EF4-FFF2-40B4-BE49-F238E27FC236}">
                <a16:creationId xmlns:a16="http://schemas.microsoft.com/office/drawing/2014/main" id="{2C91E431-960C-4132-8733-56DED00FE7FC}"/>
              </a:ext>
            </a:extLst>
          </p:cNvPr>
          <p:cNvGraphicFramePr/>
          <p:nvPr>
            <p:extLst>
              <p:ext uri="{D42A27DB-BD31-4B8C-83A1-F6EECF244321}">
                <p14:modId xmlns:p14="http://schemas.microsoft.com/office/powerpoint/2010/main" val="3402075425"/>
              </p:ext>
            </p:extLst>
          </p:nvPr>
        </p:nvGraphicFramePr>
        <p:xfrm>
          <a:off x="269242" y="1262640"/>
          <a:ext cx="5587737" cy="5352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73BCCAB7-4F3E-4252-8A98-2656F0DF6886}"/>
              </a:ext>
            </a:extLst>
          </p:cNvPr>
          <p:cNvGrpSpPr/>
          <p:nvPr/>
        </p:nvGrpSpPr>
        <p:grpSpPr>
          <a:xfrm>
            <a:off x="7230978" y="1262640"/>
            <a:ext cx="4961021" cy="1114499"/>
            <a:chOff x="7230978" y="1262640"/>
            <a:chExt cx="4961021" cy="1114499"/>
          </a:xfrm>
        </p:grpSpPr>
        <p:sp>
          <p:nvSpPr>
            <p:cNvPr id="17" name="Text Placeholder 2">
              <a:extLst>
                <a:ext uri="{FF2B5EF4-FFF2-40B4-BE49-F238E27FC236}">
                  <a16:creationId xmlns:a16="http://schemas.microsoft.com/office/drawing/2014/main" id="{31FECC38-BD32-4686-8D17-3BD02C434EB8}"/>
                </a:ext>
              </a:extLst>
            </p:cNvPr>
            <p:cNvSpPr txBox="1">
              <a:spLocks/>
            </p:cNvSpPr>
            <p:nvPr/>
          </p:nvSpPr>
          <p:spPr>
            <a:xfrm>
              <a:off x="7230978" y="1262641"/>
              <a:ext cx="4961021"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DAA0C92E-CE5A-423B-8306-171E5E07642A}"/>
                </a:ext>
              </a:extLst>
            </p:cNvPr>
            <p:cNvSpPr txBox="1"/>
            <p:nvPr/>
          </p:nvSpPr>
          <p:spPr>
            <a:xfrm>
              <a:off x="7393533" y="1262640"/>
              <a:ext cx="4569867" cy="1114499"/>
            </a:xfrm>
            <a:prstGeom prst="rect">
              <a:avLst/>
            </a:prstGeom>
            <a:noFill/>
          </p:spPr>
          <p:txBody>
            <a:bodyPr wrap="square" lIns="179285" tIns="143428" rIns="179285" bIns="143428" rtlCol="0">
              <a:spAutoFit/>
            </a:bodyPr>
            <a:lstStyle/>
            <a:p>
              <a:pPr marL="0" marR="0" lvl="0" indent="0" algn="r" defTabSz="91440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chemeClr val="accent1"/>
                      </a:gs>
                      <a:gs pos="63000">
                        <a:schemeClr val="accent1"/>
                      </a:gs>
                    </a:gsLst>
                    <a:lin ang="5400000" scaled="0"/>
                  </a:gradFill>
                  <a:effectLst/>
                  <a:uLnTx/>
                  <a:uFillTx/>
                  <a:latin typeface="Segoe UI"/>
                  <a:ea typeface="+mn-ea"/>
                  <a:cs typeface="+mn-cs"/>
                </a:rPr>
                <a:t>Protection in milliseconds</a:t>
              </a:r>
            </a:p>
            <a:p>
              <a:pPr marL="0" marR="0" lvl="0" indent="0" algn="r"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gradFill>
                    <a:gsLst>
                      <a:gs pos="2917">
                        <a:schemeClr val="tx1"/>
                      </a:gs>
                      <a:gs pos="68000">
                        <a:schemeClr val="tx1"/>
                      </a:gs>
                    </a:gsLst>
                    <a:lin ang="5400000" scaled="0"/>
                  </a:gradFill>
                  <a:effectLst/>
                  <a:uLnTx/>
                  <a:uFillTx/>
                  <a:latin typeface="Segoe UI"/>
                  <a:ea typeface="+mn-ea"/>
                  <a:cs typeface="+mn-cs"/>
                </a:rPr>
                <a:t>Just before noon, behavior-based algorithms detected a massive campaign</a:t>
              </a:r>
              <a:endParaRPr kumimoji="0" lang="en-US" sz="1600" b="0" i="0" u="none" strike="noStrike" kern="1200" cap="none" spc="0" normalizeH="0" baseline="0" noProof="0">
                <a:ln>
                  <a:noFill/>
                </a:ln>
                <a:gradFill>
                  <a:gsLst>
                    <a:gs pos="2917">
                      <a:schemeClr val="tx1"/>
                    </a:gs>
                    <a:gs pos="68000">
                      <a:schemeClr val="tx1"/>
                    </a:gs>
                  </a:gsLst>
                  <a:lin ang="54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2D11F9BA-ABF6-4F40-A2D0-1866D92C7037}"/>
              </a:ext>
            </a:extLst>
          </p:cNvPr>
          <p:cNvGrpSpPr/>
          <p:nvPr/>
        </p:nvGrpSpPr>
        <p:grpSpPr>
          <a:xfrm>
            <a:off x="6780511" y="2478207"/>
            <a:ext cx="5411489" cy="1114499"/>
            <a:chOff x="6780511" y="2478207"/>
            <a:chExt cx="5411489" cy="1114499"/>
          </a:xfrm>
        </p:grpSpPr>
        <p:sp>
          <p:nvSpPr>
            <p:cNvPr id="18" name="Text Placeholder 2">
              <a:extLst>
                <a:ext uri="{FF2B5EF4-FFF2-40B4-BE49-F238E27FC236}">
                  <a16:creationId xmlns:a16="http://schemas.microsoft.com/office/drawing/2014/main" id="{3FCE7D8E-F806-4923-A7C6-F47E5B8D4BA0}"/>
                </a:ext>
              </a:extLst>
            </p:cNvPr>
            <p:cNvSpPr txBox="1">
              <a:spLocks/>
            </p:cNvSpPr>
            <p:nvPr/>
          </p:nvSpPr>
          <p:spPr>
            <a:xfrm>
              <a:off x="6780511" y="2507293"/>
              <a:ext cx="5411489"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96C21FBE-071F-4E9B-ADF3-18EE91544FDF}"/>
                </a:ext>
              </a:extLst>
            </p:cNvPr>
            <p:cNvSpPr txBox="1"/>
            <p:nvPr/>
          </p:nvSpPr>
          <p:spPr>
            <a:xfrm>
              <a:off x="6896101" y="2478207"/>
              <a:ext cx="5067300" cy="1114499"/>
            </a:xfrm>
            <a:prstGeom prst="rect">
              <a:avLst/>
            </a:prstGeom>
            <a:noFill/>
          </p:spPr>
          <p:txBody>
            <a:bodyPr wrap="square" lIns="179285" tIns="143428" rIns="179285" bIns="143428" rtlCol="0">
              <a:spAutoFit/>
            </a:bodyPr>
            <a:lstStyle/>
            <a:p>
              <a:pPr algn="r">
                <a:lnSpc>
                  <a:spcPct val="90000"/>
                </a:lnSpc>
                <a:spcAft>
                  <a:spcPts val="588"/>
                </a:spcAft>
                <a:defRPr/>
              </a:pPr>
              <a:r>
                <a:rPr lang="en-US" b="1">
                  <a:gradFill>
                    <a:gsLst>
                      <a:gs pos="2917">
                        <a:schemeClr val="accent1"/>
                      </a:gs>
                      <a:gs pos="63000">
                        <a:schemeClr val="accent1"/>
                      </a:gs>
                    </a:gsLst>
                    <a:lin ang="5400000" scaled="0"/>
                  </a:gradFill>
                  <a:latin typeface="Segoe UI"/>
                </a:rPr>
                <a:t>Protection in milliseconds</a:t>
              </a:r>
            </a:p>
            <a:p>
              <a:pPr algn="r">
                <a:lnSpc>
                  <a:spcPct val="90000"/>
                </a:lnSpc>
                <a:spcAft>
                  <a:spcPts val="588"/>
                </a:spcAft>
                <a:defRPr/>
              </a:pPr>
              <a:r>
                <a:rPr lang="en-US">
                  <a:gradFill>
                    <a:gsLst>
                      <a:gs pos="2917">
                        <a:schemeClr val="tx1"/>
                      </a:gs>
                      <a:gs pos="68000">
                        <a:schemeClr val="tx1"/>
                      </a:gs>
                    </a:gsLst>
                    <a:lin ang="5400000" scaled="0"/>
                  </a:gradFill>
                  <a:latin typeface="Segoe UI"/>
                </a:rPr>
                <a:t>Most components of the attack were blocked at first sight by metadata-based ML models</a:t>
              </a:r>
            </a:p>
          </p:txBody>
        </p:sp>
      </p:grpSp>
      <p:grpSp>
        <p:nvGrpSpPr>
          <p:cNvPr id="13" name="Group 12">
            <a:extLst>
              <a:ext uri="{FF2B5EF4-FFF2-40B4-BE49-F238E27FC236}">
                <a16:creationId xmlns:a16="http://schemas.microsoft.com/office/drawing/2014/main" id="{145243E3-B86A-4AE3-97D9-5A481C94D59D}"/>
              </a:ext>
            </a:extLst>
          </p:cNvPr>
          <p:cNvGrpSpPr/>
          <p:nvPr/>
        </p:nvGrpSpPr>
        <p:grpSpPr>
          <a:xfrm>
            <a:off x="6235431" y="3697883"/>
            <a:ext cx="5956570" cy="1114499"/>
            <a:chOff x="6235431" y="3697883"/>
            <a:chExt cx="5956570" cy="1114499"/>
          </a:xfrm>
        </p:grpSpPr>
        <p:sp>
          <p:nvSpPr>
            <p:cNvPr id="19" name="Text Placeholder 2">
              <a:extLst>
                <a:ext uri="{FF2B5EF4-FFF2-40B4-BE49-F238E27FC236}">
                  <a16:creationId xmlns:a16="http://schemas.microsoft.com/office/drawing/2014/main" id="{D6A2C8A7-20B5-4F47-9B00-3B536A562903}"/>
                </a:ext>
              </a:extLst>
            </p:cNvPr>
            <p:cNvSpPr txBox="1">
              <a:spLocks/>
            </p:cNvSpPr>
            <p:nvPr/>
          </p:nvSpPr>
          <p:spPr>
            <a:xfrm>
              <a:off x="6235431" y="3726969"/>
              <a:ext cx="5956570"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65F7D2CA-EC29-4016-B0DC-4D0BABF58AA8}"/>
                </a:ext>
              </a:extLst>
            </p:cNvPr>
            <p:cNvSpPr txBox="1"/>
            <p:nvPr/>
          </p:nvSpPr>
          <p:spPr>
            <a:xfrm>
              <a:off x="6549675" y="3697883"/>
              <a:ext cx="5413725" cy="1114499"/>
            </a:xfrm>
            <a:prstGeom prst="rect">
              <a:avLst/>
            </a:prstGeom>
            <a:noFill/>
          </p:spPr>
          <p:txBody>
            <a:bodyPr wrap="square" lIns="179285" tIns="143428" rIns="179285" bIns="143428" rtlCol="0">
              <a:spAutoFit/>
            </a:bodyPr>
            <a:lstStyle/>
            <a:p>
              <a:pPr algn="r">
                <a:lnSpc>
                  <a:spcPct val="90000"/>
                </a:lnSpc>
                <a:spcAft>
                  <a:spcPts val="588"/>
                </a:spcAft>
                <a:defRPr/>
              </a:pPr>
              <a:r>
                <a:rPr lang="en-US" b="1">
                  <a:gradFill>
                    <a:gsLst>
                      <a:gs pos="2917">
                        <a:schemeClr val="accent1"/>
                      </a:gs>
                      <a:gs pos="63000">
                        <a:schemeClr val="accent1"/>
                      </a:gs>
                    </a:gsLst>
                    <a:lin ang="5400000" scaled="0"/>
                  </a:gradFill>
                  <a:latin typeface="Segoe UI"/>
                </a:rPr>
                <a:t>Protection in seconds</a:t>
              </a:r>
            </a:p>
            <a:p>
              <a:pPr algn="r">
                <a:lnSpc>
                  <a:spcPct val="90000"/>
                </a:lnSpc>
                <a:spcAft>
                  <a:spcPts val="588"/>
                </a:spcAft>
                <a:defRPr/>
              </a:pPr>
              <a:r>
                <a:rPr lang="en-US">
                  <a:gradFill>
                    <a:gsLst>
                      <a:gs pos="2917">
                        <a:schemeClr val="tx1"/>
                      </a:gs>
                      <a:gs pos="68000">
                        <a:schemeClr val="tx1"/>
                      </a:gs>
                    </a:gsLst>
                    <a:lin ang="5400000" scaled="0"/>
                  </a:gradFill>
                  <a:latin typeface="Segoe UI"/>
                </a:rPr>
                <a:t>Additional Protection was provided by sample analysis-based ML models for some components</a:t>
              </a:r>
            </a:p>
          </p:txBody>
        </p:sp>
      </p:grpSp>
      <p:sp>
        <p:nvSpPr>
          <p:cNvPr id="20" name="TextBox 19">
            <a:extLst>
              <a:ext uri="{FF2B5EF4-FFF2-40B4-BE49-F238E27FC236}">
                <a16:creationId xmlns:a16="http://schemas.microsoft.com/office/drawing/2014/main" id="{4957F1C9-C369-479B-9E58-CC501FDB7B61}"/>
              </a:ext>
            </a:extLst>
          </p:cNvPr>
          <p:cNvSpPr txBox="1"/>
          <p:nvPr/>
        </p:nvSpPr>
        <p:spPr>
          <a:xfrm>
            <a:off x="1235879" y="5717393"/>
            <a:ext cx="1792850" cy="720545"/>
          </a:xfrm>
          <a:prstGeom prst="rect">
            <a:avLst/>
          </a:prstGeom>
          <a:noFill/>
        </p:spPr>
        <p:txBody>
          <a:bodyPr wrap="square" lIns="179285" tIns="143428" rIns="179285" bIns="143428" rtlCol="0">
            <a:spAutoFit/>
          </a:bodyPr>
          <a:lstStyle/>
          <a:p>
            <a:pPr algn="ctr">
              <a:defRPr/>
            </a:pP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Big data </a:t>
            </a:r>
            <a:b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analytics</a:t>
            </a:r>
          </a:p>
        </p:txBody>
      </p:sp>
      <p:grpSp>
        <p:nvGrpSpPr>
          <p:cNvPr id="4" name="Group 3">
            <a:extLst>
              <a:ext uri="{FF2B5EF4-FFF2-40B4-BE49-F238E27FC236}">
                <a16:creationId xmlns:a16="http://schemas.microsoft.com/office/drawing/2014/main" id="{84A9955F-87C8-4262-A5E0-55F7BAFCD16D}"/>
              </a:ext>
            </a:extLst>
          </p:cNvPr>
          <p:cNvGrpSpPr/>
          <p:nvPr/>
        </p:nvGrpSpPr>
        <p:grpSpPr>
          <a:xfrm rot="21138375">
            <a:off x="3265123" y="1170816"/>
            <a:ext cx="3251046" cy="5384989"/>
            <a:chOff x="4488516" y="1402717"/>
            <a:chExt cx="3251046" cy="5384989"/>
          </a:xfrm>
        </p:grpSpPr>
        <p:sp>
          <p:nvSpPr>
            <p:cNvPr id="22" name="TextBox 21">
              <a:extLst>
                <a:ext uri="{FF2B5EF4-FFF2-40B4-BE49-F238E27FC236}">
                  <a16:creationId xmlns:a16="http://schemas.microsoft.com/office/drawing/2014/main" id="{1088E942-29C0-497F-B13D-887CFC10DE01}"/>
                </a:ext>
              </a:extLst>
            </p:cNvPr>
            <p:cNvSpPr txBox="1"/>
            <p:nvPr/>
          </p:nvSpPr>
          <p:spPr>
            <a:xfrm rot="18405941">
              <a:off x="6762864" y="1845359"/>
              <a:ext cx="1419339"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Client ML</a:t>
              </a:r>
            </a:p>
          </p:txBody>
        </p:sp>
        <p:cxnSp>
          <p:nvCxnSpPr>
            <p:cNvPr id="23" name="Straight Connector 22">
              <a:extLst>
                <a:ext uri="{FF2B5EF4-FFF2-40B4-BE49-F238E27FC236}">
                  <a16:creationId xmlns:a16="http://schemas.microsoft.com/office/drawing/2014/main" id="{903163C4-29E0-45FD-960F-EFDA1168F2E7}"/>
                </a:ext>
              </a:extLst>
            </p:cNvPr>
            <p:cNvCxnSpPr>
              <a:cxnSpLocks/>
              <a:stCxn id="22" idx="1"/>
            </p:cNvCxnSpPr>
            <p:nvPr/>
          </p:nvCxnSpPr>
          <p:spPr>
            <a:xfrm rot="461625" flipH="1">
              <a:off x="4488516" y="2508807"/>
              <a:ext cx="2283101" cy="4278899"/>
            </a:xfrm>
            <a:prstGeom prst="line">
              <a:avLst/>
            </a:prstGeom>
            <a:solidFill>
              <a:srgbClr val="0078D7">
                <a:hueOff val="0"/>
                <a:satOff val="0"/>
                <a:lumOff val="0"/>
                <a:alphaOff val="0"/>
              </a:srgbClr>
            </a:solidFill>
            <a:ln w="10795" cap="flat" cmpd="sng" algn="ctr">
              <a:solidFill>
                <a:schemeClr val="accent1"/>
              </a:solidFill>
              <a:prstDash val="solid"/>
            </a:ln>
            <a:effectLst/>
          </p:spPr>
        </p:cxnSp>
        <p:sp>
          <p:nvSpPr>
            <p:cNvPr id="24" name="TextBox 23">
              <a:extLst>
                <a:ext uri="{FF2B5EF4-FFF2-40B4-BE49-F238E27FC236}">
                  <a16:creationId xmlns:a16="http://schemas.microsoft.com/office/drawing/2014/main" id="{9B76DDDE-00F7-413B-AFED-00EEC33DABC5}"/>
                </a:ext>
              </a:extLst>
            </p:cNvPr>
            <p:cNvSpPr txBox="1"/>
            <p:nvPr/>
          </p:nvSpPr>
          <p:spPr>
            <a:xfrm rot="18316622">
              <a:off x="5340373" y="3866334"/>
              <a:ext cx="1419339" cy="534056"/>
            </a:xfrm>
            <a:prstGeom prst="rect">
              <a:avLst/>
            </a:prstGeom>
            <a:solidFill>
              <a:srgbClr val="EAEAEA"/>
            </a:solid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Cloud ML</a:t>
              </a:r>
            </a:p>
          </p:txBody>
        </p:sp>
      </p:grpSp>
      <p:sp>
        <p:nvSpPr>
          <p:cNvPr id="27" name="TextBox 26">
            <a:extLst>
              <a:ext uri="{FF2B5EF4-FFF2-40B4-BE49-F238E27FC236}">
                <a16:creationId xmlns:a16="http://schemas.microsoft.com/office/drawing/2014/main" id="{19A6F4B4-81C2-42F7-A181-40DE64EA0F0F}"/>
              </a:ext>
            </a:extLst>
          </p:cNvPr>
          <p:cNvSpPr txBox="1"/>
          <p:nvPr/>
        </p:nvSpPr>
        <p:spPr>
          <a:xfrm>
            <a:off x="6235430" y="5134335"/>
            <a:ext cx="5906497" cy="830997"/>
          </a:xfrm>
          <a:prstGeom prst="rect">
            <a:avLst/>
          </a:prstGeom>
          <a:noFill/>
        </p:spPr>
        <p:txBody>
          <a:bodyPr wrap="square" lIns="0" tIns="0" rIns="0" bIns="0" rtlCol="0">
            <a:spAutoFit/>
          </a:bodyPr>
          <a:lstStyle/>
          <a:p>
            <a:pPr>
              <a:lnSpc>
                <a:spcPct val="90000"/>
              </a:lnSpc>
              <a:spcAft>
                <a:spcPts val="588"/>
              </a:spcAft>
              <a:defRPr/>
            </a:pPr>
            <a:r>
              <a:rPr lang="en-US">
                <a:gradFill>
                  <a:gsLst>
                    <a:gs pos="2917">
                      <a:schemeClr val="tx1"/>
                    </a:gs>
                    <a:gs pos="68000">
                      <a:schemeClr val="tx1"/>
                    </a:gs>
                  </a:gsLst>
                  <a:lin ang="5400000" scaled="0"/>
                </a:gradFill>
                <a:latin typeface="Segoe UI"/>
              </a:rPr>
              <a:t>On March 6, Windows Defender Antivirus blocked more than 400,000 instances of several sophisticated trojans</a:t>
            </a:r>
          </a:p>
          <a:p>
            <a:pPr>
              <a:lnSpc>
                <a:spcPct val="90000"/>
              </a:lnSpc>
              <a:spcAft>
                <a:spcPts val="588"/>
              </a:spcAft>
              <a:defRPr/>
            </a:pPr>
            <a:r>
              <a:rPr lang="en-US">
                <a:gradFill>
                  <a:gsLst>
                    <a:gs pos="2917">
                      <a:schemeClr val="tx1"/>
                    </a:gs>
                    <a:gs pos="68000">
                      <a:schemeClr val="tx1"/>
                    </a:gs>
                  </a:gsLst>
                  <a:lin ang="5400000" scaled="0"/>
                </a:gradFill>
                <a:latin typeface="Segoe UI"/>
                <a:hlinkClick r:id="rId8"/>
              </a:rPr>
              <a:t>http://aka.ms/dofoil</a:t>
            </a:r>
            <a:r>
              <a:rPr lang="en-US">
                <a:gradFill>
                  <a:gsLst>
                    <a:gs pos="2917">
                      <a:schemeClr val="tx1"/>
                    </a:gs>
                    <a:gs pos="68000">
                      <a:schemeClr val="tx1"/>
                    </a:gs>
                  </a:gsLst>
                  <a:lin ang="5400000" scaled="0"/>
                </a:gradFill>
                <a:latin typeface="Segoe UI"/>
              </a:rPr>
              <a:t> </a:t>
            </a:r>
          </a:p>
        </p:txBody>
      </p:sp>
      <p:sp>
        <p:nvSpPr>
          <p:cNvPr id="3" name="TextBox 2">
            <a:extLst>
              <a:ext uri="{FF2B5EF4-FFF2-40B4-BE49-F238E27FC236}">
                <a16:creationId xmlns:a16="http://schemas.microsoft.com/office/drawing/2014/main" id="{DC37DB93-92BC-4EE7-8919-09794C7F75E4}"/>
              </a:ext>
            </a:extLst>
          </p:cNvPr>
          <p:cNvSpPr txBox="1"/>
          <p:nvPr/>
        </p:nvSpPr>
        <p:spPr>
          <a:xfrm>
            <a:off x="7803107" y="6275253"/>
            <a:ext cx="4135748" cy="249299"/>
          </a:xfrm>
          <a:prstGeom prst="rect">
            <a:avLst/>
          </a:prstGeom>
          <a:noFill/>
        </p:spPr>
        <p:txBody>
          <a:bodyPr wrap="none" lIns="0" tIns="0" rIns="0" bIns="0" rtlCol="0">
            <a:spAutoFit/>
          </a:bodyPr>
          <a:lstStyle/>
          <a:p>
            <a:pPr algn="r">
              <a:lnSpc>
                <a:spcPct val="90000"/>
              </a:lnSpc>
              <a:spcAft>
                <a:spcPts val="588"/>
              </a:spcAft>
              <a:defRPr/>
            </a:pPr>
            <a:r>
              <a:rPr lang="en-US">
                <a:gradFill>
                  <a:gsLst>
                    <a:gs pos="2917">
                      <a:schemeClr val="tx1"/>
                    </a:gs>
                    <a:gs pos="68000">
                      <a:schemeClr val="tx1"/>
                    </a:gs>
                  </a:gsLst>
                  <a:lin ang="5400000" scaled="0"/>
                </a:gradFill>
                <a:latin typeface="Segoe UI"/>
              </a:rPr>
              <a:t>Other recent cases: </a:t>
            </a:r>
            <a:r>
              <a:rPr lang="en-US" err="1">
                <a:gradFill>
                  <a:gsLst>
                    <a:gs pos="2917">
                      <a:schemeClr val="tx1"/>
                    </a:gs>
                    <a:gs pos="68000">
                      <a:schemeClr val="tx1"/>
                    </a:gs>
                  </a:gsLst>
                  <a:lin ang="5400000" scaled="0"/>
                </a:gradFill>
                <a:latin typeface="Segoe UI"/>
                <a:hlinkClick r:id="rId9"/>
              </a:rPr>
              <a:t>Emotet</a:t>
            </a:r>
            <a:r>
              <a:rPr lang="en-US">
                <a:gradFill>
                  <a:gsLst>
                    <a:gs pos="2917">
                      <a:schemeClr val="tx1"/>
                    </a:gs>
                    <a:gs pos="68000">
                      <a:schemeClr val="tx1"/>
                    </a:gs>
                  </a:gsLst>
                  <a:lin ang="5400000" scaled="0"/>
                </a:gradFill>
                <a:latin typeface="Segoe UI"/>
              </a:rPr>
              <a:t> | </a:t>
            </a:r>
            <a:r>
              <a:rPr lang="en-US">
                <a:gradFill>
                  <a:gsLst>
                    <a:gs pos="2917">
                      <a:schemeClr val="tx1"/>
                    </a:gs>
                    <a:gs pos="68000">
                      <a:schemeClr val="tx1"/>
                    </a:gs>
                  </a:gsLst>
                  <a:lin ang="5400000" scaled="0"/>
                </a:gradFill>
                <a:latin typeface="Segoe UI"/>
                <a:hlinkClick r:id="rId10"/>
              </a:rPr>
              <a:t>Bad Rabbit</a:t>
            </a:r>
            <a:r>
              <a:rPr lang="en-US">
                <a:gradFill>
                  <a:gsLst>
                    <a:gs pos="2917">
                      <a:schemeClr val="tx1"/>
                    </a:gs>
                    <a:gs pos="68000">
                      <a:schemeClr val="tx1"/>
                    </a:gs>
                  </a:gsLst>
                  <a:lin ang="5400000" scaled="0"/>
                </a:gradFill>
                <a:latin typeface="Segoe UI"/>
              </a:rPr>
              <a:t>  </a:t>
            </a:r>
          </a:p>
        </p:txBody>
      </p:sp>
      <p:cxnSp>
        <p:nvCxnSpPr>
          <p:cNvPr id="12" name="Straight Connector 11">
            <a:extLst>
              <a:ext uri="{FF2B5EF4-FFF2-40B4-BE49-F238E27FC236}">
                <a16:creationId xmlns:a16="http://schemas.microsoft.com/office/drawing/2014/main" id="{ECFDA20B-4368-4565-B288-63D7D932B792}"/>
              </a:ext>
            </a:extLst>
          </p:cNvPr>
          <p:cNvCxnSpPr/>
          <p:nvPr/>
        </p:nvCxnSpPr>
        <p:spPr>
          <a:xfrm>
            <a:off x="2566391" y="6077665"/>
            <a:ext cx="46233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14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119E1D5-7A08-4677-824B-97CA43783E52}"/>
              </a:ext>
            </a:extLst>
          </p:cNvPr>
          <p:cNvGrpSpPr/>
          <p:nvPr/>
        </p:nvGrpSpPr>
        <p:grpSpPr>
          <a:xfrm>
            <a:off x="2302966" y="2148297"/>
            <a:ext cx="7586069" cy="2561406"/>
            <a:chOff x="2302965" y="2148297"/>
            <a:chExt cx="7586069" cy="2561406"/>
          </a:xfrm>
        </p:grpSpPr>
        <p:grpSp>
          <p:nvGrpSpPr>
            <p:cNvPr id="12" name="Group 11">
              <a:extLst>
                <a:ext uri="{FF2B5EF4-FFF2-40B4-BE49-F238E27FC236}">
                  <a16:creationId xmlns:a16="http://schemas.microsoft.com/office/drawing/2014/main" id="{88351C52-0250-49E2-AFA3-EE5280F3F705}"/>
                </a:ext>
              </a:extLst>
            </p:cNvPr>
            <p:cNvGrpSpPr/>
            <p:nvPr/>
          </p:nvGrpSpPr>
          <p:grpSpPr>
            <a:xfrm>
              <a:off x="2302965" y="2148297"/>
              <a:ext cx="1856652" cy="2561406"/>
              <a:chOff x="2348769" y="2113005"/>
              <a:chExt cx="1856652" cy="2561406"/>
            </a:xfrm>
          </p:grpSpPr>
          <p:grpSp>
            <p:nvGrpSpPr>
              <p:cNvPr id="20" name="Group 19">
                <a:extLst>
                  <a:ext uri="{FF2B5EF4-FFF2-40B4-BE49-F238E27FC236}">
                    <a16:creationId xmlns:a16="http://schemas.microsoft.com/office/drawing/2014/main" id="{F1C92E1E-D762-4C3A-B171-DE7AA21AE5F9}"/>
                  </a:ext>
                </a:extLst>
              </p:cNvPr>
              <p:cNvGrpSpPr/>
              <p:nvPr/>
            </p:nvGrpSpPr>
            <p:grpSpPr>
              <a:xfrm>
                <a:off x="2348769" y="2113005"/>
                <a:ext cx="1856652" cy="1856652"/>
                <a:chOff x="2323071" y="2113005"/>
                <a:chExt cx="1856652" cy="1856652"/>
              </a:xfrm>
            </p:grpSpPr>
            <p:sp>
              <p:nvSpPr>
                <p:cNvPr id="22" name="Oval 21">
                  <a:extLst>
                    <a:ext uri="{FF2B5EF4-FFF2-40B4-BE49-F238E27FC236}">
                      <a16:creationId xmlns:a16="http://schemas.microsoft.com/office/drawing/2014/main" id="{35BA93A7-756C-4DE2-BA4D-E8759841F4D6}"/>
                    </a:ext>
                  </a:extLst>
                </p:cNvPr>
                <p:cNvSpPr/>
                <p:nvPr/>
              </p:nvSpPr>
              <p:spPr bwMode="auto">
                <a:xfrm>
                  <a:off x="2323071" y="2113005"/>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brain_3" title="Icon of a brain">
                  <a:extLst>
                    <a:ext uri="{FF2B5EF4-FFF2-40B4-BE49-F238E27FC236}">
                      <a16:creationId xmlns:a16="http://schemas.microsoft.com/office/drawing/2014/main" id="{FBE4CEFB-C503-4768-B22E-55A6C9AA71D9}"/>
                    </a:ext>
                  </a:extLst>
                </p:cNvPr>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 name="Rectangle 20">
                <a:extLst>
                  <a:ext uri="{FF2B5EF4-FFF2-40B4-BE49-F238E27FC236}">
                    <a16:creationId xmlns:a16="http://schemas.microsoft.com/office/drawing/2014/main" id="{E28359EB-A6CB-4C88-8DBB-457FECC79FCA}"/>
                  </a:ext>
                </a:extLst>
              </p:cNvPr>
              <p:cNvSpPr/>
              <p:nvPr/>
            </p:nvSpPr>
            <p:spPr>
              <a:xfrm>
                <a:off x="2379285" y="4151191"/>
                <a:ext cx="1795620" cy="523220"/>
              </a:xfrm>
              <a:prstGeom prst="rect">
                <a:avLst/>
              </a:prstGeom>
            </p:spPr>
            <p:txBody>
              <a:bodyPr wrap="none">
                <a:spAutoFit/>
              </a:bodyPr>
              <a:lstStyle/>
              <a:p>
                <a:pPr defTabSz="932719">
                  <a:spcBef>
                    <a:spcPct val="20000"/>
                  </a:spcBef>
                  <a:spcAft>
                    <a:spcPts val="1200"/>
                  </a:spcAft>
                  <a:buSzPct val="90000"/>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MINDSET</a:t>
                </a:r>
              </a:p>
            </p:txBody>
          </p:sp>
        </p:grpSp>
        <p:sp>
          <p:nvSpPr>
            <p:cNvPr id="13" name="Oval 12">
              <a:extLst>
                <a:ext uri="{FF2B5EF4-FFF2-40B4-BE49-F238E27FC236}">
                  <a16:creationId xmlns:a16="http://schemas.microsoft.com/office/drawing/2014/main" id="{AF29F141-1AFF-4E82-9218-979EE75DBD13}"/>
                </a:ext>
              </a:extLst>
            </p:cNvPr>
            <p:cNvSpPr/>
            <p:nvPr/>
          </p:nvSpPr>
          <p:spPr bwMode="auto">
            <a:xfrm>
              <a:off x="5167673" y="2148297"/>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 name="Rectangle 13">
              <a:extLst>
                <a:ext uri="{FF2B5EF4-FFF2-40B4-BE49-F238E27FC236}">
                  <a16:creationId xmlns:a16="http://schemas.microsoft.com/office/drawing/2014/main" id="{44B57374-CC0B-48F0-8A07-B2B2DD4216DA}"/>
                </a:ext>
              </a:extLst>
            </p:cNvPr>
            <p:cNvSpPr/>
            <p:nvPr/>
          </p:nvSpPr>
          <p:spPr>
            <a:xfrm>
              <a:off x="5405393" y="4186483"/>
              <a:ext cx="1381212" cy="523220"/>
            </a:xfrm>
            <a:prstGeom prst="rect">
              <a:avLst/>
            </a:prstGeom>
          </p:spPr>
          <p:txBody>
            <a:bodyPr wrap="none">
              <a:spAutoFit/>
            </a:bodyPr>
            <a:lstStyle/>
            <a:p>
              <a:pPr defTabSz="932719">
                <a:spcBef>
                  <a:spcPct val="20000"/>
                </a:spcBef>
                <a:spcAft>
                  <a:spcPts val="1200"/>
                </a:spcAft>
                <a:buSzPct val="90000"/>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CLOUD</a:t>
              </a:r>
            </a:p>
          </p:txBody>
        </p:sp>
        <p:sp>
          <p:nvSpPr>
            <p:cNvPr id="15" name="Rectangle 14">
              <a:extLst>
                <a:ext uri="{FF2B5EF4-FFF2-40B4-BE49-F238E27FC236}">
                  <a16:creationId xmlns:a16="http://schemas.microsoft.com/office/drawing/2014/main" id="{76C724C2-623B-4C79-A7A7-CFC73427223F}"/>
                </a:ext>
              </a:extLst>
            </p:cNvPr>
            <p:cNvSpPr/>
            <p:nvPr/>
          </p:nvSpPr>
          <p:spPr>
            <a:xfrm>
              <a:off x="8135995" y="4186483"/>
              <a:ext cx="1703415" cy="523220"/>
            </a:xfrm>
            <a:prstGeom prst="rect">
              <a:avLst/>
            </a:prstGeom>
          </p:spPr>
          <p:txBody>
            <a:bodyPr wrap="none">
              <a:spAutoFit/>
            </a:bodyPr>
            <a:lstStyle/>
            <a:p>
              <a:pPr marR="0" lvl="0" indent="0" algn="ctr" defTabSz="932719" fontAlgn="auto">
                <a:lnSpc>
                  <a:spcPct val="100000"/>
                </a:lnSpc>
                <a:spcBef>
                  <a:spcPct val="20000"/>
                </a:spcBef>
                <a:spcAft>
                  <a:spcPts val="1200"/>
                </a:spcAft>
                <a:buClrTx/>
                <a:buSzPct val="90000"/>
                <a:buFontTx/>
                <a:buNone/>
                <a:tabLst/>
                <a:defRPr/>
              </a:pPr>
              <a:r>
                <a:rPr lang="en-US" sz="2800" b="1">
                  <a:solidFill>
                    <a:srgbClr val="FFFFFF"/>
                  </a:solidFill>
                  <a:latin typeface="Segoe UI" panose="020B0502040204020203" pitchFamily="34" charset="0"/>
                  <a:cs typeface="Segoe UI" panose="020B0502040204020203" pitchFamily="34" charset="0"/>
                </a:rPr>
                <a:t>HYGIENE</a:t>
              </a:r>
            </a:p>
          </p:txBody>
        </p:sp>
        <p:sp>
          <p:nvSpPr>
            <p:cNvPr id="16" name="Freeform 13" title="Icon of a cloud">
              <a:extLst>
                <a:ext uri="{FF2B5EF4-FFF2-40B4-BE49-F238E27FC236}">
                  <a16:creationId xmlns:a16="http://schemas.microsoft.com/office/drawing/2014/main" id="{C7A4774F-D3AA-4C9A-8390-0A41E2E95BC9}"/>
                </a:ext>
              </a:extLst>
            </p:cNvPr>
            <p:cNvSpPr>
              <a:spLocks noChangeAspect="1"/>
            </p:cNvSpPr>
            <p:nvPr/>
          </p:nvSpPr>
          <p:spPr bwMode="auto">
            <a:xfrm>
              <a:off x="5467153" y="2731662"/>
              <a:ext cx="1257693" cy="6899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57150" cap="flat">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7" name="Group 16">
              <a:extLst>
                <a:ext uri="{FF2B5EF4-FFF2-40B4-BE49-F238E27FC236}">
                  <a16:creationId xmlns:a16="http://schemas.microsoft.com/office/drawing/2014/main" id="{F9B5DA16-BA5F-4CEC-9557-A5DA330DB52A}"/>
                </a:ext>
              </a:extLst>
            </p:cNvPr>
            <p:cNvGrpSpPr/>
            <p:nvPr/>
          </p:nvGrpSpPr>
          <p:grpSpPr>
            <a:xfrm>
              <a:off x="8032382" y="2148297"/>
              <a:ext cx="1856652" cy="1856652"/>
              <a:chOff x="8032382" y="2148297"/>
              <a:chExt cx="1856652" cy="1856652"/>
            </a:xfrm>
            <a:solidFill>
              <a:schemeClr val="accent1">
                <a:lumMod val="75000"/>
              </a:schemeClr>
            </a:solidFill>
          </p:grpSpPr>
          <p:sp>
            <p:nvSpPr>
              <p:cNvPr id="18" name="Oval 17">
                <a:extLst>
                  <a:ext uri="{FF2B5EF4-FFF2-40B4-BE49-F238E27FC236}">
                    <a16:creationId xmlns:a16="http://schemas.microsoft.com/office/drawing/2014/main" id="{EC48080E-5097-4723-AF83-5966125021A8}"/>
                  </a:ext>
                </a:extLst>
              </p:cNvPr>
              <p:cNvSpPr/>
              <p:nvPr/>
            </p:nvSpPr>
            <p:spPr bwMode="auto">
              <a:xfrm>
                <a:off x="8032382" y="2148297"/>
                <a:ext cx="1856652" cy="18566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5">
                <a:extLst>
                  <a:ext uri="{FF2B5EF4-FFF2-40B4-BE49-F238E27FC236}">
                    <a16:creationId xmlns:a16="http://schemas.microsoft.com/office/drawing/2014/main" id="{636A3E00-47AF-45D0-B933-D98CD22B0292}"/>
                  </a:ext>
                </a:extLst>
              </p:cNvPr>
              <p:cNvSpPr>
                <a:spLocks noEditPoints="1"/>
              </p:cNvSpPr>
              <p:nvPr/>
            </p:nvSpPr>
            <p:spPr bwMode="auto">
              <a:xfrm>
                <a:off x="8523073" y="2639884"/>
                <a:ext cx="875270" cy="87347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grp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6928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DC0D98D1-F59C-48FF-8F6B-6F9CE8224886}"/>
              </a:ext>
            </a:extLst>
          </p:cNvPr>
          <p:cNvSpPr txBox="1">
            <a:spLocks/>
          </p:cNvSpPr>
          <p:nvPr/>
        </p:nvSpPr>
        <p:spPr>
          <a:xfrm>
            <a:off x="0" y="4046999"/>
            <a:ext cx="10276114" cy="216511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13" name="Text Placeholder 2">
            <a:extLst>
              <a:ext uri="{FF2B5EF4-FFF2-40B4-BE49-F238E27FC236}">
                <a16:creationId xmlns:a16="http://schemas.microsoft.com/office/drawing/2014/main" id="{90FFEB93-8C3D-4411-A6B1-54A1D9FA0909}"/>
              </a:ext>
            </a:extLst>
          </p:cNvPr>
          <p:cNvSpPr txBox="1">
            <a:spLocks/>
          </p:cNvSpPr>
          <p:nvPr/>
        </p:nvSpPr>
        <p:spPr>
          <a:xfrm>
            <a:off x="-2" y="1559345"/>
            <a:ext cx="10276115" cy="185773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5" name="Text Placeholder 4">
            <a:extLst>
              <a:ext uri="{FF2B5EF4-FFF2-40B4-BE49-F238E27FC236}">
                <a16:creationId xmlns:a16="http://schemas.microsoft.com/office/drawing/2014/main" id="{061CD6F9-4BBF-42C0-9C20-97B3A313AC22}"/>
              </a:ext>
            </a:extLst>
          </p:cNvPr>
          <p:cNvSpPr>
            <a:spLocks noGrp="1"/>
          </p:cNvSpPr>
          <p:nvPr>
            <p:ph type="body" sz="quarter" idx="10"/>
          </p:nvPr>
        </p:nvSpPr>
        <p:spPr>
          <a:xfrm>
            <a:off x="1508601" y="1857656"/>
            <a:ext cx="6866142" cy="1046440"/>
          </a:xfrm>
        </p:spPr>
        <p:txBody>
          <a:bodyPr/>
          <a:lstStyle/>
          <a:p>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Hygiene is critically important, but very difficult</a:t>
            </a:r>
          </a:p>
          <a:p>
            <a:pPr marL="0" lvl="1">
              <a:spcAft>
                <a:spcPts val="600"/>
              </a:spcAft>
            </a:pPr>
            <a:r>
              <a:rPr lang="en-US"/>
              <a:t>Executive support needed to spend time/money to reduce “Black Swan Nest” of risk</a:t>
            </a:r>
          </a:p>
        </p:txBody>
      </p:sp>
      <p:sp>
        <p:nvSpPr>
          <p:cNvPr id="2" name="Title 1">
            <a:extLst>
              <a:ext uri="{FF2B5EF4-FFF2-40B4-BE49-F238E27FC236}">
                <a16:creationId xmlns:a16="http://schemas.microsoft.com/office/drawing/2014/main" id="{EF21F100-FEFA-4898-8573-229F169D9B1B}"/>
              </a:ext>
            </a:extLst>
          </p:cNvPr>
          <p:cNvSpPr>
            <a:spLocks noGrp="1"/>
          </p:cNvSpPr>
          <p:nvPr>
            <p:ph type="title"/>
          </p:nvPr>
        </p:nvSpPr>
        <p:spPr/>
        <p:txBody>
          <a:bodyPr/>
          <a:lstStyle/>
          <a:p>
            <a:r>
              <a:rPr lang="en-US"/>
              <a:t>Hygiene</a:t>
            </a:r>
          </a:p>
        </p:txBody>
      </p:sp>
      <p:sp>
        <p:nvSpPr>
          <p:cNvPr id="6" name="Rectangle 5">
            <a:extLst>
              <a:ext uri="{FF2B5EF4-FFF2-40B4-BE49-F238E27FC236}">
                <a16:creationId xmlns:a16="http://schemas.microsoft.com/office/drawing/2014/main" id="{21726F74-D37C-40A0-A6E9-473674502545}"/>
              </a:ext>
            </a:extLst>
          </p:cNvPr>
          <p:cNvSpPr/>
          <p:nvPr/>
        </p:nvSpPr>
        <p:spPr>
          <a:xfrm>
            <a:off x="6689288" y="5707798"/>
            <a:ext cx="3167708" cy="408911"/>
          </a:xfrm>
          <a:prstGeom prst="rect">
            <a:avLst/>
          </a:prstGeom>
          <a:noFill/>
        </p:spPr>
        <p:txBody>
          <a:bodyPr wrap="square" lIns="91440" tIns="182880" rIns="91440" bIns="18288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hlinkClick r:id="rId3"/>
              </a:rPr>
              <a:t>https://aka.ms/CyberHygiene</a:t>
            </a: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 </a:t>
            </a:r>
          </a:p>
        </p:txBody>
      </p:sp>
      <p:grpSp>
        <p:nvGrpSpPr>
          <p:cNvPr id="4" name="Group 3">
            <a:extLst>
              <a:ext uri="{FF2B5EF4-FFF2-40B4-BE49-F238E27FC236}">
                <a16:creationId xmlns:a16="http://schemas.microsoft.com/office/drawing/2014/main" id="{6F42CD33-3F1A-4E35-B31A-8C7BE832D999}"/>
              </a:ext>
            </a:extLst>
          </p:cNvPr>
          <p:cNvGrpSpPr/>
          <p:nvPr/>
        </p:nvGrpSpPr>
        <p:grpSpPr>
          <a:xfrm>
            <a:off x="370964" y="4491312"/>
            <a:ext cx="946134" cy="946134"/>
            <a:chOff x="588263" y="3629619"/>
            <a:chExt cx="723900" cy="723900"/>
          </a:xfrm>
        </p:grpSpPr>
        <p:sp>
          <p:nvSpPr>
            <p:cNvPr id="9" name="Oval 8">
              <a:extLst>
                <a:ext uri="{FF2B5EF4-FFF2-40B4-BE49-F238E27FC236}">
                  <a16:creationId xmlns:a16="http://schemas.microsoft.com/office/drawing/2014/main" id="{3F0E6E43-1F03-4528-91F2-263B35D422BF}"/>
                </a:ext>
              </a:extLst>
            </p:cNvPr>
            <p:cNvSpPr/>
            <p:nvPr/>
          </p:nvSpPr>
          <p:spPr bwMode="auto">
            <a:xfrm>
              <a:off x="588263" y="3629619"/>
              <a:ext cx="723900" cy="7239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POI_ECAF" title="Icon of a map location marker">
              <a:extLst>
                <a:ext uri="{FF2B5EF4-FFF2-40B4-BE49-F238E27FC236}">
                  <a16:creationId xmlns:a16="http://schemas.microsoft.com/office/drawing/2014/main" id="{8C606C9F-6CB1-4FA3-BBE2-C0F37C60DECD}"/>
                </a:ext>
              </a:extLst>
            </p:cNvPr>
            <p:cNvSpPr>
              <a:spLocks noChangeAspect="1" noEditPoints="1"/>
            </p:cNvSpPr>
            <p:nvPr/>
          </p:nvSpPr>
          <p:spPr bwMode="auto">
            <a:xfrm>
              <a:off x="835925" y="3808689"/>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 name="Group 9">
            <a:extLst>
              <a:ext uri="{FF2B5EF4-FFF2-40B4-BE49-F238E27FC236}">
                <a16:creationId xmlns:a16="http://schemas.microsoft.com/office/drawing/2014/main" id="{CA81A242-9553-4B1A-A1FC-51150544E937}"/>
              </a:ext>
            </a:extLst>
          </p:cNvPr>
          <p:cNvGrpSpPr/>
          <p:nvPr/>
        </p:nvGrpSpPr>
        <p:grpSpPr>
          <a:xfrm>
            <a:off x="283739" y="1857656"/>
            <a:ext cx="950213" cy="950213"/>
            <a:chOff x="588263" y="1468401"/>
            <a:chExt cx="723900" cy="723900"/>
          </a:xfrm>
        </p:grpSpPr>
        <p:sp>
          <p:nvSpPr>
            <p:cNvPr id="3" name="Oval 2">
              <a:extLst>
                <a:ext uri="{FF2B5EF4-FFF2-40B4-BE49-F238E27FC236}">
                  <a16:creationId xmlns:a16="http://schemas.microsoft.com/office/drawing/2014/main" id="{49165400-32EA-47DA-8B79-5A88132A0458}"/>
                </a:ext>
              </a:extLst>
            </p:cNvPr>
            <p:cNvSpPr/>
            <p:nvPr/>
          </p:nvSpPr>
          <p:spPr bwMode="auto">
            <a:xfrm>
              <a:off x="588263" y="1468401"/>
              <a:ext cx="723900" cy="7239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5">
              <a:extLst>
                <a:ext uri="{FF2B5EF4-FFF2-40B4-BE49-F238E27FC236}">
                  <a16:creationId xmlns:a16="http://schemas.microsoft.com/office/drawing/2014/main" id="{1CCCDF0F-E573-4098-A336-C2C37F0E56AD}"/>
                </a:ext>
              </a:extLst>
            </p:cNvPr>
            <p:cNvSpPr>
              <a:spLocks noEditPoints="1"/>
            </p:cNvSpPr>
            <p:nvPr/>
          </p:nvSpPr>
          <p:spPr bwMode="auto">
            <a:xfrm>
              <a:off x="775096" y="1655593"/>
              <a:ext cx="350234" cy="349517"/>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solidFill>
              <a:schemeClr val="bg1"/>
            </a:solidFill>
            <a:ln w="3175">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5" name="Rectangle 14">
            <a:extLst>
              <a:ext uri="{FF2B5EF4-FFF2-40B4-BE49-F238E27FC236}">
                <a16:creationId xmlns:a16="http://schemas.microsoft.com/office/drawing/2014/main" id="{D77DA442-043E-4D73-AB74-CFAEC46491C4}"/>
              </a:ext>
            </a:extLst>
          </p:cNvPr>
          <p:cNvSpPr/>
          <p:nvPr/>
        </p:nvSpPr>
        <p:spPr>
          <a:xfrm>
            <a:off x="1399628" y="4241104"/>
            <a:ext cx="6096000" cy="1446550"/>
          </a:xfrm>
          <a:prstGeom prst="rect">
            <a:avLst/>
          </a:prstGeom>
        </p:spPr>
        <p:txBody>
          <a:bodyPr wrap="square">
            <a:spAutoFit/>
          </a:bodyPr>
          <a:lstStyle/>
          <a:p>
            <a:pPr lvl="0" defTabSz="932719">
              <a:spcBef>
                <a:spcPct val="20000"/>
              </a:spcBef>
              <a:buSzPct val="90000"/>
            </a:pPr>
            <a:r>
              <a:rPr lang="en-US" sz="240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Start with established guidance</a:t>
            </a:r>
          </a:p>
          <a:p>
            <a:pPr marL="0" lvl="1" defTabSz="932719">
              <a:spcBef>
                <a:spcPct val="20000"/>
              </a:spcBef>
              <a:spcAft>
                <a:spcPts val="600"/>
              </a:spcAft>
              <a:buSzPct val="90000"/>
            </a:pPr>
            <a:r>
              <a:rPr lang="en-US" sz="2000">
                <a:gradFill>
                  <a:gsLst>
                    <a:gs pos="1250">
                      <a:srgbClr val="1A1A1A"/>
                    </a:gs>
                    <a:gs pos="100000">
                      <a:srgbClr val="1A1A1A"/>
                    </a:gs>
                  </a:gsLst>
                  <a:lin ang="5400000" scaled="0"/>
                </a:gradFill>
              </a:rPr>
              <a:t>NIST, Center For Internet Security (CIS), </a:t>
            </a:r>
            <a:br>
              <a:rPr lang="en-US" sz="2000">
                <a:gradFill>
                  <a:gsLst>
                    <a:gs pos="1250">
                      <a:srgbClr val="1A1A1A"/>
                    </a:gs>
                    <a:gs pos="100000">
                      <a:srgbClr val="1A1A1A"/>
                    </a:gs>
                  </a:gsLst>
                  <a:lin ang="5400000" scaled="0"/>
                </a:gradFill>
              </a:rPr>
            </a:br>
            <a:r>
              <a:rPr lang="en-US" sz="2000">
                <a:gradFill>
                  <a:gsLst>
                    <a:gs pos="1250">
                      <a:srgbClr val="1A1A1A"/>
                    </a:gs>
                    <a:gs pos="100000">
                      <a:srgbClr val="1A1A1A"/>
                    </a:gs>
                  </a:gsLst>
                  <a:lin ang="5400000" scaled="0"/>
                </a:gradFill>
              </a:rPr>
              <a:t>Microsoft, and DHS have built a clear </a:t>
            </a:r>
            <a:br>
              <a:rPr lang="en-US" sz="2000">
                <a:gradFill>
                  <a:gsLst>
                    <a:gs pos="1250">
                      <a:srgbClr val="1A1A1A"/>
                    </a:gs>
                    <a:gs pos="100000">
                      <a:srgbClr val="1A1A1A"/>
                    </a:gs>
                  </a:gsLst>
                  <a:lin ang="5400000" scaled="0"/>
                </a:gradFill>
              </a:rPr>
            </a:br>
            <a:r>
              <a:rPr lang="en-US" sz="2000">
                <a:gradFill>
                  <a:gsLst>
                    <a:gs pos="1250">
                      <a:srgbClr val="1A1A1A"/>
                    </a:gs>
                    <a:gs pos="100000">
                      <a:srgbClr val="1A1A1A"/>
                    </a:gs>
                  </a:gsLst>
                  <a:lin ang="5400000" scaled="0"/>
                </a:gradFill>
              </a:rPr>
              <a:t>prioritized roadmap to start with</a:t>
            </a:r>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62A3BD20-480C-4F0B-8092-98BA609160EA}"/>
                  </a:ext>
                </a:extLst>
              </p:cNvPr>
              <p:cNvGraphicFramePr>
                <a:graphicFrameLocks noChangeAspect="1"/>
              </p:cNvGraphicFramePr>
              <p:nvPr>
                <p:extLst>
                  <p:ext uri="{D42A27DB-BD31-4B8C-83A1-F6EECF244321}">
                    <p14:modId xmlns:p14="http://schemas.microsoft.com/office/powerpoint/2010/main" val="1787880724"/>
                  </p:ext>
                </p:extLst>
              </p:nvPr>
            </p:nvGraphicFramePr>
            <p:xfrm>
              <a:off x="6944794" y="4173745"/>
              <a:ext cx="2656696" cy="1494392"/>
            </p:xfrm>
            <a:graphic>
              <a:graphicData uri="http://schemas.microsoft.com/office/powerpoint/2016/slidezoom">
                <pslz:sldZm>
                  <pslz:sldZmObj sldId="3007" cId="3095979438">
                    <pslz:zmPr id="{3EC4F1B9-5BA7-41DD-9054-1F33C2359DDB}" transitionDur="1000">
                      <p166:blipFill xmlns:p166="http://schemas.microsoft.com/office/powerpoint/2016/6/main">
                        <a:blip r:embed="rId4"/>
                        <a:stretch>
                          <a:fillRect/>
                        </a:stretch>
                      </p166:blipFill>
                      <p166:spPr xmlns:p166="http://schemas.microsoft.com/office/powerpoint/2016/6/main">
                        <a:xfrm>
                          <a:off x="0" y="0"/>
                          <a:ext cx="2656696" cy="1494392"/>
                        </a:xfrm>
                        <a:prstGeom prst="rect">
                          <a:avLst/>
                        </a:prstGeom>
                        <a:ln w="3175">
                          <a:solidFill>
                            <a:prstClr val="ltGray"/>
                          </a:solidFill>
                        </a:ln>
                      </p166:spPr>
                    </pslz:zmPr>
                  </pslz:sldZmObj>
                </pslz:sldZm>
              </a:graphicData>
            </a:graphic>
          </p:graphicFrame>
        </mc:Choice>
        <mc:Fallback xmlns="">
          <p:pic>
            <p:nvPicPr>
              <p:cNvPr id="16" name="Slide Zoom 15">
                <a:hlinkClick r:id="rId5" action="ppaction://hlinksldjump"/>
                <a:extLst>
                  <a:ext uri="{FF2B5EF4-FFF2-40B4-BE49-F238E27FC236}">
                    <a16:creationId xmlns:a16="http://schemas.microsoft.com/office/drawing/2014/main" id="{62A3BD20-480C-4F0B-8092-98BA609160EA}"/>
                  </a:ext>
                </a:extLst>
              </p:cNvPr>
              <p:cNvPicPr>
                <a:picLocks noGrp="1" noRot="1" noChangeAspect="1" noMove="1" noResize="1" noEditPoints="1" noAdjustHandles="1" noChangeArrowheads="1" noChangeShapeType="1"/>
              </p:cNvPicPr>
              <p:nvPr/>
            </p:nvPicPr>
            <p:blipFill>
              <a:blip r:embed="rId6"/>
              <a:stretch>
                <a:fillRect/>
              </a:stretch>
            </p:blipFill>
            <p:spPr>
              <a:xfrm>
                <a:off x="6944794" y="4173745"/>
                <a:ext cx="2656696" cy="1494392"/>
              </a:xfrm>
              <a:prstGeom prst="rect">
                <a:avLst/>
              </a:prstGeom>
              <a:ln w="3175">
                <a:solidFill>
                  <a:prstClr val="ltGray"/>
                </a:solidFill>
              </a:ln>
            </p:spPr>
          </p:pic>
        </mc:Fallback>
      </mc:AlternateContent>
    </p:spTree>
    <p:extLst>
      <p:ext uri="{BB962C8B-B14F-4D97-AF65-F5344CB8AC3E}">
        <p14:creationId xmlns:p14="http://schemas.microsoft.com/office/powerpoint/2010/main" val="60616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750" fill="hold"/>
                                        <p:tgtEl>
                                          <p:spTgt spid="14"/>
                                        </p:tgtEl>
                                        <p:attrNameLst>
                                          <p:attrName>ppt_x</p:attrName>
                                        </p:attrNameLst>
                                      </p:cBhvr>
                                      <p:tavLst>
                                        <p:tav tm="0">
                                          <p:val>
                                            <p:strVal val="0-#ppt_w/2"/>
                                          </p:val>
                                        </p:tav>
                                        <p:tav tm="100000">
                                          <p:val>
                                            <p:strVal val="#ppt_x"/>
                                          </p:val>
                                        </p:tav>
                                      </p:tavLst>
                                    </p:anim>
                                    <p:anim calcmode="lin" valueType="num">
                                      <p:cBhvr additive="base">
                                        <p:cTn id="26" dur="75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750" fill="hold"/>
                                        <p:tgtEl>
                                          <p:spTgt spid="4"/>
                                        </p:tgtEl>
                                        <p:attrNameLst>
                                          <p:attrName>ppt_x</p:attrName>
                                        </p:attrNameLst>
                                      </p:cBhvr>
                                      <p:tavLst>
                                        <p:tav tm="0">
                                          <p:val>
                                            <p:strVal val="0-#ppt_w/2"/>
                                          </p:val>
                                        </p:tav>
                                        <p:tav tm="100000">
                                          <p:val>
                                            <p:strVal val="#ppt_x"/>
                                          </p:val>
                                        </p:tav>
                                      </p:tavLst>
                                    </p:anim>
                                    <p:anim calcmode="lin" valueType="num">
                                      <p:cBhvr additive="base">
                                        <p:cTn id="30" dur="750" fill="hold"/>
                                        <p:tgtEl>
                                          <p:spTgt spid="4"/>
                                        </p:tgtEl>
                                        <p:attrNameLst>
                                          <p:attrName>ppt_y</p:attrName>
                                        </p:attrNameLst>
                                      </p:cBhvr>
                                      <p:tavLst>
                                        <p:tav tm="0">
                                          <p:val>
                                            <p:strVal val="#ppt_y"/>
                                          </p:val>
                                        </p:tav>
                                        <p:tav tm="100000">
                                          <p:val>
                                            <p:strVal val="#ppt_y"/>
                                          </p:val>
                                        </p:tav>
                                      </p:tavLst>
                                    </p:anim>
                                  </p:childTnLst>
                                </p:cTn>
                              </p:par>
                            </p:childTnLst>
                          </p:cTn>
                        </p:par>
                        <p:par>
                          <p:cTn id="31" fill="hold">
                            <p:stCondLst>
                              <p:cond delay="750"/>
                            </p:stCondLst>
                            <p:childTnLst>
                              <p:par>
                                <p:cTn id="32" presetID="10" presetClass="entr" presetSubtype="0" fill="hold" nodeType="after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par>
                          <p:cTn id="35" fill="hold">
                            <p:stCondLst>
                              <p:cond delay="1250"/>
                            </p:stCondLst>
                            <p:childTnLst>
                              <p:par>
                                <p:cTn id="36" presetID="10" presetClass="entr" presetSubtype="0" fill="hold" nodeType="afterEffect">
                                  <p:stCondLst>
                                    <p:cond delay="0"/>
                                  </p:stCondLst>
                                  <p:childTnLst>
                                    <p:set>
                                      <p:cBhvr>
                                        <p:cTn id="37" dur="1" fill="hold">
                                          <p:stCondLst>
                                            <p:cond delay="0"/>
                                          </p:stCondLst>
                                        </p:cTn>
                                        <p:tgtEl>
                                          <p:spTgt spid="15">
                                            <p:txEl>
                                              <p:pRg st="1" end="1"/>
                                            </p:txEl>
                                          </p:spTgt>
                                        </p:tgtEl>
                                        <p:attrNameLst>
                                          <p:attrName>style.visibility</p:attrName>
                                        </p:attrNameLst>
                                      </p:cBhvr>
                                      <p:to>
                                        <p:strVal val="visible"/>
                                      </p:to>
                                    </p:set>
                                    <p:animEffect transition="in" filter="fade">
                                      <p:cBhvr>
                                        <p:cTn id="38" dur="500"/>
                                        <p:tgtEl>
                                          <p:spTgt spid="1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A662-0DDC-4EF8-947A-B4EB1A97DAC4}"/>
              </a:ext>
            </a:extLst>
          </p:cNvPr>
          <p:cNvSpPr>
            <a:spLocks noGrp="1"/>
          </p:cNvSpPr>
          <p:nvPr>
            <p:ph type="title"/>
          </p:nvPr>
        </p:nvSpPr>
        <p:spPr/>
        <p:txBody>
          <a:bodyPr/>
          <a:lstStyle/>
          <a:p>
            <a:r>
              <a:rPr lang="en-US"/>
              <a:t>Summary of Key Recommendations</a:t>
            </a:r>
          </a:p>
        </p:txBody>
      </p:sp>
      <p:sp>
        <p:nvSpPr>
          <p:cNvPr id="17" name="Title 2">
            <a:extLst>
              <a:ext uri="{FF2B5EF4-FFF2-40B4-BE49-F238E27FC236}">
                <a16:creationId xmlns:a16="http://schemas.microsoft.com/office/drawing/2014/main" id="{049B6EB1-256D-4F53-A95D-B9C4FE45F5A6}"/>
              </a:ext>
            </a:extLst>
          </p:cNvPr>
          <p:cNvSpPr txBox="1">
            <a:spLocks/>
          </p:cNvSpPr>
          <p:nvPr/>
        </p:nvSpPr>
        <p:spPr>
          <a:xfrm>
            <a:off x="269240" y="25868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529"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Rectangle 18">
            <a:extLst>
              <a:ext uri="{FF2B5EF4-FFF2-40B4-BE49-F238E27FC236}">
                <a16:creationId xmlns:a16="http://schemas.microsoft.com/office/drawing/2014/main" id="{3B617947-874A-48A9-A457-62010C24BE22}"/>
              </a:ext>
            </a:extLst>
          </p:cNvPr>
          <p:cNvSpPr/>
          <p:nvPr/>
        </p:nvSpPr>
        <p:spPr bwMode="auto">
          <a:xfrm>
            <a:off x="3520399" y="1596504"/>
            <a:ext cx="8262159" cy="289306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Create </a:t>
            </a:r>
            <a:r>
              <a:rPr lang="en-US" sz="1600" b="1" kern="0">
                <a:gradFill>
                  <a:gsLst>
                    <a:gs pos="0">
                      <a:srgbClr val="353535"/>
                    </a:gs>
                    <a:gs pos="99000">
                      <a:srgbClr val="353535"/>
                    </a:gs>
                  </a:gsLst>
                  <a:lin ang="5400000" scaled="0"/>
                </a:gradFill>
                <a:latin typeface="Segoe UI"/>
                <a:cs typeface="Segoe UI" pitchFamily="34" charset="0"/>
              </a:rPr>
              <a:t>destruction-resistant backups </a:t>
            </a:r>
            <a:r>
              <a:rPr lang="en-US" sz="1600" kern="0">
                <a:gradFill>
                  <a:gsLst>
                    <a:gs pos="0">
                      <a:srgbClr val="353535"/>
                    </a:gs>
                    <a:gs pos="99000">
                      <a:srgbClr val="353535"/>
                    </a:gs>
                  </a:gsLst>
                  <a:lin ang="5400000" scaled="0"/>
                </a:gradFill>
                <a:latin typeface="Segoe UI"/>
                <a:cs typeface="Segoe UI" pitchFamily="34" charset="0"/>
              </a:rPr>
              <a:t>of your critical systems and data</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Immediately deploy </a:t>
            </a:r>
            <a:r>
              <a:rPr lang="en-US" sz="1600" b="1" kern="0">
                <a:gradFill>
                  <a:gsLst>
                    <a:gs pos="0">
                      <a:srgbClr val="353535"/>
                    </a:gs>
                    <a:gs pos="99000">
                      <a:srgbClr val="353535"/>
                    </a:gs>
                  </a:gsLst>
                  <a:lin ang="5400000" scaled="0"/>
                </a:gradFill>
                <a:latin typeface="Segoe UI"/>
                <a:cs typeface="Segoe UI" pitchFamily="34" charset="0"/>
              </a:rPr>
              <a:t>critical security updates </a:t>
            </a:r>
            <a:r>
              <a:rPr lang="en-US" sz="1600" kern="0">
                <a:gradFill>
                  <a:gsLst>
                    <a:gs pos="0">
                      <a:srgbClr val="353535"/>
                    </a:gs>
                    <a:gs pos="99000">
                      <a:srgbClr val="353535"/>
                    </a:gs>
                  </a:gsLst>
                  <a:lin ang="5400000" scaled="0"/>
                </a:gradFill>
                <a:latin typeface="Segoe UI"/>
                <a:cs typeface="Segoe UI" pitchFamily="34" charset="0"/>
              </a:rPr>
              <a:t>for OS, browser, &amp; email</a:t>
            </a:r>
          </a:p>
          <a:p>
            <a:pPr defTabSz="895922" fontAlgn="base">
              <a:spcAft>
                <a:spcPts val="800"/>
              </a:spcAft>
              <a:buClr>
                <a:srgbClr val="5C2D91"/>
              </a:buClr>
            </a:pPr>
            <a:r>
              <a:rPr lang="en-US" sz="1600" b="1" kern="0">
                <a:gradFill>
                  <a:gsLst>
                    <a:gs pos="0">
                      <a:srgbClr val="353535"/>
                    </a:gs>
                    <a:gs pos="99000">
                      <a:srgbClr val="353535"/>
                    </a:gs>
                  </a:gsLst>
                  <a:lin ang="5400000" scaled="0"/>
                </a:gradFill>
                <a:latin typeface="Segoe UI"/>
                <a:cs typeface="Segoe UI" pitchFamily="34" charset="0"/>
              </a:rPr>
              <a:t>Isolate (or retire) computers </a:t>
            </a:r>
            <a:r>
              <a:rPr lang="en-US" sz="1600" kern="0">
                <a:gradFill>
                  <a:gsLst>
                    <a:gs pos="0">
                      <a:srgbClr val="353535"/>
                    </a:gs>
                    <a:gs pos="99000">
                      <a:srgbClr val="353535"/>
                    </a:gs>
                  </a:gsLst>
                  <a:lin ang="5400000" scaled="0"/>
                </a:gradFill>
                <a:latin typeface="Segoe UI"/>
                <a:cs typeface="Segoe UI" pitchFamily="34" charset="0"/>
              </a:rPr>
              <a:t>that cannot be updated and patched</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Implement </a:t>
            </a:r>
            <a:r>
              <a:rPr lang="en-US" sz="1600" b="1" kern="0">
                <a:gradFill>
                  <a:gsLst>
                    <a:gs pos="0">
                      <a:srgbClr val="353535"/>
                    </a:gs>
                    <a:gs pos="99000">
                      <a:srgbClr val="353535"/>
                    </a:gs>
                  </a:gsLst>
                  <a:lin ang="5400000" scaled="0"/>
                </a:gradFill>
                <a:latin typeface="Segoe UI"/>
                <a:cs typeface="Segoe UI" pitchFamily="34" charset="0"/>
              </a:rPr>
              <a:t>advanced e-mail and browser protections </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Enable host anti-malware and network defenses get near-</a:t>
            </a:r>
            <a:r>
              <a:rPr lang="en-US" sz="1600" b="1" kern="0">
                <a:gradFill>
                  <a:gsLst>
                    <a:gs pos="0">
                      <a:srgbClr val="353535"/>
                    </a:gs>
                    <a:gs pos="99000">
                      <a:srgbClr val="353535"/>
                    </a:gs>
                  </a:gsLst>
                  <a:lin ang="5400000" scaled="0"/>
                </a:gradFill>
                <a:latin typeface="Segoe UI"/>
                <a:cs typeface="Segoe UI" pitchFamily="34" charset="0"/>
              </a:rPr>
              <a:t>real time blocking responses from cloud </a:t>
            </a:r>
            <a:r>
              <a:rPr lang="en-US" sz="1600" kern="0">
                <a:gradFill>
                  <a:gsLst>
                    <a:gs pos="0">
                      <a:srgbClr val="353535"/>
                    </a:gs>
                    <a:gs pos="99000">
                      <a:srgbClr val="353535"/>
                    </a:gs>
                  </a:gsLst>
                  <a:lin ang="5400000" scaled="0"/>
                </a:gradFill>
                <a:latin typeface="Segoe UI"/>
                <a:cs typeface="Segoe UI" pitchFamily="34" charset="0"/>
              </a:rPr>
              <a:t>(if available in your solution)</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Implement </a:t>
            </a:r>
            <a:r>
              <a:rPr lang="en-US" sz="1600" b="1" kern="0">
                <a:gradFill>
                  <a:gsLst>
                    <a:gs pos="0">
                      <a:srgbClr val="353535"/>
                    </a:gs>
                    <a:gs pos="99000">
                      <a:srgbClr val="353535"/>
                    </a:gs>
                  </a:gsLst>
                  <a:lin ang="5400000" scaled="0"/>
                </a:gradFill>
                <a:latin typeface="Segoe UI"/>
                <a:cs typeface="Segoe UI" pitchFamily="34" charset="0"/>
              </a:rPr>
              <a:t>unique local administrator passwords </a:t>
            </a:r>
            <a:r>
              <a:rPr lang="en-US" sz="1600" kern="0">
                <a:gradFill>
                  <a:gsLst>
                    <a:gs pos="0">
                      <a:srgbClr val="353535"/>
                    </a:gs>
                    <a:gs pos="99000">
                      <a:srgbClr val="353535"/>
                    </a:gs>
                  </a:gsLst>
                  <a:lin ang="5400000" scaled="0"/>
                </a:gradFill>
                <a:latin typeface="Segoe UI"/>
                <a:cs typeface="Segoe UI" pitchFamily="34" charset="0"/>
              </a:rPr>
              <a:t>on all systems</a:t>
            </a:r>
          </a:p>
          <a:p>
            <a:pPr defTabSz="895922" fontAlgn="base">
              <a:spcAft>
                <a:spcPts val="800"/>
              </a:spcAft>
              <a:buClr>
                <a:srgbClr val="5C2D91"/>
              </a:buClr>
            </a:pPr>
            <a:r>
              <a:rPr lang="en-US" sz="1600" kern="0">
                <a:gradFill>
                  <a:gsLst>
                    <a:gs pos="0">
                      <a:srgbClr val="353535"/>
                    </a:gs>
                    <a:gs pos="99000">
                      <a:srgbClr val="353535"/>
                    </a:gs>
                  </a:gsLst>
                  <a:lin ang="5400000" scaled="0"/>
                </a:gradFill>
                <a:latin typeface="Segoe UI"/>
                <a:cs typeface="Segoe UI" pitchFamily="34" charset="0"/>
              </a:rPr>
              <a:t>Separate and </a:t>
            </a:r>
            <a:r>
              <a:rPr lang="en-US" sz="1600" b="1" kern="0">
                <a:gradFill>
                  <a:gsLst>
                    <a:gs pos="0">
                      <a:srgbClr val="353535"/>
                    </a:gs>
                    <a:gs pos="99000">
                      <a:srgbClr val="353535"/>
                    </a:gs>
                  </a:gsLst>
                  <a:lin ang="5400000" scaled="0"/>
                </a:gradFill>
                <a:latin typeface="Segoe UI"/>
                <a:cs typeface="Segoe UI" pitchFamily="34" charset="0"/>
              </a:rPr>
              <a:t>protect privileged accounts</a:t>
            </a:r>
          </a:p>
        </p:txBody>
      </p:sp>
      <p:grpSp>
        <p:nvGrpSpPr>
          <p:cNvPr id="22" name="Group 21">
            <a:extLst>
              <a:ext uri="{FF2B5EF4-FFF2-40B4-BE49-F238E27FC236}">
                <a16:creationId xmlns:a16="http://schemas.microsoft.com/office/drawing/2014/main" id="{88F5C03F-C628-4886-ABB4-6B6F05217ED7}"/>
              </a:ext>
            </a:extLst>
          </p:cNvPr>
          <p:cNvGrpSpPr/>
          <p:nvPr/>
        </p:nvGrpSpPr>
        <p:grpSpPr>
          <a:xfrm>
            <a:off x="502255" y="1596504"/>
            <a:ext cx="2627113" cy="1321645"/>
            <a:chOff x="371982" y="1537921"/>
            <a:chExt cx="3118778" cy="1348145"/>
          </a:xfrm>
        </p:grpSpPr>
        <p:sp>
          <p:nvSpPr>
            <p:cNvPr id="23" name="Pentagon 4">
              <a:extLst>
                <a:ext uri="{FF2B5EF4-FFF2-40B4-BE49-F238E27FC236}">
                  <a16:creationId xmlns:a16="http://schemas.microsoft.com/office/drawing/2014/main" id="{12302B47-EC54-4BF9-8896-F8EFE1818302}"/>
                </a:ext>
              </a:extLst>
            </p:cNvPr>
            <p:cNvSpPr/>
            <p:nvPr/>
          </p:nvSpPr>
          <p:spPr bwMode="auto">
            <a:xfrm>
              <a:off x="371982" y="1537921"/>
              <a:ext cx="3118778" cy="692836"/>
            </a:xfrm>
            <a:prstGeom prst="homePlate">
              <a:avLst>
                <a:gd name="adj" fmla="val 14823"/>
              </a:avLst>
            </a:prstGeom>
            <a:solidFill>
              <a:srgbClr val="E8112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895922" fontAlgn="base">
                <a:spcAft>
                  <a:spcPts val="800"/>
                </a:spcAft>
                <a:buClr>
                  <a:srgbClr val="5C2D91"/>
                </a:buClr>
              </a:pPr>
              <a:r>
                <a:rPr lang="en-US" sz="1600" b="1" kern="0">
                  <a:gradFill>
                    <a:gsLst>
                      <a:gs pos="0">
                        <a:schemeClr val="bg1"/>
                      </a:gs>
                      <a:gs pos="99000">
                        <a:schemeClr val="bg1"/>
                      </a:gs>
                    </a:gsLst>
                    <a:lin ang="5400000" scaled="0"/>
                  </a:gradFill>
                  <a:latin typeface="Segoe UI"/>
                  <a:cs typeface="Segoe UI" pitchFamily="34" charset="0"/>
                </a:rPr>
                <a:t>Quick wins: 0-30 Days</a:t>
              </a:r>
            </a:p>
          </p:txBody>
        </p:sp>
        <p:sp>
          <p:nvSpPr>
            <p:cNvPr id="24" name="Rectangle 23">
              <a:extLst>
                <a:ext uri="{FF2B5EF4-FFF2-40B4-BE49-F238E27FC236}">
                  <a16:creationId xmlns:a16="http://schemas.microsoft.com/office/drawing/2014/main" id="{9B0EA637-A48B-4256-A897-8EE561E77DB9}"/>
                </a:ext>
              </a:extLst>
            </p:cNvPr>
            <p:cNvSpPr/>
            <p:nvPr/>
          </p:nvSpPr>
          <p:spPr>
            <a:xfrm>
              <a:off x="371984" y="2267328"/>
              <a:ext cx="3118238" cy="618738"/>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defTabSz="878559">
                <a:defRPr/>
              </a:pPr>
              <a:r>
                <a:rPr lang="en-US" sz="1371" b="1" kern="0">
                  <a:gradFill>
                    <a:gsLst>
                      <a:gs pos="83000">
                        <a:srgbClr val="353535"/>
                      </a:gs>
                      <a:gs pos="100000">
                        <a:srgbClr val="353535"/>
                      </a:gs>
                    </a:gsLst>
                    <a:lin ang="5400000" scaled="1"/>
                  </a:gradFill>
                  <a:latin typeface="Segoe UI" panose="020B0502040204020203" pitchFamily="34" charset="0"/>
                  <a:cs typeface="Segoe UI" panose="020B0502040204020203" pitchFamily="34" charset="0"/>
                </a:rPr>
                <a:t>Direct attack mitigation</a:t>
              </a:r>
            </a:p>
            <a:p>
              <a:pPr defTabSz="878559">
                <a:defRPr/>
              </a:pPr>
              <a:r>
                <a:rPr lang="en-US" sz="1371" b="1" kern="0">
                  <a:gradFill>
                    <a:gsLst>
                      <a:gs pos="83000">
                        <a:srgbClr val="353535"/>
                      </a:gs>
                      <a:gs pos="100000">
                        <a:srgbClr val="353535"/>
                      </a:gs>
                    </a:gsLst>
                    <a:lin ang="5400000" scaled="1"/>
                  </a:gradFill>
                  <a:latin typeface="Segoe UI" panose="020B0502040204020203" pitchFamily="34" charset="0"/>
                  <a:cs typeface="Segoe UI" panose="020B0502040204020203" pitchFamily="34" charset="0"/>
                </a:rPr>
                <a:t>Rapid enablement</a:t>
              </a:r>
            </a:p>
          </p:txBody>
        </p:sp>
      </p:grpSp>
      <p:grpSp>
        <p:nvGrpSpPr>
          <p:cNvPr id="25" name="Group 24">
            <a:extLst>
              <a:ext uri="{FF2B5EF4-FFF2-40B4-BE49-F238E27FC236}">
                <a16:creationId xmlns:a16="http://schemas.microsoft.com/office/drawing/2014/main" id="{3518830E-020E-4011-BDDA-CBD5B60CB2CB}"/>
              </a:ext>
            </a:extLst>
          </p:cNvPr>
          <p:cNvGrpSpPr/>
          <p:nvPr/>
        </p:nvGrpSpPr>
        <p:grpSpPr>
          <a:xfrm>
            <a:off x="502255" y="4586418"/>
            <a:ext cx="2708735" cy="1165897"/>
            <a:chOff x="377100" y="3124288"/>
            <a:chExt cx="3279248" cy="1796100"/>
          </a:xfrm>
        </p:grpSpPr>
        <p:sp>
          <p:nvSpPr>
            <p:cNvPr id="26" name="Pentagon 4">
              <a:extLst>
                <a:ext uri="{FF2B5EF4-FFF2-40B4-BE49-F238E27FC236}">
                  <a16:creationId xmlns:a16="http://schemas.microsoft.com/office/drawing/2014/main" id="{191FD995-5A70-4B73-BE2B-3E8D6D2AFEE0}"/>
                </a:ext>
              </a:extLst>
            </p:cNvPr>
            <p:cNvSpPr/>
            <p:nvPr/>
          </p:nvSpPr>
          <p:spPr bwMode="auto">
            <a:xfrm>
              <a:off x="379339" y="3124288"/>
              <a:ext cx="3179885" cy="709568"/>
            </a:xfrm>
            <a:prstGeom prst="homePlate">
              <a:avLst>
                <a:gd name="adj" fmla="val 15141"/>
              </a:avLst>
            </a:prstGeom>
            <a:solidFill>
              <a:srgbClr val="FF8C00"/>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895922" fontAlgn="base">
                <a:spcAft>
                  <a:spcPts val="800"/>
                </a:spcAft>
                <a:buClr>
                  <a:srgbClr val="5C2D91"/>
                </a:buClr>
              </a:pPr>
              <a:r>
                <a:rPr lang="en-US" sz="1600" b="1" kern="0">
                  <a:gradFill>
                    <a:gsLst>
                      <a:gs pos="0">
                        <a:schemeClr val="tx1"/>
                      </a:gs>
                      <a:gs pos="99000">
                        <a:schemeClr val="tx1"/>
                      </a:gs>
                    </a:gsLst>
                    <a:lin ang="5400000" scaled="0"/>
                  </a:gradFill>
                  <a:latin typeface="Segoe UI"/>
                  <a:cs typeface="Segoe UI" pitchFamily="34" charset="0"/>
                </a:rPr>
                <a:t>Less than 90 Days</a:t>
              </a:r>
            </a:p>
          </p:txBody>
        </p:sp>
        <p:sp>
          <p:nvSpPr>
            <p:cNvPr id="27" name="Rectangle 26">
              <a:extLst>
                <a:ext uri="{FF2B5EF4-FFF2-40B4-BE49-F238E27FC236}">
                  <a16:creationId xmlns:a16="http://schemas.microsoft.com/office/drawing/2014/main" id="{B7E82E39-63C5-45FC-BE73-3C85AC3E5145}"/>
                </a:ext>
              </a:extLst>
            </p:cNvPr>
            <p:cNvSpPr/>
            <p:nvPr/>
          </p:nvSpPr>
          <p:spPr>
            <a:xfrm>
              <a:off x="377100" y="3985939"/>
              <a:ext cx="3279248" cy="934449"/>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 attack mitigation</a:t>
              </a:r>
            </a:p>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Longer enablement</a:t>
              </a:r>
            </a:p>
          </p:txBody>
        </p:sp>
      </p:grpSp>
      <p:sp>
        <p:nvSpPr>
          <p:cNvPr id="31" name="TextBox 30">
            <a:extLst>
              <a:ext uri="{FF2B5EF4-FFF2-40B4-BE49-F238E27FC236}">
                <a16:creationId xmlns:a16="http://schemas.microsoft.com/office/drawing/2014/main" id="{E8518AA6-267B-42E2-9090-3E4FE37DF824}"/>
              </a:ext>
            </a:extLst>
          </p:cNvPr>
          <p:cNvSpPr txBox="1"/>
          <p:nvPr/>
        </p:nvSpPr>
        <p:spPr>
          <a:xfrm>
            <a:off x="404635" y="968928"/>
            <a:ext cx="83753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Measures that directly impact the known attack playbook</a:t>
            </a:r>
          </a:p>
        </p:txBody>
      </p:sp>
      <p:sp>
        <p:nvSpPr>
          <p:cNvPr id="35" name="Oval 34">
            <a:extLst>
              <a:ext uri="{FF2B5EF4-FFF2-40B4-BE49-F238E27FC236}">
                <a16:creationId xmlns:a16="http://schemas.microsoft.com/office/drawing/2014/main" id="{9DD8C516-4ACE-4988-A7AF-B501EE922E04}"/>
              </a:ext>
            </a:extLst>
          </p:cNvPr>
          <p:cNvSpPr/>
          <p:nvPr/>
        </p:nvSpPr>
        <p:spPr bwMode="auto">
          <a:xfrm>
            <a:off x="3701683" y="1715455"/>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p>
        </p:txBody>
      </p:sp>
      <p:sp>
        <p:nvSpPr>
          <p:cNvPr id="37" name="Oval 36">
            <a:extLst>
              <a:ext uri="{FF2B5EF4-FFF2-40B4-BE49-F238E27FC236}">
                <a16:creationId xmlns:a16="http://schemas.microsoft.com/office/drawing/2014/main" id="{E75EDE9F-D39C-4B47-913A-3745842FF4AE}"/>
              </a:ext>
            </a:extLst>
          </p:cNvPr>
          <p:cNvSpPr/>
          <p:nvPr/>
        </p:nvSpPr>
        <p:spPr bwMode="auto">
          <a:xfrm>
            <a:off x="3697315" y="2075571"/>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sp>
        <p:nvSpPr>
          <p:cNvPr id="41" name="Oval 40">
            <a:extLst>
              <a:ext uri="{FF2B5EF4-FFF2-40B4-BE49-F238E27FC236}">
                <a16:creationId xmlns:a16="http://schemas.microsoft.com/office/drawing/2014/main" id="{040B9538-B7A6-4D25-9887-CAD9C337F6C0}"/>
              </a:ext>
            </a:extLst>
          </p:cNvPr>
          <p:cNvSpPr/>
          <p:nvPr/>
        </p:nvSpPr>
        <p:spPr bwMode="auto">
          <a:xfrm>
            <a:off x="3692947" y="2422240"/>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sp>
        <p:nvSpPr>
          <p:cNvPr id="42" name="Oval 41">
            <a:extLst>
              <a:ext uri="{FF2B5EF4-FFF2-40B4-BE49-F238E27FC236}">
                <a16:creationId xmlns:a16="http://schemas.microsoft.com/office/drawing/2014/main" id="{3476B277-6726-4403-B109-04C39ECB0A7A}"/>
              </a:ext>
            </a:extLst>
          </p:cNvPr>
          <p:cNvSpPr/>
          <p:nvPr/>
        </p:nvSpPr>
        <p:spPr bwMode="auto">
          <a:xfrm>
            <a:off x="3692947" y="2768909"/>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4</a:t>
            </a:r>
          </a:p>
        </p:txBody>
      </p:sp>
      <p:sp>
        <p:nvSpPr>
          <p:cNvPr id="43" name="Oval 42">
            <a:extLst>
              <a:ext uri="{FF2B5EF4-FFF2-40B4-BE49-F238E27FC236}">
                <a16:creationId xmlns:a16="http://schemas.microsoft.com/office/drawing/2014/main" id="{4B653E0A-DB3B-4600-8765-336A31F22282}"/>
              </a:ext>
            </a:extLst>
          </p:cNvPr>
          <p:cNvSpPr/>
          <p:nvPr/>
        </p:nvSpPr>
        <p:spPr bwMode="auto">
          <a:xfrm>
            <a:off x="3692947" y="3115576"/>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a:t>
            </a:r>
          </a:p>
        </p:txBody>
      </p:sp>
      <p:sp>
        <p:nvSpPr>
          <p:cNvPr id="44" name="Oval 43">
            <a:extLst>
              <a:ext uri="{FF2B5EF4-FFF2-40B4-BE49-F238E27FC236}">
                <a16:creationId xmlns:a16="http://schemas.microsoft.com/office/drawing/2014/main" id="{EBC6C2F7-2215-4A9D-8981-4B562ECC3412}"/>
              </a:ext>
            </a:extLst>
          </p:cNvPr>
          <p:cNvSpPr/>
          <p:nvPr/>
        </p:nvSpPr>
        <p:spPr bwMode="auto">
          <a:xfrm>
            <a:off x="3692947" y="3687417"/>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6</a:t>
            </a:r>
          </a:p>
        </p:txBody>
      </p:sp>
      <p:sp>
        <p:nvSpPr>
          <p:cNvPr id="45" name="Oval 44">
            <a:extLst>
              <a:ext uri="{FF2B5EF4-FFF2-40B4-BE49-F238E27FC236}">
                <a16:creationId xmlns:a16="http://schemas.microsoft.com/office/drawing/2014/main" id="{13BFED62-FE76-498F-A082-41F6243C1BDB}"/>
              </a:ext>
            </a:extLst>
          </p:cNvPr>
          <p:cNvSpPr/>
          <p:nvPr/>
        </p:nvSpPr>
        <p:spPr bwMode="auto">
          <a:xfrm>
            <a:off x="3692947" y="4045186"/>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7</a:t>
            </a:r>
          </a:p>
        </p:txBody>
      </p:sp>
      <p:sp>
        <p:nvSpPr>
          <p:cNvPr id="51" name="Rectangle 50">
            <a:extLst>
              <a:ext uri="{FF2B5EF4-FFF2-40B4-BE49-F238E27FC236}">
                <a16:creationId xmlns:a16="http://schemas.microsoft.com/office/drawing/2014/main" id="{0F791D22-7474-4864-9396-632B08EE3817}"/>
              </a:ext>
            </a:extLst>
          </p:cNvPr>
          <p:cNvSpPr/>
          <p:nvPr/>
        </p:nvSpPr>
        <p:spPr>
          <a:xfrm>
            <a:off x="8839199" y="530777"/>
            <a:ext cx="2943359" cy="55400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a:defRPr/>
            </a:pPr>
            <a:r>
              <a:rPr lang="en-US" sz="1400" b="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hlinkClick r:id="rId3"/>
              </a:rPr>
              <a:t>https://aka.ms/CyberHygiene</a:t>
            </a:r>
            <a:r>
              <a:rPr lang="en-US" sz="1400" b="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t>
            </a:r>
          </a:p>
        </p:txBody>
      </p:sp>
      <p:grpSp>
        <p:nvGrpSpPr>
          <p:cNvPr id="5" name="Group 4">
            <a:extLst>
              <a:ext uri="{FF2B5EF4-FFF2-40B4-BE49-F238E27FC236}">
                <a16:creationId xmlns:a16="http://schemas.microsoft.com/office/drawing/2014/main" id="{2320E70F-5466-4BFE-8F79-80FC7B6D9EC7}"/>
              </a:ext>
            </a:extLst>
          </p:cNvPr>
          <p:cNvGrpSpPr/>
          <p:nvPr/>
        </p:nvGrpSpPr>
        <p:grpSpPr>
          <a:xfrm>
            <a:off x="3520399" y="4586418"/>
            <a:ext cx="8262159" cy="1889472"/>
            <a:chOff x="3660099" y="4711353"/>
            <a:chExt cx="8262159" cy="1889472"/>
          </a:xfrm>
        </p:grpSpPr>
        <p:sp>
          <p:nvSpPr>
            <p:cNvPr id="21" name="Rectangle 20">
              <a:extLst>
                <a:ext uri="{FF2B5EF4-FFF2-40B4-BE49-F238E27FC236}">
                  <a16:creationId xmlns:a16="http://schemas.microsoft.com/office/drawing/2014/main" id="{B8583952-5AB8-4307-AF8C-76BBCDDFB533}"/>
                </a:ext>
              </a:extLst>
            </p:cNvPr>
            <p:cNvSpPr/>
            <p:nvPr/>
          </p:nvSpPr>
          <p:spPr bwMode="auto">
            <a:xfrm>
              <a:off x="3660099" y="4711353"/>
              <a:ext cx="8262159" cy="188947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defTabSz="895922" fontAlgn="base">
                <a:spcAft>
                  <a:spcPts val="800"/>
                </a:spcAft>
                <a:buClr>
                  <a:srgbClr val="5C2D91"/>
                </a:buClr>
                <a:defRPr/>
              </a:pPr>
              <a:r>
                <a:rPr lang="en-US" sz="1600" b="1" kern="0">
                  <a:gradFill>
                    <a:gsLst>
                      <a:gs pos="0">
                        <a:srgbClr val="353535"/>
                      </a:gs>
                      <a:gs pos="99000">
                        <a:srgbClr val="353535"/>
                      </a:gs>
                    </a:gsLst>
                    <a:lin ang="5400000" scaled="0"/>
                  </a:gradFill>
                  <a:latin typeface="Segoe UI"/>
                  <a:cs typeface="Segoe UI" pitchFamily="34" charset="0"/>
                </a:rPr>
                <a:t>Validate</a:t>
              </a:r>
              <a:r>
                <a:rPr lang="en-US" sz="1600" kern="0">
                  <a:gradFill>
                    <a:gsLst>
                      <a:gs pos="0">
                        <a:srgbClr val="353535"/>
                      </a:gs>
                      <a:gs pos="99000">
                        <a:srgbClr val="353535"/>
                      </a:gs>
                    </a:gsLst>
                    <a:lin ang="5400000" scaled="0"/>
                  </a:gradFill>
                  <a:latin typeface="Segoe UI"/>
                  <a:cs typeface="Segoe UI" pitchFamily="34" charset="0"/>
                </a:rPr>
                <a:t> your backups using standard restore procedures and tools</a:t>
              </a:r>
            </a:p>
            <a:p>
              <a:pPr defTabSz="895922" fontAlgn="base">
                <a:spcAft>
                  <a:spcPts val="800"/>
                </a:spcAft>
                <a:buClr>
                  <a:srgbClr val="5C2D91"/>
                </a:buClr>
                <a:defRPr/>
              </a:pPr>
              <a:r>
                <a:rPr lang="en-US" sz="1600" b="1" kern="0">
                  <a:gradFill>
                    <a:gsLst>
                      <a:gs pos="0">
                        <a:srgbClr val="353535"/>
                      </a:gs>
                      <a:gs pos="99000">
                        <a:srgbClr val="353535"/>
                      </a:gs>
                    </a:gsLst>
                    <a:lin ang="5400000" scaled="0"/>
                  </a:gradFill>
                  <a:latin typeface="Segoe UI"/>
                  <a:cs typeface="Segoe UI" pitchFamily="34" charset="0"/>
                </a:rPr>
                <a:t>Discover and reduce </a:t>
              </a:r>
              <a:r>
                <a:rPr lang="en-US" sz="1600" kern="0">
                  <a:gradFill>
                    <a:gsLst>
                      <a:gs pos="0">
                        <a:srgbClr val="353535"/>
                      </a:gs>
                      <a:gs pos="99000">
                        <a:srgbClr val="353535"/>
                      </a:gs>
                    </a:gsLst>
                    <a:lin ang="5400000" scaled="0"/>
                  </a:gradFill>
                  <a:latin typeface="Segoe UI"/>
                  <a:cs typeface="Segoe UI" pitchFamily="34" charset="0"/>
                </a:rPr>
                <a:t>broad permissions on file repositories</a:t>
              </a:r>
            </a:p>
            <a:p>
              <a:pPr defTabSz="895922" fontAlgn="base">
                <a:spcAft>
                  <a:spcPts val="800"/>
                </a:spcAft>
                <a:buClr>
                  <a:srgbClr val="5C2D91"/>
                </a:buClr>
                <a:defRPr/>
              </a:pPr>
              <a:r>
                <a:rPr lang="en-US" sz="1600" kern="0">
                  <a:gradFill>
                    <a:gsLst>
                      <a:gs pos="0">
                        <a:srgbClr val="353535"/>
                      </a:gs>
                      <a:gs pos="99000">
                        <a:srgbClr val="353535"/>
                      </a:gs>
                    </a:gsLst>
                    <a:lin ang="5400000" scaled="0"/>
                  </a:gradFill>
                  <a:latin typeface="Segoe UI"/>
                  <a:cs typeface="Segoe UI" pitchFamily="34" charset="0"/>
                </a:rPr>
                <a:t>Rapidly deploy </a:t>
              </a:r>
              <a:r>
                <a:rPr lang="en-US" sz="1600" b="1" kern="0">
                  <a:gradFill>
                    <a:gsLst>
                      <a:gs pos="0">
                        <a:srgbClr val="353535"/>
                      </a:gs>
                      <a:gs pos="99000">
                        <a:srgbClr val="353535"/>
                      </a:gs>
                    </a:gsLst>
                    <a:lin ang="5400000" scaled="0"/>
                  </a:gradFill>
                  <a:latin typeface="Segoe UI"/>
                  <a:cs typeface="Segoe UI" pitchFamily="34" charset="0"/>
                </a:rPr>
                <a:t>all critical security updates</a:t>
              </a:r>
            </a:p>
            <a:p>
              <a:pPr defTabSz="895922" fontAlgn="base">
                <a:spcAft>
                  <a:spcPts val="800"/>
                </a:spcAft>
                <a:buClr>
                  <a:srgbClr val="5C2D91"/>
                </a:buClr>
                <a:defRPr/>
              </a:pPr>
              <a:r>
                <a:rPr lang="en-US" sz="1600" b="1" kern="0">
                  <a:gradFill>
                    <a:gsLst>
                      <a:gs pos="0">
                        <a:srgbClr val="353535"/>
                      </a:gs>
                      <a:gs pos="99000">
                        <a:srgbClr val="353535"/>
                      </a:gs>
                    </a:gsLst>
                    <a:lin ang="5400000" scaled="0"/>
                  </a:gradFill>
                  <a:latin typeface="Segoe UI"/>
                  <a:cs typeface="Segoe UI" pitchFamily="34" charset="0"/>
                </a:rPr>
                <a:t>Disable unneeded </a:t>
              </a:r>
              <a:r>
                <a:rPr lang="en-US" sz="1600" kern="0">
                  <a:gradFill>
                    <a:gsLst>
                      <a:gs pos="0">
                        <a:srgbClr val="353535"/>
                      </a:gs>
                      <a:gs pos="99000">
                        <a:srgbClr val="353535"/>
                      </a:gs>
                    </a:gsLst>
                    <a:lin ang="5400000" scaled="0"/>
                  </a:gradFill>
                  <a:latin typeface="Segoe UI"/>
                  <a:cs typeface="Segoe UI" pitchFamily="34" charset="0"/>
                </a:rPr>
                <a:t>legacy protocols</a:t>
              </a:r>
            </a:p>
            <a:p>
              <a:pPr defTabSz="895922" fontAlgn="base">
                <a:spcAft>
                  <a:spcPts val="800"/>
                </a:spcAft>
                <a:buClr>
                  <a:srgbClr val="5C2D91"/>
                </a:buClr>
                <a:defRPr/>
              </a:pPr>
              <a:r>
                <a:rPr lang="en-US" sz="1600" b="1" kern="0">
                  <a:gradFill>
                    <a:gsLst>
                      <a:gs pos="0">
                        <a:srgbClr val="353535"/>
                      </a:gs>
                      <a:gs pos="99000">
                        <a:srgbClr val="353535"/>
                      </a:gs>
                    </a:gsLst>
                    <a:lin ang="5400000" scaled="0"/>
                  </a:gradFill>
                  <a:latin typeface="Segoe UI"/>
                  <a:cs typeface="Segoe UI" pitchFamily="34" charset="0"/>
                </a:rPr>
                <a:t>Stay current </a:t>
              </a:r>
              <a:r>
                <a:rPr lang="en-US" sz="1600" kern="0">
                  <a:gradFill>
                    <a:gsLst>
                      <a:gs pos="0">
                        <a:srgbClr val="353535"/>
                      </a:gs>
                      <a:gs pos="99000">
                        <a:srgbClr val="353535"/>
                      </a:gs>
                    </a:gsLst>
                    <a:lin ang="5400000" scaled="0"/>
                  </a:gradFill>
                  <a:latin typeface="Segoe UI"/>
                  <a:cs typeface="Segoe UI" pitchFamily="34" charset="0"/>
                </a:rPr>
                <a:t>– Run only current versions of operating systems and apps</a:t>
              </a:r>
            </a:p>
          </p:txBody>
        </p:sp>
        <p:grpSp>
          <p:nvGrpSpPr>
            <p:cNvPr id="3" name="Group 2">
              <a:extLst>
                <a:ext uri="{FF2B5EF4-FFF2-40B4-BE49-F238E27FC236}">
                  <a16:creationId xmlns:a16="http://schemas.microsoft.com/office/drawing/2014/main" id="{6D03AAD9-DF9F-4B4F-BE61-F702502EFE78}"/>
                </a:ext>
              </a:extLst>
            </p:cNvPr>
            <p:cNvGrpSpPr/>
            <p:nvPr/>
          </p:nvGrpSpPr>
          <p:grpSpPr>
            <a:xfrm>
              <a:off x="3827936" y="4805686"/>
              <a:ext cx="319704" cy="1701907"/>
              <a:chOff x="3827936" y="4805686"/>
              <a:chExt cx="319704" cy="1701907"/>
            </a:xfrm>
          </p:grpSpPr>
          <p:sp>
            <p:nvSpPr>
              <p:cNvPr id="46" name="Oval 45">
                <a:extLst>
                  <a:ext uri="{FF2B5EF4-FFF2-40B4-BE49-F238E27FC236}">
                    <a16:creationId xmlns:a16="http://schemas.microsoft.com/office/drawing/2014/main" id="{EB1E91DD-A43C-4A43-9AAC-1F6CC3306939}"/>
                  </a:ext>
                </a:extLst>
              </p:cNvPr>
              <p:cNvSpPr/>
              <p:nvPr/>
            </p:nvSpPr>
            <p:spPr bwMode="auto">
              <a:xfrm>
                <a:off x="3827936" y="4805686"/>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49" name="Oval 48">
                <a:extLst>
                  <a:ext uri="{FF2B5EF4-FFF2-40B4-BE49-F238E27FC236}">
                    <a16:creationId xmlns:a16="http://schemas.microsoft.com/office/drawing/2014/main" id="{8CC53BA7-5DDE-4AB9-A625-D52B71C2908E}"/>
                  </a:ext>
                </a:extLst>
              </p:cNvPr>
              <p:cNvSpPr/>
              <p:nvPr/>
            </p:nvSpPr>
            <p:spPr bwMode="auto">
              <a:xfrm>
                <a:off x="3827936" y="6187889"/>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50" name="Oval 49">
                <a:extLst>
                  <a:ext uri="{FF2B5EF4-FFF2-40B4-BE49-F238E27FC236}">
                    <a16:creationId xmlns:a16="http://schemas.microsoft.com/office/drawing/2014/main" id="{9ED428DE-2516-4622-ADA2-040D888944E1}"/>
                  </a:ext>
                </a:extLst>
              </p:cNvPr>
              <p:cNvSpPr/>
              <p:nvPr/>
            </p:nvSpPr>
            <p:spPr bwMode="auto">
              <a:xfrm>
                <a:off x="3827936" y="5855786"/>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a:t>
                </a:r>
              </a:p>
            </p:txBody>
          </p:sp>
          <p:sp>
            <p:nvSpPr>
              <p:cNvPr id="48" name="Oval 47">
                <a:extLst>
                  <a:ext uri="{FF2B5EF4-FFF2-40B4-BE49-F238E27FC236}">
                    <a16:creationId xmlns:a16="http://schemas.microsoft.com/office/drawing/2014/main" id="{6BFE2D92-D28A-4109-AD3E-E9CF99A8EE35}"/>
                  </a:ext>
                </a:extLst>
              </p:cNvPr>
              <p:cNvSpPr/>
              <p:nvPr/>
            </p:nvSpPr>
            <p:spPr bwMode="auto">
              <a:xfrm>
                <a:off x="3827936" y="5510235"/>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47" name="Oval 46">
                <a:extLst>
                  <a:ext uri="{FF2B5EF4-FFF2-40B4-BE49-F238E27FC236}">
                    <a16:creationId xmlns:a16="http://schemas.microsoft.com/office/drawing/2014/main" id="{AA78A496-2A11-48CC-AEFC-10B85B8BEDC1}"/>
                  </a:ext>
                </a:extLst>
              </p:cNvPr>
              <p:cNvSpPr/>
              <p:nvPr/>
            </p:nvSpPr>
            <p:spPr bwMode="auto">
              <a:xfrm>
                <a:off x="3827936" y="5137790"/>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grpSp>
      </p:grpSp>
      <p:sp>
        <p:nvSpPr>
          <p:cNvPr id="38" name="Pentagon 4">
            <a:extLst>
              <a:ext uri="{FF2B5EF4-FFF2-40B4-BE49-F238E27FC236}">
                <a16:creationId xmlns:a16="http://schemas.microsoft.com/office/drawing/2014/main" id="{53CF194A-FF1C-4C7A-8E43-8398702FF894}"/>
              </a:ext>
            </a:extLst>
          </p:cNvPr>
          <p:cNvSpPr/>
          <p:nvPr/>
        </p:nvSpPr>
        <p:spPr bwMode="auto">
          <a:xfrm>
            <a:off x="502255" y="6015290"/>
            <a:ext cx="2626659" cy="460600"/>
          </a:xfrm>
          <a:prstGeom prst="homePlate">
            <a:avLst>
              <a:gd name="adj" fmla="val 15141"/>
            </a:avLst>
          </a:prstGeom>
          <a:solidFill>
            <a:srgbClr val="FFF100"/>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895922" fontAlgn="base">
              <a:spcAft>
                <a:spcPts val="800"/>
              </a:spcAft>
              <a:buClr>
                <a:srgbClr val="5C2D91"/>
              </a:buClr>
            </a:pPr>
            <a:r>
              <a:rPr lang="en-US" sz="1600" b="1" kern="0">
                <a:gradFill>
                  <a:gsLst>
                    <a:gs pos="0">
                      <a:schemeClr val="tx2"/>
                    </a:gs>
                    <a:gs pos="99000">
                      <a:schemeClr val="tx2"/>
                    </a:gs>
                  </a:gsLst>
                  <a:lin ang="5400000" scaled="0"/>
                </a:gradFill>
                <a:latin typeface="Segoe UI"/>
                <a:cs typeface="Segoe UI" pitchFamily="34" charset="0"/>
              </a:rPr>
              <a:t>Next Quarter + Beyond</a:t>
            </a:r>
          </a:p>
        </p:txBody>
      </p:sp>
    </p:spTree>
    <p:extLst>
      <p:ext uri="{BB962C8B-B14F-4D97-AF65-F5344CB8AC3E}">
        <p14:creationId xmlns:p14="http://schemas.microsoft.com/office/powerpoint/2010/main" val="309597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10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5" grpId="0" animBg="1"/>
      <p:bldP spid="37" grpId="0" animBg="1"/>
      <p:bldP spid="41" grpId="0" animBg="1"/>
      <p:bldP spid="42" grpId="0" animBg="1"/>
      <p:bldP spid="43" grpId="0" animBg="1"/>
      <p:bldP spid="44" grpId="0" animBg="1"/>
      <p:bldP spid="45" grpId="0" animBg="1"/>
      <p:bldP spid="3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5525A-0775-417D-8AC3-17BAFF01FA60}"/>
              </a:ext>
            </a:extLst>
          </p:cNvPr>
          <p:cNvSpPr>
            <a:spLocks noGrp="1"/>
          </p:cNvSpPr>
          <p:nvPr>
            <p:ph type="title"/>
          </p:nvPr>
        </p:nvSpPr>
        <p:spPr>
          <a:xfrm>
            <a:off x="585216" y="3035810"/>
            <a:ext cx="9144000" cy="498598"/>
          </a:xfrm>
        </p:spPr>
        <p:txBody>
          <a:bodyPr/>
          <a:lstStyle/>
          <a:p>
            <a:r>
              <a:rPr lang="en-US">
                <a:gradFill>
                  <a:gsLst>
                    <a:gs pos="62564">
                      <a:schemeClr val="bg1"/>
                    </a:gs>
                    <a:gs pos="92000">
                      <a:schemeClr val="bg1"/>
                    </a:gs>
                  </a:gsLst>
                  <a:lin ang="5400000" scaled="0"/>
                </a:gradFill>
              </a:rPr>
              <a:t>Resiliency call to action</a:t>
            </a:r>
          </a:p>
        </p:txBody>
      </p:sp>
      <p:sp>
        <p:nvSpPr>
          <p:cNvPr id="7" name="megaphone" title="Icon of a megaphone">
            <a:extLst>
              <a:ext uri="{FF2B5EF4-FFF2-40B4-BE49-F238E27FC236}">
                <a16:creationId xmlns:a16="http://schemas.microsoft.com/office/drawing/2014/main" id="{62F455F7-88B9-40C6-BE57-8847CED35B29}"/>
              </a:ext>
            </a:extLst>
          </p:cNvPr>
          <p:cNvSpPr>
            <a:spLocks noChangeAspect="1" noEditPoints="1"/>
          </p:cNvSpPr>
          <p:nvPr/>
        </p:nvSpPr>
        <p:spPr bwMode="auto">
          <a:xfrm>
            <a:off x="7852631" y="2556192"/>
            <a:ext cx="2607320" cy="160285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27000" cap="sq">
            <a:solidFill>
              <a:schemeClr val="bg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423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899D13-CE42-4067-98E0-4E3F0CADA664}"/>
              </a:ext>
            </a:extLst>
          </p:cNvPr>
          <p:cNvSpPr>
            <a:spLocks noGrp="1"/>
          </p:cNvSpPr>
          <p:nvPr>
            <p:ph type="body" sz="quarter" idx="10"/>
          </p:nvPr>
        </p:nvSpPr>
        <p:spPr>
          <a:xfrm>
            <a:off x="1501168" y="1685861"/>
            <a:ext cx="10079353" cy="4592026"/>
          </a:xfrm>
        </p:spPr>
        <p:txBody>
          <a:bodyPr/>
          <a:lstStyle/>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Hit Refresh on security mindset, adopt “assume compromise”</a:t>
            </a:r>
          </a:p>
          <a:p>
            <a:pPr marL="171450" lvl="1" indent="-171450"/>
            <a:r>
              <a:rPr lang="en-US"/>
              <a:t>Incidents happen, but you </a:t>
            </a:r>
            <a:r>
              <a:rPr lang="en-US" b="1" i="1"/>
              <a:t>must </a:t>
            </a:r>
            <a:r>
              <a:rPr lang="en-US"/>
              <a:t>manage them well and </a:t>
            </a:r>
            <a:r>
              <a:rPr lang="en-US" u="sng"/>
              <a:t>learn</a:t>
            </a:r>
            <a:r>
              <a:rPr lang="en-US"/>
              <a:t> from them</a:t>
            </a:r>
            <a:br>
              <a:rPr lang="en-US"/>
            </a:br>
            <a:endParaRPr lang="en-US"/>
          </a:p>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Adopt Cloud Rapidly (especially for security)</a:t>
            </a:r>
          </a:p>
          <a:p>
            <a:pPr marL="171450" lvl="1" indent="-171450"/>
            <a:r>
              <a:rPr lang="en-US">
                <a:gradFill>
                  <a:gsLst>
                    <a:gs pos="1250">
                      <a:srgbClr val="1A1A1A"/>
                    </a:gs>
                    <a:gs pos="100000">
                      <a:srgbClr val="1A1A1A"/>
                    </a:gs>
                  </a:gsLst>
                  <a:lin ang="5400000" scaled="0"/>
                </a:gradFill>
              </a:rPr>
              <a:t>Increase agility and community connection</a:t>
            </a:r>
          </a:p>
          <a:p>
            <a:pPr marL="171450" lvl="1" indent="-171450"/>
            <a:endParaRPr lang="en-US"/>
          </a:p>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Focus on hygiene efforts</a:t>
            </a:r>
          </a:p>
          <a:p>
            <a:pPr marL="171450" lvl="1" indent="-171450"/>
            <a:r>
              <a:rPr lang="en-US"/>
              <a:t>Clean up lingering technical debt</a:t>
            </a:r>
          </a:p>
          <a:p>
            <a:pPr marL="171450" lvl="1" indent="-171450"/>
            <a:endParaRPr lang="en-US"/>
          </a:p>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Measure Security Success better</a:t>
            </a:r>
          </a:p>
          <a:p>
            <a:pPr marL="171450" lvl="1" indent="-171450"/>
            <a:r>
              <a:rPr lang="en-US"/>
              <a:t>Cost of attack</a:t>
            </a:r>
          </a:p>
          <a:p>
            <a:pPr marL="171450" lvl="1" indent="-171450"/>
            <a:r>
              <a:rPr lang="en-US"/>
              <a:t>Mean time to remediation </a:t>
            </a:r>
          </a:p>
        </p:txBody>
      </p:sp>
      <p:sp>
        <p:nvSpPr>
          <p:cNvPr id="2" name="Title 1">
            <a:extLst>
              <a:ext uri="{FF2B5EF4-FFF2-40B4-BE49-F238E27FC236}">
                <a16:creationId xmlns:a16="http://schemas.microsoft.com/office/drawing/2014/main" id="{EF21F100-FEFA-4898-8573-229F169D9B1B}"/>
              </a:ext>
            </a:extLst>
          </p:cNvPr>
          <p:cNvSpPr>
            <a:spLocks noGrp="1"/>
          </p:cNvSpPr>
          <p:nvPr>
            <p:ph type="title"/>
          </p:nvPr>
        </p:nvSpPr>
        <p:spPr/>
        <p:txBody>
          <a:bodyPr/>
          <a:lstStyle/>
          <a:p>
            <a:r>
              <a:rPr lang="en-US"/>
              <a:t>Getting to cybersecurity resiliency</a:t>
            </a:r>
          </a:p>
        </p:txBody>
      </p:sp>
      <p:grpSp>
        <p:nvGrpSpPr>
          <p:cNvPr id="39" name="Group 38">
            <a:extLst>
              <a:ext uri="{FF2B5EF4-FFF2-40B4-BE49-F238E27FC236}">
                <a16:creationId xmlns:a16="http://schemas.microsoft.com/office/drawing/2014/main" id="{E57C281D-056D-4D36-AE33-558273DD0679}"/>
              </a:ext>
            </a:extLst>
          </p:cNvPr>
          <p:cNvGrpSpPr/>
          <p:nvPr/>
        </p:nvGrpSpPr>
        <p:grpSpPr>
          <a:xfrm>
            <a:off x="588263" y="1682725"/>
            <a:ext cx="708295" cy="708295"/>
            <a:chOff x="2323071" y="2113005"/>
            <a:chExt cx="1856652" cy="1856652"/>
          </a:xfrm>
        </p:grpSpPr>
        <p:sp>
          <p:nvSpPr>
            <p:cNvPr id="41" name="Oval 40">
              <a:extLst>
                <a:ext uri="{FF2B5EF4-FFF2-40B4-BE49-F238E27FC236}">
                  <a16:creationId xmlns:a16="http://schemas.microsoft.com/office/drawing/2014/main" id="{2215530F-9D84-4CA2-B632-BC558FAF2BEE}"/>
                </a:ext>
              </a:extLst>
            </p:cNvPr>
            <p:cNvSpPr/>
            <p:nvPr/>
          </p:nvSpPr>
          <p:spPr bwMode="auto">
            <a:xfrm>
              <a:off x="2323071" y="2113005"/>
              <a:ext cx="1856652" cy="185665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brain_3" title="Icon of a brain">
              <a:extLst>
                <a:ext uri="{FF2B5EF4-FFF2-40B4-BE49-F238E27FC236}">
                  <a16:creationId xmlns:a16="http://schemas.microsoft.com/office/drawing/2014/main" id="{5AA175A3-2F96-412E-BABB-7089E26EF725}"/>
                </a:ext>
              </a:extLst>
            </p:cNvPr>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C22BE2D6-89DF-4DC9-8967-F1B374760B1A}"/>
              </a:ext>
            </a:extLst>
          </p:cNvPr>
          <p:cNvGrpSpPr/>
          <p:nvPr/>
        </p:nvGrpSpPr>
        <p:grpSpPr>
          <a:xfrm>
            <a:off x="584757" y="2813256"/>
            <a:ext cx="708295" cy="708295"/>
            <a:chOff x="588263" y="2728435"/>
            <a:chExt cx="859334" cy="859334"/>
          </a:xfrm>
        </p:grpSpPr>
        <p:sp>
          <p:nvSpPr>
            <p:cNvPr id="44" name="Oval 43">
              <a:extLst>
                <a:ext uri="{FF2B5EF4-FFF2-40B4-BE49-F238E27FC236}">
                  <a16:creationId xmlns:a16="http://schemas.microsoft.com/office/drawing/2014/main" id="{7367E687-ACFE-4BE2-AFC6-4473BEDCB176}"/>
                </a:ext>
              </a:extLst>
            </p:cNvPr>
            <p:cNvSpPr/>
            <p:nvPr/>
          </p:nvSpPr>
          <p:spPr bwMode="auto">
            <a:xfrm>
              <a:off x="588263" y="2728435"/>
              <a:ext cx="859334" cy="85933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Freeform 13" title="Icon of a cloud">
              <a:extLst>
                <a:ext uri="{FF2B5EF4-FFF2-40B4-BE49-F238E27FC236}">
                  <a16:creationId xmlns:a16="http://schemas.microsoft.com/office/drawing/2014/main" id="{9CBF8ADA-9228-4008-8F37-6CF4C65AF22F}"/>
                </a:ext>
              </a:extLst>
            </p:cNvPr>
            <p:cNvSpPr>
              <a:spLocks noChangeAspect="1"/>
            </p:cNvSpPr>
            <p:nvPr/>
          </p:nvSpPr>
          <p:spPr bwMode="auto">
            <a:xfrm>
              <a:off x="744841" y="3008296"/>
              <a:ext cx="546178" cy="29961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E1E93DC-1FCF-4BFB-8739-868186EA7125}"/>
              </a:ext>
            </a:extLst>
          </p:cNvPr>
          <p:cNvGrpSpPr/>
          <p:nvPr/>
        </p:nvGrpSpPr>
        <p:grpSpPr>
          <a:xfrm>
            <a:off x="588263" y="3966685"/>
            <a:ext cx="708295" cy="708295"/>
            <a:chOff x="588263" y="3756816"/>
            <a:chExt cx="859334" cy="859334"/>
          </a:xfrm>
        </p:grpSpPr>
        <p:sp>
          <p:nvSpPr>
            <p:cNvPr id="47" name="Oval 46">
              <a:extLst>
                <a:ext uri="{FF2B5EF4-FFF2-40B4-BE49-F238E27FC236}">
                  <a16:creationId xmlns:a16="http://schemas.microsoft.com/office/drawing/2014/main" id="{A0DD1554-4FD8-467B-9352-116B259E7A63}"/>
                </a:ext>
              </a:extLst>
            </p:cNvPr>
            <p:cNvSpPr/>
            <p:nvPr/>
          </p:nvSpPr>
          <p:spPr bwMode="auto">
            <a:xfrm>
              <a:off x="588263" y="3756816"/>
              <a:ext cx="859334" cy="85933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5">
              <a:extLst>
                <a:ext uri="{FF2B5EF4-FFF2-40B4-BE49-F238E27FC236}">
                  <a16:creationId xmlns:a16="http://schemas.microsoft.com/office/drawing/2014/main" id="{C6D88C75-EB82-454E-897C-8EF2FB6E2AA0}"/>
                </a:ext>
              </a:extLst>
            </p:cNvPr>
            <p:cNvSpPr>
              <a:spLocks noEditPoints="1"/>
            </p:cNvSpPr>
            <p:nvPr/>
          </p:nvSpPr>
          <p:spPr bwMode="auto">
            <a:xfrm>
              <a:off x="799113" y="3968114"/>
              <a:ext cx="437634" cy="43673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solidFill>
              <a:schemeClr val="bg1"/>
            </a:solidFill>
            <a:ln w="31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2E8DA498-E3C9-4D0C-AB9E-0C500C5A4CAC}"/>
              </a:ext>
            </a:extLst>
          </p:cNvPr>
          <p:cNvGrpSpPr/>
          <p:nvPr/>
        </p:nvGrpSpPr>
        <p:grpSpPr>
          <a:xfrm>
            <a:off x="588263" y="5173278"/>
            <a:ext cx="708295" cy="708295"/>
            <a:chOff x="201268" y="4785197"/>
            <a:chExt cx="859334" cy="859334"/>
          </a:xfrm>
        </p:grpSpPr>
        <p:sp>
          <p:nvSpPr>
            <p:cNvPr id="51" name="Oval 50">
              <a:extLst>
                <a:ext uri="{FF2B5EF4-FFF2-40B4-BE49-F238E27FC236}">
                  <a16:creationId xmlns:a16="http://schemas.microsoft.com/office/drawing/2014/main" id="{AF7BB513-6CDE-4361-8992-76CEEAC9A8F7}"/>
                </a:ext>
              </a:extLst>
            </p:cNvPr>
            <p:cNvSpPr/>
            <p:nvPr/>
          </p:nvSpPr>
          <p:spPr bwMode="auto">
            <a:xfrm>
              <a:off x="201268" y="4785197"/>
              <a:ext cx="859334" cy="85933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Ruler">
              <a:extLst>
                <a:ext uri="{FF2B5EF4-FFF2-40B4-BE49-F238E27FC236}">
                  <a16:creationId xmlns:a16="http://schemas.microsoft.com/office/drawing/2014/main" id="{9965FBD6-5567-431E-9B97-9C657EBB43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7878" y="4921807"/>
              <a:ext cx="586114" cy="586114"/>
            </a:xfrm>
            <a:prstGeom prst="rect">
              <a:avLst/>
            </a:prstGeom>
          </p:spPr>
        </p:pic>
      </p:grpSp>
      <p:grpSp>
        <p:nvGrpSpPr>
          <p:cNvPr id="9" name="Group 8">
            <a:extLst>
              <a:ext uri="{FF2B5EF4-FFF2-40B4-BE49-F238E27FC236}">
                <a16:creationId xmlns:a16="http://schemas.microsoft.com/office/drawing/2014/main" id="{052CF867-9B42-4030-9A1A-A9226405944A}"/>
              </a:ext>
            </a:extLst>
          </p:cNvPr>
          <p:cNvGrpSpPr/>
          <p:nvPr/>
        </p:nvGrpSpPr>
        <p:grpSpPr>
          <a:xfrm>
            <a:off x="7758525" y="3844956"/>
            <a:ext cx="3491419" cy="876272"/>
            <a:chOff x="8191500" y="4221177"/>
            <a:chExt cx="3491419" cy="876272"/>
          </a:xfrm>
        </p:grpSpPr>
        <p:sp>
          <p:nvSpPr>
            <p:cNvPr id="14" name="Rectangle 13">
              <a:extLst>
                <a:ext uri="{FF2B5EF4-FFF2-40B4-BE49-F238E27FC236}">
                  <a16:creationId xmlns:a16="http://schemas.microsoft.com/office/drawing/2014/main" id="{C757AE55-0BBB-4E6D-8B6C-9BC20C267BD3}"/>
                </a:ext>
              </a:extLst>
            </p:cNvPr>
            <p:cNvSpPr/>
            <p:nvPr/>
          </p:nvSpPr>
          <p:spPr>
            <a:xfrm>
              <a:off x="8191500" y="4221177"/>
              <a:ext cx="3491419" cy="87627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Hygiene Recommendations </a:t>
              </a: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hlinkClick r:id="rId4"/>
                </a:rPr>
                <a:t>https://aka.ms/CyberHygiene</a:t>
              </a: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a:t>
              </a:r>
              <a:endPar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19" name="magnify" title="Icon of a magnifying glass">
              <a:extLst>
                <a:ext uri="{FF2B5EF4-FFF2-40B4-BE49-F238E27FC236}">
                  <a16:creationId xmlns:a16="http://schemas.microsoft.com/office/drawing/2014/main" id="{630EC0ED-3F4A-407C-AE4D-F2731C6339D0}"/>
                </a:ext>
              </a:extLst>
            </p:cNvPr>
            <p:cNvSpPr>
              <a:spLocks noChangeAspect="1" noEditPoints="1"/>
            </p:cNvSpPr>
            <p:nvPr/>
          </p:nvSpPr>
          <p:spPr bwMode="auto">
            <a:xfrm flipH="1">
              <a:off x="8382160" y="447643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ABB9DE8A-1A04-46F2-9257-4FC95DB4EDAC}"/>
              </a:ext>
            </a:extLst>
          </p:cNvPr>
          <p:cNvGrpSpPr/>
          <p:nvPr/>
        </p:nvGrpSpPr>
        <p:grpSpPr>
          <a:xfrm>
            <a:off x="8138674" y="2682893"/>
            <a:ext cx="3111270" cy="865146"/>
            <a:chOff x="8191501" y="2039200"/>
            <a:chExt cx="3111270" cy="865146"/>
          </a:xfrm>
        </p:grpSpPr>
        <p:sp>
          <p:nvSpPr>
            <p:cNvPr id="13" name="Rectangle 12">
              <a:extLst>
                <a:ext uri="{FF2B5EF4-FFF2-40B4-BE49-F238E27FC236}">
                  <a16:creationId xmlns:a16="http://schemas.microsoft.com/office/drawing/2014/main" id="{6C992D0E-39B9-4A4C-A446-5FACA2C941A2}"/>
                </a:ext>
              </a:extLst>
            </p:cNvPr>
            <p:cNvSpPr/>
            <p:nvPr/>
          </p:nvSpPr>
          <p:spPr>
            <a:xfrm>
              <a:off x="8191501" y="2039200"/>
              <a:ext cx="3111270" cy="86514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2743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Our Incident Learnings  </a:t>
              </a: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hlinkClick r:id="rId5"/>
                </a:rPr>
                <a:t>http://aka.ms/IRRG</a:t>
              </a: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20" name="magnify" title="Icon of a magnifying glass">
              <a:extLst>
                <a:ext uri="{FF2B5EF4-FFF2-40B4-BE49-F238E27FC236}">
                  <a16:creationId xmlns:a16="http://schemas.microsoft.com/office/drawing/2014/main" id="{A310145E-AD8B-467C-AC73-679F90B9C529}"/>
                </a:ext>
              </a:extLst>
            </p:cNvPr>
            <p:cNvSpPr>
              <a:spLocks noChangeAspect="1" noEditPoints="1"/>
            </p:cNvSpPr>
            <p:nvPr/>
          </p:nvSpPr>
          <p:spPr bwMode="auto">
            <a:xfrm flipH="1">
              <a:off x="8382160" y="228889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F592E8EA-4734-4AF5-A2DA-50956378E183}"/>
              </a:ext>
            </a:extLst>
          </p:cNvPr>
          <p:cNvGrpSpPr/>
          <p:nvPr/>
        </p:nvGrpSpPr>
        <p:grpSpPr>
          <a:xfrm>
            <a:off x="7321991" y="5061421"/>
            <a:ext cx="3927953" cy="876272"/>
            <a:chOff x="8191500" y="4221177"/>
            <a:chExt cx="3927953" cy="876272"/>
          </a:xfrm>
        </p:grpSpPr>
        <p:sp>
          <p:nvSpPr>
            <p:cNvPr id="23" name="Rectangle 22">
              <a:extLst>
                <a:ext uri="{FF2B5EF4-FFF2-40B4-BE49-F238E27FC236}">
                  <a16:creationId xmlns:a16="http://schemas.microsoft.com/office/drawing/2014/main" id="{07F1ABD5-2C9D-43DB-A567-8ED96EE93D35}"/>
                </a:ext>
              </a:extLst>
            </p:cNvPr>
            <p:cNvSpPr/>
            <p:nvPr/>
          </p:nvSpPr>
          <p:spPr>
            <a:xfrm>
              <a:off x="8191500" y="4221177"/>
              <a:ext cx="3927953" cy="87627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ROI and Cost of Attack </a:t>
              </a:r>
              <a:r>
                <a:rPr lang="en-US" sz="1400">
                  <a:gradFill>
                    <a:gsLst>
                      <a:gs pos="0">
                        <a:srgbClr val="1A1A1A"/>
                      </a:gs>
                      <a:gs pos="100000">
                        <a:srgbClr val="1A1A1A"/>
                      </a:gs>
                    </a:gsLst>
                    <a:lin ang="5400000" scaled="0"/>
                  </a:gradFill>
                  <a:cs typeface="Segoe UI" pitchFamily="34" charset="0"/>
                  <a:hlinkClick r:id="rId6"/>
                </a:rPr>
                <a:t>https://youtu.be/maQh35MdFKY</a:t>
              </a:r>
              <a:r>
                <a:rPr lang="en-US" sz="1400">
                  <a:gradFill>
                    <a:gsLst>
                      <a:gs pos="0">
                        <a:srgbClr val="1A1A1A"/>
                      </a:gs>
                      <a:gs pos="100000">
                        <a:srgbClr val="1A1A1A"/>
                      </a:gs>
                    </a:gsLst>
                    <a:lin ang="5400000" scaled="0"/>
                  </a:gradFill>
                  <a:cs typeface="Segoe UI" pitchFamily="34" charset="0"/>
                </a:rPr>
                <a:t> </a:t>
              </a:r>
              <a:endPar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24" name="magnify" title="Icon of a magnifying glass">
              <a:extLst>
                <a:ext uri="{FF2B5EF4-FFF2-40B4-BE49-F238E27FC236}">
                  <a16:creationId xmlns:a16="http://schemas.microsoft.com/office/drawing/2014/main" id="{CA17AB95-8110-473C-A73B-01393D763B9A}"/>
                </a:ext>
              </a:extLst>
            </p:cNvPr>
            <p:cNvSpPr>
              <a:spLocks noChangeAspect="1" noEditPoints="1"/>
            </p:cNvSpPr>
            <p:nvPr/>
          </p:nvSpPr>
          <p:spPr bwMode="auto">
            <a:xfrm flipH="1">
              <a:off x="8382160" y="447643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792747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500"/>
                                        <p:tgtEl>
                                          <p:spTgt spid="4">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310BE-223D-4D77-8549-3B36C93F07F3}"/>
              </a:ext>
            </a:extLst>
          </p:cNvPr>
          <p:cNvSpPr>
            <a:spLocks noGrp="1"/>
          </p:cNvSpPr>
          <p:nvPr>
            <p:ph type="title"/>
          </p:nvPr>
        </p:nvSpPr>
        <p:spPr/>
        <p:txBody>
          <a:bodyPr/>
          <a:lstStyle/>
          <a:p>
            <a:r>
              <a:rPr lang="en-US"/>
              <a:t>References</a:t>
            </a:r>
          </a:p>
        </p:txBody>
      </p:sp>
      <p:sp>
        <p:nvSpPr>
          <p:cNvPr id="5" name="Books" title="Icon of a stack of books">
            <a:extLst>
              <a:ext uri="{FF2B5EF4-FFF2-40B4-BE49-F238E27FC236}">
                <a16:creationId xmlns:a16="http://schemas.microsoft.com/office/drawing/2014/main" id="{775FBB6A-0F66-4CE6-AE05-DD26F21D17C3}"/>
              </a:ext>
            </a:extLst>
          </p:cNvPr>
          <p:cNvSpPr>
            <a:spLocks noChangeAspect="1" noEditPoints="1"/>
          </p:cNvSpPr>
          <p:nvPr/>
        </p:nvSpPr>
        <p:spPr bwMode="auto">
          <a:xfrm>
            <a:off x="7973962" y="2495462"/>
            <a:ext cx="2364658" cy="186707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291199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745C9B0-CFCC-46D7-ADC3-098A9239272E}"/>
              </a:ext>
            </a:extLst>
          </p:cNvPr>
          <p:cNvSpPr>
            <a:spLocks noGrp="1"/>
          </p:cNvSpPr>
          <p:nvPr>
            <p:ph type="body" sz="quarter" idx="10"/>
          </p:nvPr>
        </p:nvSpPr>
        <p:spPr>
          <a:xfrm>
            <a:off x="586391" y="1264251"/>
            <a:ext cx="11018520" cy="4967514"/>
          </a:xfrm>
        </p:spPr>
        <p:txBody>
          <a:bodyPr/>
          <a:lstStyle/>
          <a:p>
            <a:pPr fontAlgn="ctr">
              <a:spcAft>
                <a:spcPts val="1200"/>
              </a:spcAft>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Microsoft Secure Blog</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latin typeface="+mn-lt"/>
                <a:cs typeface="+mn-cs"/>
                <a:hlinkClick r:id="rId2"/>
              </a:rPr>
              <a:t>https://cloudblogs.microsoft.com/microsoftsecure/</a:t>
            </a:r>
            <a:r>
              <a:rPr lang="en-US" sz="1300" u="sng">
                <a:gradFill>
                  <a:gsLst>
                    <a:gs pos="1250">
                      <a:srgbClr val="1A1A1A"/>
                    </a:gs>
                    <a:gs pos="100000">
                      <a:srgbClr val="1A1A1A"/>
                    </a:gs>
                  </a:gsLst>
                  <a:lin ang="5400000" scaled="0"/>
                </a:gradFill>
                <a:latin typeface="+mn-lt"/>
                <a:cs typeface="+mn-cs"/>
              </a:rPr>
              <a:t> </a:t>
            </a:r>
          </a:p>
          <a:p>
            <a:pPr marL="0" lvl="1" fontAlgn="ctr">
              <a:spcAft>
                <a:spcPts val="1200"/>
              </a:spcAft>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Security Intelligence Report</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hlinkClick r:id="rId3"/>
              </a:rPr>
              <a:t>www.microsoft.com/sir</a:t>
            </a:r>
            <a:endParaRPr lang="en-US"/>
          </a:p>
          <a:p>
            <a:pPr fontAlgn="ct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Whitepaper - Microsoft as a Trusted Advisor and Partner on Cyber Resilience </a:t>
            </a:r>
          </a:p>
          <a:p>
            <a:pPr marL="0" lvl="1" fontAlgn="ctr">
              <a:spcAft>
                <a:spcPts val="1200"/>
              </a:spcAft>
            </a:pPr>
            <a:r>
              <a:rPr lang="en-US" sz="1300" u="sng">
                <a:gradFill>
                  <a:gsLst>
                    <a:gs pos="1250">
                      <a:srgbClr val="1A1A1A"/>
                    </a:gs>
                    <a:gs pos="100000">
                      <a:srgbClr val="1A1A1A"/>
                    </a:gs>
                  </a:gsLst>
                  <a:lin ang="5400000" scaled="0"/>
                </a:gradFill>
                <a:hlinkClick r:id="rId4"/>
              </a:rPr>
              <a:t>https://info.microsoft.com/MicrosoftasaTrustedAdvisorandPartneronCyberResilience-Registration.html</a:t>
            </a:r>
            <a:endParaRPr lang="en-US" sz="1300" u="sng">
              <a:gradFill>
                <a:gsLst>
                  <a:gs pos="1250">
                    <a:srgbClr val="1A1A1A"/>
                  </a:gs>
                  <a:gs pos="100000">
                    <a:srgbClr val="1A1A1A"/>
                  </a:gs>
                </a:gsLst>
                <a:lin ang="5400000" scaled="0"/>
              </a:gradFill>
            </a:endParaRPr>
          </a:p>
          <a:p>
            <a:pPr fontAlgn="ct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Virtual Security Summit (Recorded)</a:t>
            </a:r>
          </a:p>
          <a:p>
            <a:pPr marL="0" lvl="1" fontAlgn="ctr">
              <a:spcAft>
                <a:spcPts val="1200"/>
              </a:spcAft>
            </a:pPr>
            <a:r>
              <a:rPr lang="en-US" sz="1300" u="sng">
                <a:gradFill>
                  <a:gsLst>
                    <a:gs pos="1250">
                      <a:srgbClr val="1A1A1A"/>
                    </a:gs>
                    <a:gs pos="100000">
                      <a:srgbClr val="1A1A1A"/>
                    </a:gs>
                  </a:gsLst>
                  <a:lin ang="5400000" scaled="0"/>
                </a:gradFill>
                <a:hlinkClick r:id="rId5"/>
              </a:rPr>
              <a:t>https://buildazure.com/2018/02/16/microsoft-virtual-security-summit-2018/</a:t>
            </a:r>
            <a:r>
              <a:rPr lang="en-US" sz="1300" u="sng">
                <a:gradFill>
                  <a:gsLst>
                    <a:gs pos="1250">
                      <a:srgbClr val="1A1A1A"/>
                    </a:gs>
                    <a:gs pos="100000">
                      <a:srgbClr val="1A1A1A"/>
                    </a:gs>
                  </a:gsLst>
                  <a:lin ang="5400000" scaled="0"/>
                </a:gradFill>
              </a:rPr>
              <a:t> </a:t>
            </a:r>
          </a:p>
          <a:p>
            <a:pPr fontAlgn="ct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Azure Benchmark from center for Internet Security (CIS)</a:t>
            </a:r>
          </a:p>
          <a:p>
            <a:pPr marL="0" lvl="1" fontAlgn="ctr">
              <a:spcAft>
                <a:spcPts val="1200"/>
              </a:spcAft>
            </a:pPr>
            <a:r>
              <a:rPr lang="en-US" sz="1300" u="sng">
                <a:gradFill>
                  <a:gsLst>
                    <a:gs pos="1250">
                      <a:srgbClr val="1A1A1A"/>
                    </a:gs>
                    <a:gs pos="100000">
                      <a:srgbClr val="1A1A1A"/>
                    </a:gs>
                  </a:gsLst>
                  <a:lin ang="5400000" scaled="0"/>
                </a:gradFill>
                <a:hlinkClick r:id="rId6"/>
              </a:rPr>
              <a:t>https://www.cisecurity.org/benchmark/azure/</a:t>
            </a:r>
            <a:r>
              <a:rPr lang="en-US" sz="1300" u="sng">
                <a:gradFill>
                  <a:gsLst>
                    <a:gs pos="1250">
                      <a:srgbClr val="1A1A1A"/>
                    </a:gs>
                    <a:gs pos="100000">
                      <a:srgbClr val="1A1A1A"/>
                    </a:gs>
                  </a:gsLst>
                  <a:lin ang="5400000" scaled="0"/>
                </a:gradFill>
              </a:rPr>
              <a:t> </a:t>
            </a:r>
            <a:endParaRPr lang="en-US"/>
          </a:p>
          <a:p>
            <a:pPr marL="0" lvl="1">
              <a:spcAft>
                <a:spcPts val="1200"/>
              </a:spcAft>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Compliance Manager </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hlinkClick r:id="rId7"/>
              </a:rPr>
              <a:t>https://aka.ms/ComplianceManager</a:t>
            </a:r>
            <a:r>
              <a:rPr lang="en-US" sz="1300" u="sng">
                <a:gradFill>
                  <a:gsLst>
                    <a:gs pos="1250">
                      <a:srgbClr val="1A1A1A"/>
                    </a:gs>
                    <a:gs pos="100000">
                      <a:srgbClr val="1A1A1A"/>
                    </a:gs>
                  </a:gsLst>
                  <a:lin ang="5400000" scaled="0"/>
                </a:gradFill>
              </a:rPr>
              <a:t> </a:t>
            </a:r>
          </a:p>
          <a:p>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Secure DevOps Toolkit </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latin typeface="+mn-lt"/>
                <a:cs typeface="+mn-cs"/>
                <a:hlinkClick r:id="rId8"/>
              </a:rPr>
              <a:t>Documents </a:t>
            </a:r>
            <a:r>
              <a:rPr lang="en-US" sz="1300" u="sng">
                <a:gradFill>
                  <a:gsLst>
                    <a:gs pos="1250">
                      <a:srgbClr val="1A1A1A"/>
                    </a:gs>
                    <a:gs pos="100000">
                      <a:srgbClr val="1A1A1A"/>
                    </a:gs>
                  </a:gsLst>
                  <a:lin ang="5400000" scaled="0"/>
                </a:gradFill>
                <a:latin typeface="+mn-lt"/>
                <a:cs typeface="+mn-cs"/>
              </a:rPr>
              <a:t>| </a:t>
            </a:r>
            <a:r>
              <a:rPr lang="en-US" sz="1300" u="sng">
                <a:gradFill>
                  <a:gsLst>
                    <a:gs pos="1250">
                      <a:srgbClr val="1A1A1A"/>
                    </a:gs>
                    <a:gs pos="100000">
                      <a:srgbClr val="1A1A1A"/>
                    </a:gs>
                  </a:gsLst>
                  <a:lin ang="5400000" scaled="0"/>
                </a:gradFill>
                <a:latin typeface="+mn-lt"/>
                <a:cs typeface="+mn-cs"/>
                <a:hlinkClick r:id="rId9"/>
              </a:rPr>
              <a:t>Download</a:t>
            </a:r>
            <a:endParaRPr lang="en-US" sz="1300" u="sng">
              <a:gradFill>
                <a:gsLst>
                  <a:gs pos="1250">
                    <a:srgbClr val="1A1A1A"/>
                  </a:gs>
                  <a:gs pos="100000">
                    <a:srgbClr val="1A1A1A"/>
                  </a:gs>
                </a:gsLst>
                <a:lin ang="5400000" scaled="0"/>
              </a:gradFill>
              <a:latin typeface="+mn-lt"/>
              <a:cs typeface="+mn-cs"/>
            </a:endParaRPr>
          </a:p>
        </p:txBody>
      </p:sp>
      <p:sp>
        <p:nvSpPr>
          <p:cNvPr id="3" name="Title 2">
            <a:extLst>
              <a:ext uri="{FF2B5EF4-FFF2-40B4-BE49-F238E27FC236}">
                <a16:creationId xmlns:a16="http://schemas.microsoft.com/office/drawing/2014/main" id="{C2B4989A-591E-408B-B2BB-A328D799F2D0}"/>
              </a:ext>
            </a:extLst>
          </p:cNvPr>
          <p:cNvSpPr>
            <a:spLocks noGrp="1"/>
          </p:cNvSpPr>
          <p:nvPr>
            <p:ph type="title"/>
          </p:nvPr>
        </p:nvSpPr>
        <p:spPr/>
        <p:txBody>
          <a:bodyPr/>
          <a:lstStyle/>
          <a:p>
            <a:r>
              <a:rPr lang="en-US"/>
              <a:t>Additional Resources</a:t>
            </a:r>
          </a:p>
        </p:txBody>
      </p:sp>
    </p:spTree>
    <p:extLst>
      <p:ext uri="{BB962C8B-B14F-4D97-AF65-F5344CB8AC3E}">
        <p14:creationId xmlns:p14="http://schemas.microsoft.com/office/powerpoint/2010/main" val="37430615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83A3CB7E-8E70-427C-9251-15C7136ABA30}"/>
              </a:ext>
            </a:extLst>
          </p:cNvPr>
          <p:cNvCxnSpPr>
            <a:cxnSpLocks/>
          </p:cNvCxnSpPr>
          <p:nvPr/>
        </p:nvCxnSpPr>
        <p:spPr>
          <a:xfrm>
            <a:off x="7130205" y="1311442"/>
            <a:ext cx="0" cy="4914603"/>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Arrow: Pentagon 48">
            <a:extLst>
              <a:ext uri="{FF2B5EF4-FFF2-40B4-BE49-F238E27FC236}">
                <a16:creationId xmlns:a16="http://schemas.microsoft.com/office/drawing/2014/main" id="{131E8EB4-2FDE-4BDC-8848-EEF1604DC78B}"/>
              </a:ext>
            </a:extLst>
          </p:cNvPr>
          <p:cNvSpPr/>
          <p:nvPr/>
        </p:nvSpPr>
        <p:spPr bwMode="black">
          <a:xfrm>
            <a:off x="530763" y="4320340"/>
            <a:ext cx="11237279" cy="610133"/>
          </a:xfrm>
          <a:prstGeom prst="homePlate">
            <a:avLst/>
          </a:prstGeom>
          <a:solidFill>
            <a:schemeClr val="accent5"/>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53" name="Arrow: Pentagon 52">
            <a:extLst>
              <a:ext uri="{FF2B5EF4-FFF2-40B4-BE49-F238E27FC236}">
                <a16:creationId xmlns:a16="http://schemas.microsoft.com/office/drawing/2014/main" id="{AE7DE3A1-1831-495A-9029-1792B927F140}"/>
              </a:ext>
            </a:extLst>
          </p:cNvPr>
          <p:cNvSpPr/>
          <p:nvPr/>
        </p:nvSpPr>
        <p:spPr bwMode="black">
          <a:xfrm>
            <a:off x="5903090" y="3491411"/>
            <a:ext cx="5864952" cy="610133"/>
          </a:xfrm>
          <a:prstGeom prst="homePlate">
            <a:avLst/>
          </a:prstGeom>
          <a:solidFill>
            <a:schemeClr val="accent2"/>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54" name="Arrow: Pentagon 53">
            <a:extLst>
              <a:ext uri="{FF2B5EF4-FFF2-40B4-BE49-F238E27FC236}">
                <a16:creationId xmlns:a16="http://schemas.microsoft.com/office/drawing/2014/main" id="{7A7A9AEB-CB89-4CDF-B4FB-8F96E1D047F7}"/>
              </a:ext>
            </a:extLst>
          </p:cNvPr>
          <p:cNvSpPr/>
          <p:nvPr/>
        </p:nvSpPr>
        <p:spPr bwMode="black">
          <a:xfrm>
            <a:off x="6898511" y="2671353"/>
            <a:ext cx="4869532" cy="610133"/>
          </a:xfrm>
          <a:prstGeom prst="homePlate">
            <a:avLst/>
          </a:prstGeom>
          <a:solidFill>
            <a:srgbClr val="00188F"/>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55" name="Arrow: Pentagon 54">
            <a:extLst>
              <a:ext uri="{FF2B5EF4-FFF2-40B4-BE49-F238E27FC236}">
                <a16:creationId xmlns:a16="http://schemas.microsoft.com/office/drawing/2014/main" id="{95976F00-F58F-41BA-947F-3344435A061D}"/>
              </a:ext>
            </a:extLst>
          </p:cNvPr>
          <p:cNvSpPr/>
          <p:nvPr/>
        </p:nvSpPr>
        <p:spPr bwMode="black">
          <a:xfrm>
            <a:off x="7315163" y="1847242"/>
            <a:ext cx="4452880" cy="610133"/>
          </a:xfrm>
          <a:prstGeom prst="homePlate">
            <a:avLst/>
          </a:prstGeom>
          <a:solidFill>
            <a:schemeClr val="accent1"/>
          </a:solidFill>
          <a:ln w="19050">
            <a:noFill/>
          </a:ln>
          <a:extLst/>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56" name="Title 1">
            <a:extLst>
              <a:ext uri="{FF2B5EF4-FFF2-40B4-BE49-F238E27FC236}">
                <a16:creationId xmlns:a16="http://schemas.microsoft.com/office/drawing/2014/main" id="{E0F9CF08-63E8-43AC-9D82-6EC171C35EFA}"/>
              </a:ext>
            </a:extLst>
          </p:cNvPr>
          <p:cNvSpPr>
            <a:spLocks noGrp="1"/>
          </p:cNvSpPr>
          <p:nvPr>
            <p:ph type="title"/>
          </p:nvPr>
        </p:nvSpPr>
        <p:spPr>
          <a:xfrm>
            <a:off x="588263" y="457201"/>
            <a:ext cx="11018520" cy="553999"/>
          </a:xfrm>
        </p:spPr>
        <p:txBody>
          <a:bodyPr/>
          <a:lstStyle/>
          <a:p>
            <a:r>
              <a:rPr lang="en-US"/>
              <a:t>Threat evolution is accelerating</a:t>
            </a:r>
          </a:p>
        </p:txBody>
      </p:sp>
      <p:grpSp>
        <p:nvGrpSpPr>
          <p:cNvPr id="57" name="Group 56">
            <a:extLst>
              <a:ext uri="{FF2B5EF4-FFF2-40B4-BE49-F238E27FC236}">
                <a16:creationId xmlns:a16="http://schemas.microsoft.com/office/drawing/2014/main" id="{FD4D46C7-2592-4E5F-9019-BAF0AB6BD368}"/>
              </a:ext>
            </a:extLst>
          </p:cNvPr>
          <p:cNvGrpSpPr/>
          <p:nvPr/>
        </p:nvGrpSpPr>
        <p:grpSpPr>
          <a:xfrm>
            <a:off x="420700" y="5317121"/>
            <a:ext cx="11045325" cy="1183414"/>
            <a:chOff x="420700" y="5317121"/>
            <a:chExt cx="11045325" cy="1183414"/>
          </a:xfrm>
        </p:grpSpPr>
        <p:sp>
          <p:nvSpPr>
            <p:cNvPr id="58" name="TextBox 57">
              <a:extLst>
                <a:ext uri="{FF2B5EF4-FFF2-40B4-BE49-F238E27FC236}">
                  <a16:creationId xmlns:a16="http://schemas.microsoft.com/office/drawing/2014/main" id="{63A55281-4972-4B5A-9FF9-B6B693446C04}"/>
                </a:ext>
              </a:extLst>
            </p:cNvPr>
            <p:cNvSpPr txBox="1"/>
            <p:nvPr/>
          </p:nvSpPr>
          <p:spPr>
            <a:xfrm>
              <a:off x="7958659" y="5983470"/>
              <a:ext cx="316588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Identity and Apps</a:t>
              </a:r>
            </a:p>
          </p:txBody>
        </p:sp>
        <p:sp>
          <p:nvSpPr>
            <p:cNvPr id="59" name="TextBox 58">
              <a:extLst>
                <a:ext uri="{FF2B5EF4-FFF2-40B4-BE49-F238E27FC236}">
                  <a16:creationId xmlns:a16="http://schemas.microsoft.com/office/drawing/2014/main" id="{12E84F17-B9EE-4075-ABD5-1C82FC8D0204}"/>
                </a:ext>
              </a:extLst>
            </p:cNvPr>
            <p:cNvSpPr txBox="1"/>
            <p:nvPr/>
          </p:nvSpPr>
          <p:spPr>
            <a:xfrm>
              <a:off x="420700" y="5394205"/>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THREAT</a:t>
              </a:r>
              <a:b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b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AGES</a:t>
              </a:r>
            </a:p>
          </p:txBody>
        </p:sp>
        <p:sp>
          <p:nvSpPr>
            <p:cNvPr id="60" name="TextBox 59">
              <a:extLst>
                <a:ext uri="{FF2B5EF4-FFF2-40B4-BE49-F238E27FC236}">
                  <a16:creationId xmlns:a16="http://schemas.microsoft.com/office/drawing/2014/main" id="{DDF544BA-C129-471F-8B84-7E9C61764121}"/>
                </a:ext>
              </a:extLst>
            </p:cNvPr>
            <p:cNvSpPr txBox="1"/>
            <p:nvPr/>
          </p:nvSpPr>
          <p:spPr>
            <a:xfrm>
              <a:off x="2808884" y="5983470"/>
              <a:ext cx="330381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Malware and Infrastructure</a:t>
              </a:r>
            </a:p>
          </p:txBody>
        </p:sp>
        <p:grpSp>
          <p:nvGrpSpPr>
            <p:cNvPr id="61" name="Group 60">
              <a:extLst>
                <a:ext uri="{FF2B5EF4-FFF2-40B4-BE49-F238E27FC236}">
                  <a16:creationId xmlns:a16="http://schemas.microsoft.com/office/drawing/2014/main" id="{32AF3DF5-D197-4DEC-88C5-5B0CDF565AE2}"/>
                </a:ext>
              </a:extLst>
            </p:cNvPr>
            <p:cNvGrpSpPr/>
            <p:nvPr/>
          </p:nvGrpSpPr>
          <p:grpSpPr>
            <a:xfrm>
              <a:off x="7617180" y="5474948"/>
              <a:ext cx="3848845" cy="453197"/>
              <a:chOff x="8728277" y="5602058"/>
              <a:chExt cx="3197102" cy="376455"/>
            </a:xfrm>
          </p:grpSpPr>
          <p:grpSp>
            <p:nvGrpSpPr>
              <p:cNvPr id="84" name="Group 83">
                <a:extLst>
                  <a:ext uri="{FF2B5EF4-FFF2-40B4-BE49-F238E27FC236}">
                    <a16:creationId xmlns:a16="http://schemas.microsoft.com/office/drawing/2014/main" id="{18DAC6BA-43DC-4C90-B364-85D356E9909D}"/>
                  </a:ext>
                </a:extLst>
              </p:cNvPr>
              <p:cNvGrpSpPr/>
              <p:nvPr/>
            </p:nvGrpSpPr>
            <p:grpSpPr>
              <a:xfrm>
                <a:off x="11658510" y="5757951"/>
                <a:ext cx="266869" cy="64669"/>
                <a:chOff x="1340723" y="917625"/>
                <a:chExt cx="418498" cy="101414"/>
              </a:xfrm>
              <a:solidFill>
                <a:schemeClr val="tx1">
                  <a:lumMod val="65000"/>
                  <a:lumOff val="35000"/>
                </a:schemeClr>
              </a:solidFill>
            </p:grpSpPr>
            <p:sp>
              <p:nvSpPr>
                <p:cNvPr id="141" name="Oval 140">
                  <a:extLst>
                    <a:ext uri="{FF2B5EF4-FFF2-40B4-BE49-F238E27FC236}">
                      <a16:creationId xmlns:a16="http://schemas.microsoft.com/office/drawing/2014/main" id="{5D217062-1625-47B6-BB16-B96BA83F86E7}"/>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F6449DB4-C504-4325-AA99-27692FCAC37B}"/>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2D173A6B-538E-4384-A688-07EBFDFE3A1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HoloLens_EC94" title="Icon of Microsoft HoloLens">
                <a:extLst>
                  <a:ext uri="{FF2B5EF4-FFF2-40B4-BE49-F238E27FC236}">
                    <a16:creationId xmlns:a16="http://schemas.microsoft.com/office/drawing/2014/main" id="{FB3654DF-6D17-404A-88C8-ADC5BCBAC068}"/>
                  </a:ext>
                </a:extLst>
              </p:cNvPr>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9FD8FCBE-1A64-4C79-9FA6-6BBF29E1D81D}"/>
                  </a:ext>
                </a:extLst>
              </p:cNvPr>
              <p:cNvGrpSpPr/>
              <p:nvPr/>
            </p:nvGrpSpPr>
            <p:grpSpPr>
              <a:xfrm>
                <a:off x="9325957" y="5630919"/>
                <a:ext cx="455036" cy="347594"/>
                <a:chOff x="9391942" y="5630919"/>
                <a:chExt cx="455036" cy="347594"/>
              </a:xfrm>
            </p:grpSpPr>
            <p:sp>
              <p:nvSpPr>
                <p:cNvPr id="137" name="factory_3" title="Icon of a factory or warehouse">
                  <a:extLst>
                    <a:ext uri="{FF2B5EF4-FFF2-40B4-BE49-F238E27FC236}">
                      <a16:creationId xmlns:a16="http://schemas.microsoft.com/office/drawing/2014/main" id="{FC03A069-BDB7-47AC-BB7D-288C8B175A31}"/>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8" name="Group 137">
                  <a:extLst>
                    <a:ext uri="{FF2B5EF4-FFF2-40B4-BE49-F238E27FC236}">
                      <a16:creationId xmlns:a16="http://schemas.microsoft.com/office/drawing/2014/main" id="{403A1482-560B-482C-A381-8B16728B44E2}"/>
                    </a:ext>
                  </a:extLst>
                </p:cNvPr>
                <p:cNvGrpSpPr/>
                <p:nvPr/>
              </p:nvGrpSpPr>
              <p:grpSpPr>
                <a:xfrm>
                  <a:off x="9391942" y="5837637"/>
                  <a:ext cx="133957" cy="140876"/>
                  <a:chOff x="2089172" y="4854362"/>
                  <a:chExt cx="260148" cy="273585"/>
                </a:xfrm>
              </p:grpSpPr>
              <p:sp>
                <p:nvSpPr>
                  <p:cNvPr id="139" name="Rectangle 138">
                    <a:extLst>
                      <a:ext uri="{FF2B5EF4-FFF2-40B4-BE49-F238E27FC236}">
                        <a16:creationId xmlns:a16="http://schemas.microsoft.com/office/drawing/2014/main" id="{5862B81C-54C9-414F-ABA1-58667C024589}"/>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Frame 5">
                    <a:extLst>
                      <a:ext uri="{FF2B5EF4-FFF2-40B4-BE49-F238E27FC236}">
                        <a16:creationId xmlns:a16="http://schemas.microsoft.com/office/drawing/2014/main" id="{FB975012-C1C2-47EB-BC47-7CBACA430C3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21" name="cloud" title="Icon of a cloud">
                <a:extLst>
                  <a:ext uri="{FF2B5EF4-FFF2-40B4-BE49-F238E27FC236}">
                    <a16:creationId xmlns:a16="http://schemas.microsoft.com/office/drawing/2014/main" id="{7FC5EE46-6325-4A1F-82D6-3C753CD01C96}"/>
                  </a:ext>
                </a:extLst>
              </p:cNvPr>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2" name="Group 121">
                <a:extLst>
                  <a:ext uri="{FF2B5EF4-FFF2-40B4-BE49-F238E27FC236}">
                    <a16:creationId xmlns:a16="http://schemas.microsoft.com/office/drawing/2014/main" id="{3631E4D9-8199-491B-84C1-439FF4696B5B}"/>
                  </a:ext>
                </a:extLst>
              </p:cNvPr>
              <p:cNvGrpSpPr/>
              <p:nvPr/>
            </p:nvGrpSpPr>
            <p:grpSpPr>
              <a:xfrm>
                <a:off x="9921473" y="5719319"/>
                <a:ext cx="400808" cy="259194"/>
                <a:chOff x="10002866" y="5719319"/>
                <a:chExt cx="400808" cy="259194"/>
              </a:xfrm>
            </p:grpSpPr>
            <p:sp>
              <p:nvSpPr>
                <p:cNvPr id="133" name="Truck" title="Icon of a truck with a storage trailer">
                  <a:extLst>
                    <a:ext uri="{FF2B5EF4-FFF2-40B4-BE49-F238E27FC236}">
                      <a16:creationId xmlns:a16="http://schemas.microsoft.com/office/drawing/2014/main" id="{02A984FA-FD49-4433-9035-BAD1782A8C8C}"/>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718EA235-8704-4E45-9B93-F04535B37936}"/>
                    </a:ext>
                  </a:extLst>
                </p:cNvPr>
                <p:cNvGrpSpPr/>
                <p:nvPr/>
              </p:nvGrpSpPr>
              <p:grpSpPr>
                <a:xfrm>
                  <a:off x="10002866" y="5837637"/>
                  <a:ext cx="133957" cy="140876"/>
                  <a:chOff x="2089172" y="4854362"/>
                  <a:chExt cx="260148" cy="273585"/>
                </a:xfrm>
              </p:grpSpPr>
              <p:sp>
                <p:nvSpPr>
                  <p:cNvPr id="135" name="Rectangle 134">
                    <a:extLst>
                      <a:ext uri="{FF2B5EF4-FFF2-40B4-BE49-F238E27FC236}">
                        <a16:creationId xmlns:a16="http://schemas.microsoft.com/office/drawing/2014/main" id="{E97E00CB-143C-4C37-A517-5E8AFC6A66AB}"/>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ame 5">
                    <a:extLst>
                      <a:ext uri="{FF2B5EF4-FFF2-40B4-BE49-F238E27FC236}">
                        <a16:creationId xmlns:a16="http://schemas.microsoft.com/office/drawing/2014/main" id="{423810AC-41D3-474D-B9B1-05DDDAF1E9A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3" name="Group 122">
                <a:extLst>
                  <a:ext uri="{FF2B5EF4-FFF2-40B4-BE49-F238E27FC236}">
                    <a16:creationId xmlns:a16="http://schemas.microsoft.com/office/drawing/2014/main" id="{1DC4192A-9B0E-407C-9086-8C101DE5B12B}"/>
                  </a:ext>
                </a:extLst>
              </p:cNvPr>
              <p:cNvGrpSpPr/>
              <p:nvPr/>
            </p:nvGrpSpPr>
            <p:grpSpPr>
              <a:xfrm>
                <a:off x="10462761" y="5602058"/>
                <a:ext cx="175237" cy="376455"/>
                <a:chOff x="10536960" y="5602058"/>
                <a:chExt cx="175237" cy="376455"/>
              </a:xfrm>
            </p:grpSpPr>
            <p:sp>
              <p:nvSpPr>
                <p:cNvPr id="129" name="watch" title="Icon of a smart watch">
                  <a:extLst>
                    <a:ext uri="{FF2B5EF4-FFF2-40B4-BE49-F238E27FC236}">
                      <a16:creationId xmlns:a16="http://schemas.microsoft.com/office/drawing/2014/main" id="{66857EF4-765A-47ED-862E-97BCCDA07BA7}"/>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9CD8EAF7-DA65-4150-A61F-598FAAAE306B}"/>
                    </a:ext>
                  </a:extLst>
                </p:cNvPr>
                <p:cNvGrpSpPr/>
                <p:nvPr/>
              </p:nvGrpSpPr>
              <p:grpSpPr>
                <a:xfrm>
                  <a:off x="10536960" y="5837637"/>
                  <a:ext cx="133957" cy="140876"/>
                  <a:chOff x="2089172" y="4854362"/>
                  <a:chExt cx="260148" cy="273585"/>
                </a:xfrm>
              </p:grpSpPr>
              <p:sp>
                <p:nvSpPr>
                  <p:cNvPr id="131" name="Rectangle 130">
                    <a:extLst>
                      <a:ext uri="{FF2B5EF4-FFF2-40B4-BE49-F238E27FC236}">
                        <a16:creationId xmlns:a16="http://schemas.microsoft.com/office/drawing/2014/main" id="{9620F2C5-2874-4F28-95A8-2730394AE11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Frame 5">
                    <a:extLst>
                      <a:ext uri="{FF2B5EF4-FFF2-40B4-BE49-F238E27FC236}">
                        <a16:creationId xmlns:a16="http://schemas.microsoft.com/office/drawing/2014/main" id="{A09D13E2-5955-486D-80D6-5112DE09733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4" name="Group 123">
                <a:extLst>
                  <a:ext uri="{FF2B5EF4-FFF2-40B4-BE49-F238E27FC236}">
                    <a16:creationId xmlns:a16="http://schemas.microsoft.com/office/drawing/2014/main" id="{9F01F2CE-F874-47E7-9F6E-0C4901144B86}"/>
                  </a:ext>
                </a:extLst>
              </p:cNvPr>
              <p:cNvGrpSpPr/>
              <p:nvPr/>
            </p:nvGrpSpPr>
            <p:grpSpPr>
              <a:xfrm>
                <a:off x="10778478" y="5653148"/>
                <a:ext cx="187590" cy="325365"/>
                <a:chOff x="10830749" y="5653148"/>
                <a:chExt cx="187590" cy="325365"/>
              </a:xfrm>
            </p:grpSpPr>
            <p:sp>
              <p:nvSpPr>
                <p:cNvPr id="125" name="light" title="Icon of a lightbulb">
                  <a:extLst>
                    <a:ext uri="{FF2B5EF4-FFF2-40B4-BE49-F238E27FC236}">
                      <a16:creationId xmlns:a16="http://schemas.microsoft.com/office/drawing/2014/main" id="{B978740E-629F-482E-8771-94BD5D38C2BB}"/>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78079CB9-8566-49D5-9F2C-EA9066AA857C}"/>
                    </a:ext>
                  </a:extLst>
                </p:cNvPr>
                <p:cNvGrpSpPr/>
                <p:nvPr/>
              </p:nvGrpSpPr>
              <p:grpSpPr>
                <a:xfrm>
                  <a:off x="10830749" y="5837637"/>
                  <a:ext cx="133957" cy="140876"/>
                  <a:chOff x="2089172" y="4854362"/>
                  <a:chExt cx="260148" cy="273585"/>
                </a:xfrm>
              </p:grpSpPr>
              <p:sp>
                <p:nvSpPr>
                  <p:cNvPr id="127" name="Rectangle 126">
                    <a:extLst>
                      <a:ext uri="{FF2B5EF4-FFF2-40B4-BE49-F238E27FC236}">
                        <a16:creationId xmlns:a16="http://schemas.microsoft.com/office/drawing/2014/main" id="{49A0C680-B76B-4C25-8CBD-F81090F8E517}"/>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Frame 5">
                    <a:extLst>
                      <a:ext uri="{FF2B5EF4-FFF2-40B4-BE49-F238E27FC236}">
                        <a16:creationId xmlns:a16="http://schemas.microsoft.com/office/drawing/2014/main" id="{09C464BC-02BF-48A5-B745-871D2DF2954A}"/>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grpSp>
          <p:nvGrpSpPr>
            <p:cNvPr id="62" name="Group 61">
              <a:extLst>
                <a:ext uri="{FF2B5EF4-FFF2-40B4-BE49-F238E27FC236}">
                  <a16:creationId xmlns:a16="http://schemas.microsoft.com/office/drawing/2014/main" id="{9F881FF3-17AA-44CF-9B5D-57E3EF41FD19}"/>
                </a:ext>
              </a:extLst>
            </p:cNvPr>
            <p:cNvGrpSpPr/>
            <p:nvPr/>
          </p:nvGrpSpPr>
          <p:grpSpPr>
            <a:xfrm>
              <a:off x="2588155" y="5317121"/>
              <a:ext cx="3409177" cy="634269"/>
              <a:chOff x="2588156" y="5490860"/>
              <a:chExt cx="2746062" cy="510898"/>
            </a:xfrm>
          </p:grpSpPr>
          <p:sp>
            <p:nvSpPr>
              <p:cNvPr id="63" name="PC1_E977" title="Icon of a desktop PC">
                <a:extLst>
                  <a:ext uri="{FF2B5EF4-FFF2-40B4-BE49-F238E27FC236}">
                    <a16:creationId xmlns:a16="http://schemas.microsoft.com/office/drawing/2014/main" id="{6CDC1BA6-BB43-4D81-AF81-4CA8DE679611}"/>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364A2A0B-C295-4E4B-B467-CF9EBFDEEC08}"/>
                  </a:ext>
                </a:extLst>
              </p:cNvPr>
              <p:cNvGrpSpPr/>
              <p:nvPr/>
            </p:nvGrpSpPr>
            <p:grpSpPr>
              <a:xfrm>
                <a:off x="2588156" y="5490860"/>
                <a:ext cx="728362" cy="507941"/>
                <a:chOff x="2657154" y="5599829"/>
                <a:chExt cx="572106" cy="398972"/>
              </a:xfrm>
            </p:grpSpPr>
            <p:grpSp>
              <p:nvGrpSpPr>
                <p:cNvPr id="68" name="Group 67">
                  <a:extLst>
                    <a:ext uri="{FF2B5EF4-FFF2-40B4-BE49-F238E27FC236}">
                      <a16:creationId xmlns:a16="http://schemas.microsoft.com/office/drawing/2014/main" id="{F595F2C3-3A12-4AF4-8205-1E1F9DEE26E5}"/>
                    </a:ext>
                  </a:extLst>
                </p:cNvPr>
                <p:cNvGrpSpPr/>
                <p:nvPr/>
              </p:nvGrpSpPr>
              <p:grpSpPr>
                <a:xfrm>
                  <a:off x="2657154" y="5599829"/>
                  <a:ext cx="266602" cy="398972"/>
                  <a:chOff x="323850" y="3646961"/>
                  <a:chExt cx="234950" cy="351604"/>
                </a:xfrm>
                <a:noFill/>
              </p:grpSpPr>
              <p:grpSp>
                <p:nvGrpSpPr>
                  <p:cNvPr id="77" name="Group 4">
                    <a:extLst>
                      <a:ext uri="{FF2B5EF4-FFF2-40B4-BE49-F238E27FC236}">
                        <a16:creationId xmlns:a16="http://schemas.microsoft.com/office/drawing/2014/main" id="{DB7E729B-8762-4460-8D3D-074F9109DD11}"/>
                      </a:ext>
                    </a:extLst>
                  </p:cNvPr>
                  <p:cNvGrpSpPr>
                    <a:grpSpLocks noChangeAspect="1"/>
                  </p:cNvGrpSpPr>
                  <p:nvPr/>
                </p:nvGrpSpPr>
                <p:grpSpPr bwMode="auto">
                  <a:xfrm>
                    <a:off x="323850" y="3871565"/>
                    <a:ext cx="234950" cy="127000"/>
                    <a:chOff x="204" y="2442"/>
                    <a:chExt cx="148" cy="80"/>
                  </a:xfrm>
                  <a:grpFill/>
                </p:grpSpPr>
                <p:sp>
                  <p:nvSpPr>
                    <p:cNvPr id="82" name="Freeform 5">
                      <a:extLst>
                        <a:ext uri="{FF2B5EF4-FFF2-40B4-BE49-F238E27FC236}">
                          <a16:creationId xmlns:a16="http://schemas.microsoft.com/office/drawing/2014/main" id="{C6B9B3C7-7FB8-4F69-A40C-64FE3945FEB5}"/>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6">
                      <a:extLst>
                        <a:ext uri="{FF2B5EF4-FFF2-40B4-BE49-F238E27FC236}">
                          <a16:creationId xmlns:a16="http://schemas.microsoft.com/office/drawing/2014/main" id="{05FE8247-B96B-4743-8F1C-47B34253EA32}"/>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8" name="Group 4">
                    <a:extLst>
                      <a:ext uri="{FF2B5EF4-FFF2-40B4-BE49-F238E27FC236}">
                        <a16:creationId xmlns:a16="http://schemas.microsoft.com/office/drawing/2014/main" id="{0955395B-618D-48FD-A849-00900B80CDE0}"/>
                      </a:ext>
                    </a:extLst>
                  </p:cNvPr>
                  <p:cNvGrpSpPr>
                    <a:grpSpLocks noChangeAspect="1"/>
                  </p:cNvGrpSpPr>
                  <p:nvPr/>
                </p:nvGrpSpPr>
                <p:grpSpPr bwMode="auto">
                  <a:xfrm>
                    <a:off x="323850" y="3646961"/>
                    <a:ext cx="234950" cy="215900"/>
                    <a:chOff x="204" y="2386"/>
                    <a:chExt cx="148" cy="136"/>
                  </a:xfrm>
                  <a:grpFill/>
                </p:grpSpPr>
                <p:sp>
                  <p:nvSpPr>
                    <p:cNvPr id="79" name="Freeform 5">
                      <a:extLst>
                        <a:ext uri="{FF2B5EF4-FFF2-40B4-BE49-F238E27FC236}">
                          <a16:creationId xmlns:a16="http://schemas.microsoft.com/office/drawing/2014/main" id="{2D1C6186-3F4D-4DA6-9DDC-EDFDF8654F97}"/>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6">
                      <a:extLst>
                        <a:ext uri="{FF2B5EF4-FFF2-40B4-BE49-F238E27FC236}">
                          <a16:creationId xmlns:a16="http://schemas.microsoft.com/office/drawing/2014/main" id="{D885BBE5-C0AD-4A34-AA0D-83CA7EF450A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7">
                      <a:extLst>
                        <a:ext uri="{FF2B5EF4-FFF2-40B4-BE49-F238E27FC236}">
                          <a16:creationId xmlns:a16="http://schemas.microsoft.com/office/drawing/2014/main" id="{A3290D11-F10F-43EB-B4DC-EC5FE8315ED4}"/>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6E174D54-B07E-4D15-B77E-2E5C4F5DA0E6}"/>
                    </a:ext>
                  </a:extLst>
                </p:cNvPr>
                <p:cNvGrpSpPr/>
                <p:nvPr/>
              </p:nvGrpSpPr>
              <p:grpSpPr>
                <a:xfrm>
                  <a:off x="2962658" y="5599829"/>
                  <a:ext cx="266602" cy="398972"/>
                  <a:chOff x="323850" y="3646961"/>
                  <a:chExt cx="234950" cy="351604"/>
                </a:xfrm>
                <a:noFill/>
              </p:grpSpPr>
              <p:grpSp>
                <p:nvGrpSpPr>
                  <p:cNvPr id="70" name="Group 4">
                    <a:extLst>
                      <a:ext uri="{FF2B5EF4-FFF2-40B4-BE49-F238E27FC236}">
                        <a16:creationId xmlns:a16="http://schemas.microsoft.com/office/drawing/2014/main" id="{D03141FE-C2F1-42FE-9607-C7AD52DB7ECB}"/>
                      </a:ext>
                    </a:extLst>
                  </p:cNvPr>
                  <p:cNvGrpSpPr>
                    <a:grpSpLocks noChangeAspect="1"/>
                  </p:cNvGrpSpPr>
                  <p:nvPr/>
                </p:nvGrpSpPr>
                <p:grpSpPr bwMode="auto">
                  <a:xfrm>
                    <a:off x="323850" y="3871565"/>
                    <a:ext cx="234950" cy="127000"/>
                    <a:chOff x="204" y="2442"/>
                    <a:chExt cx="148" cy="80"/>
                  </a:xfrm>
                  <a:grpFill/>
                </p:grpSpPr>
                <p:sp>
                  <p:nvSpPr>
                    <p:cNvPr id="75" name="Freeform 5">
                      <a:extLst>
                        <a:ext uri="{FF2B5EF4-FFF2-40B4-BE49-F238E27FC236}">
                          <a16:creationId xmlns:a16="http://schemas.microsoft.com/office/drawing/2014/main" id="{04F2A580-A42B-46D2-8290-45451CA6B4D0}"/>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6">
                      <a:extLst>
                        <a:ext uri="{FF2B5EF4-FFF2-40B4-BE49-F238E27FC236}">
                          <a16:creationId xmlns:a16="http://schemas.microsoft.com/office/drawing/2014/main" id="{E1A96436-A3D1-4D92-B5EA-8B5EDADFFD19}"/>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1" name="Group 4">
                    <a:extLst>
                      <a:ext uri="{FF2B5EF4-FFF2-40B4-BE49-F238E27FC236}">
                        <a16:creationId xmlns:a16="http://schemas.microsoft.com/office/drawing/2014/main" id="{7098199A-CD65-4C72-A6F1-B48A64CCA0D8}"/>
                      </a:ext>
                    </a:extLst>
                  </p:cNvPr>
                  <p:cNvGrpSpPr>
                    <a:grpSpLocks noChangeAspect="1"/>
                  </p:cNvGrpSpPr>
                  <p:nvPr/>
                </p:nvGrpSpPr>
                <p:grpSpPr bwMode="auto">
                  <a:xfrm>
                    <a:off x="323850" y="3646961"/>
                    <a:ext cx="234950" cy="215900"/>
                    <a:chOff x="204" y="2386"/>
                    <a:chExt cx="148" cy="136"/>
                  </a:xfrm>
                  <a:grpFill/>
                </p:grpSpPr>
                <p:sp>
                  <p:nvSpPr>
                    <p:cNvPr id="72" name="Freeform 5">
                      <a:extLst>
                        <a:ext uri="{FF2B5EF4-FFF2-40B4-BE49-F238E27FC236}">
                          <a16:creationId xmlns:a16="http://schemas.microsoft.com/office/drawing/2014/main" id="{88D08CC6-E2D1-4D3D-8F50-D9FC7CBCECE1}"/>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6">
                      <a:extLst>
                        <a:ext uri="{FF2B5EF4-FFF2-40B4-BE49-F238E27FC236}">
                          <a16:creationId xmlns:a16="http://schemas.microsoft.com/office/drawing/2014/main" id="{E49EC11D-F96B-4B52-896D-B9CB0AF1BEFD}"/>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7">
                      <a:extLst>
                        <a:ext uri="{FF2B5EF4-FFF2-40B4-BE49-F238E27FC236}">
                          <a16:creationId xmlns:a16="http://schemas.microsoft.com/office/drawing/2014/main" id="{6C83E2AA-8656-4D1F-AEC6-96F2A10E9DE6}"/>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65" name="network_3" title="Icon of a server connected to a network">
                <a:extLst>
                  <a:ext uri="{FF2B5EF4-FFF2-40B4-BE49-F238E27FC236}">
                    <a16:creationId xmlns:a16="http://schemas.microsoft.com/office/drawing/2014/main" id="{56EADD35-4407-4138-B661-2DB64E3B4CF1}"/>
                  </a:ext>
                </a:extLst>
              </p:cNvPr>
              <p:cNvSpPr>
                <a:spLocks noChangeAspect="1" noEditPoints="1"/>
              </p:cNvSpPr>
              <p:nvPr/>
            </p:nvSpPr>
            <p:spPr bwMode="auto">
              <a:xfrm>
                <a:off x="415563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network_3" title="Icon of a server connected to a network">
                <a:extLst>
                  <a:ext uri="{FF2B5EF4-FFF2-40B4-BE49-F238E27FC236}">
                    <a16:creationId xmlns:a16="http://schemas.microsoft.com/office/drawing/2014/main" id="{66F023F0-77F1-4E34-B686-BC426CB41C3C}"/>
                  </a:ext>
                </a:extLst>
              </p:cNvPr>
              <p:cNvSpPr>
                <a:spLocks noChangeAspect="1" noEditPoints="1"/>
              </p:cNvSpPr>
              <p:nvPr/>
            </p:nvSpPr>
            <p:spPr bwMode="auto">
              <a:xfrm>
                <a:off x="456001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network_3" title="Icon of a server connected to a network">
                <a:extLst>
                  <a:ext uri="{FF2B5EF4-FFF2-40B4-BE49-F238E27FC236}">
                    <a16:creationId xmlns:a16="http://schemas.microsoft.com/office/drawing/2014/main" id="{3E1DA31B-487C-4796-A95C-7AB79EC17E4B}"/>
                  </a:ext>
                </a:extLst>
              </p:cNvPr>
              <p:cNvSpPr>
                <a:spLocks noChangeAspect="1" noEditPoints="1"/>
              </p:cNvSpPr>
              <p:nvPr/>
            </p:nvSpPr>
            <p:spPr bwMode="auto">
              <a:xfrm>
                <a:off x="4964402"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925154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750" fill="hold"/>
                                        <p:tgtEl>
                                          <p:spTgt spid="49"/>
                                        </p:tgtEl>
                                        <p:attrNameLst>
                                          <p:attrName>ppt_x</p:attrName>
                                        </p:attrNameLst>
                                      </p:cBhvr>
                                      <p:tavLst>
                                        <p:tav tm="0">
                                          <p:val>
                                            <p:strVal val="0-#ppt_w/2"/>
                                          </p:val>
                                        </p:tav>
                                        <p:tav tm="100000">
                                          <p:val>
                                            <p:strVal val="#ppt_x"/>
                                          </p:val>
                                        </p:tav>
                                      </p:tavLst>
                                    </p:anim>
                                    <p:anim calcmode="lin" valueType="num">
                                      <p:cBhvr additive="base">
                                        <p:cTn id="15" dur="750" fill="hold"/>
                                        <p:tgtEl>
                                          <p:spTgt spid="49"/>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8" decel="10000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750" fill="hold"/>
                                        <p:tgtEl>
                                          <p:spTgt spid="53"/>
                                        </p:tgtEl>
                                        <p:attrNameLst>
                                          <p:attrName>ppt_x</p:attrName>
                                        </p:attrNameLst>
                                      </p:cBhvr>
                                      <p:tavLst>
                                        <p:tav tm="0">
                                          <p:val>
                                            <p:strVal val="0-#ppt_w/2"/>
                                          </p:val>
                                        </p:tav>
                                        <p:tav tm="100000">
                                          <p:val>
                                            <p:strVal val="#ppt_x"/>
                                          </p:val>
                                        </p:tav>
                                      </p:tavLst>
                                    </p:anim>
                                    <p:anim calcmode="lin" valueType="num">
                                      <p:cBhvr additive="base">
                                        <p:cTn id="20" dur="75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8" decel="100000"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750" fill="hold"/>
                                        <p:tgtEl>
                                          <p:spTgt spid="54"/>
                                        </p:tgtEl>
                                        <p:attrNameLst>
                                          <p:attrName>ppt_x</p:attrName>
                                        </p:attrNameLst>
                                      </p:cBhvr>
                                      <p:tavLst>
                                        <p:tav tm="0">
                                          <p:val>
                                            <p:strVal val="0-#ppt_w/2"/>
                                          </p:val>
                                        </p:tav>
                                        <p:tav tm="100000">
                                          <p:val>
                                            <p:strVal val="#ppt_x"/>
                                          </p:val>
                                        </p:tav>
                                      </p:tavLst>
                                    </p:anim>
                                    <p:anim calcmode="lin" valueType="num">
                                      <p:cBhvr additive="base">
                                        <p:cTn id="25" dur="750" fill="hold"/>
                                        <p:tgtEl>
                                          <p:spTgt spid="54"/>
                                        </p:tgtEl>
                                        <p:attrNameLst>
                                          <p:attrName>ppt_y</p:attrName>
                                        </p:attrNameLst>
                                      </p:cBhvr>
                                      <p:tavLst>
                                        <p:tav tm="0">
                                          <p:val>
                                            <p:strVal val="#ppt_y"/>
                                          </p:val>
                                        </p:tav>
                                        <p:tav tm="100000">
                                          <p:val>
                                            <p:strVal val="#ppt_y"/>
                                          </p:val>
                                        </p:tav>
                                      </p:tavLst>
                                    </p:anim>
                                  </p:childTnLst>
                                </p:cTn>
                              </p:par>
                            </p:childTnLst>
                          </p:cTn>
                        </p:par>
                        <p:par>
                          <p:cTn id="26" fill="hold">
                            <p:stCondLst>
                              <p:cond delay="2750"/>
                            </p:stCondLst>
                            <p:childTnLst>
                              <p:par>
                                <p:cTn id="27" presetID="2" presetClass="entr" presetSubtype="8" decel="10000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750" fill="hold"/>
                                        <p:tgtEl>
                                          <p:spTgt spid="55"/>
                                        </p:tgtEl>
                                        <p:attrNameLst>
                                          <p:attrName>ppt_x</p:attrName>
                                        </p:attrNameLst>
                                      </p:cBhvr>
                                      <p:tavLst>
                                        <p:tav tm="0">
                                          <p:val>
                                            <p:strVal val="0-#ppt_w/2"/>
                                          </p:val>
                                        </p:tav>
                                        <p:tav tm="100000">
                                          <p:val>
                                            <p:strVal val="#ppt_x"/>
                                          </p:val>
                                        </p:tav>
                                      </p:tavLst>
                                    </p:anim>
                                    <p:anim calcmode="lin" valueType="num">
                                      <p:cBhvr additive="base">
                                        <p:cTn id="30"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54" grpId="0" animBg="1"/>
      <p:bldP spid="5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47AAC4-AC0F-45FA-8D6F-AC5D6BD6AB87}"/>
              </a:ext>
            </a:extLst>
          </p:cNvPr>
          <p:cNvSpPr/>
          <p:nvPr/>
        </p:nvSpPr>
        <p:spPr>
          <a:xfrm>
            <a:off x="481263" y="1388233"/>
            <a:ext cx="11604911" cy="142808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274320" rIns="91440" bIns="146304" numCol="1" spcCol="0" rtlCol="0" fromWordArt="0" anchor="ctr" anchorCtr="0" forceAA="0" compatLnSpc="1">
            <a:prstTxWarp prst="textNoShape">
              <a:avLst/>
            </a:prstTxWarp>
            <a:spAutoFit/>
          </a:bodyPr>
          <a:lstStyle/>
          <a:p>
            <a:pPr lvl="0" defTabSz="932719">
              <a:spcBef>
                <a:spcPct val="20000"/>
              </a:spcBef>
              <a:spcAft>
                <a:spcPts val="600"/>
              </a:spcAft>
              <a:buSzPct val="90000"/>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Revenue Reporting</a:t>
            </a: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2"/>
              </a:rPr>
              <a:t>https://www.microsoft.com/itshowcase/Article/Content/895/Redesigning-our-revenue-reporting-system-for-cloud-architecture</a:t>
            </a:r>
            <a:endParaRPr lang="en-US" sz="1300" u="sng">
              <a:gradFill>
                <a:gsLst>
                  <a:gs pos="1250">
                    <a:srgbClr val="1A1A1A"/>
                  </a:gs>
                  <a:gs pos="100000">
                    <a:srgbClr val="1A1A1A"/>
                  </a:gs>
                </a:gsLst>
                <a:lin ang="5400000" scaled="0"/>
              </a:gradFill>
            </a:endParaRP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3"/>
              </a:rPr>
              <a:t>https://www.microsoft.com/itshowcase/Article/Content/933/Microsoft-reinvents-sales-processing-and-financial-reporting-with-Azure</a:t>
            </a:r>
            <a:endParaRPr lang="en-US" sz="1300" u="sng">
              <a:gradFill>
                <a:gsLst>
                  <a:gs pos="1250">
                    <a:srgbClr val="1A1A1A"/>
                  </a:gs>
                  <a:gs pos="100000">
                    <a:srgbClr val="1A1A1A"/>
                  </a:gs>
                </a:gsLst>
                <a:lin ang="5400000" scaled="0"/>
              </a:gradFill>
            </a:endParaRPr>
          </a:p>
        </p:txBody>
      </p:sp>
      <p:sp>
        <p:nvSpPr>
          <p:cNvPr id="7" name="Rectangle 6">
            <a:extLst>
              <a:ext uri="{FF2B5EF4-FFF2-40B4-BE49-F238E27FC236}">
                <a16:creationId xmlns:a16="http://schemas.microsoft.com/office/drawing/2014/main" id="{F97DDE2F-3AD6-404B-A6C9-B90E457888AC}"/>
              </a:ext>
            </a:extLst>
          </p:cNvPr>
          <p:cNvSpPr/>
          <p:nvPr/>
        </p:nvSpPr>
        <p:spPr>
          <a:xfrm>
            <a:off x="481263" y="3187474"/>
            <a:ext cx="11604911" cy="111107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274320" rIns="91440" bIns="146304" numCol="1" spcCol="0" rtlCol="0" fromWordArt="0" anchor="ctr" anchorCtr="0" forceAA="0" compatLnSpc="1">
            <a:prstTxWarp prst="textNoShape">
              <a:avLst/>
            </a:prstTxWarp>
            <a:spAutoFit/>
          </a:bodyPr>
          <a:lstStyle/>
          <a:p>
            <a:pPr lvl="0" defTabSz="932719">
              <a:spcBef>
                <a:spcPct val="20000"/>
              </a:spcBef>
              <a:spcAft>
                <a:spcPts val="600"/>
              </a:spcAft>
              <a:buSzPct val="90000"/>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Tax</a:t>
            </a: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4"/>
              </a:rPr>
              <a:t>https://www.microsoft.com/itshowcase/Article/Content/759/Microsoft-IT-builds-a-big-data-tax-solution-for-Finance-with-Azure</a:t>
            </a:r>
            <a:endParaRPr lang="en-US" sz="1300" u="sng">
              <a:gradFill>
                <a:gsLst>
                  <a:gs pos="1250">
                    <a:srgbClr val="1A1A1A"/>
                  </a:gs>
                  <a:gs pos="100000">
                    <a:srgbClr val="1A1A1A"/>
                  </a:gs>
                </a:gsLst>
                <a:lin ang="5400000" scaled="0"/>
              </a:gradFill>
            </a:endParaRPr>
          </a:p>
        </p:txBody>
      </p:sp>
      <p:sp>
        <p:nvSpPr>
          <p:cNvPr id="8" name="Rectangle 7">
            <a:extLst>
              <a:ext uri="{FF2B5EF4-FFF2-40B4-BE49-F238E27FC236}">
                <a16:creationId xmlns:a16="http://schemas.microsoft.com/office/drawing/2014/main" id="{151BD216-6FA9-40FD-A061-622B3ABEBFA9}"/>
              </a:ext>
            </a:extLst>
          </p:cNvPr>
          <p:cNvSpPr/>
          <p:nvPr/>
        </p:nvSpPr>
        <p:spPr>
          <a:xfrm>
            <a:off x="481263" y="4669704"/>
            <a:ext cx="11604911" cy="142808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274320" rIns="91440" bIns="146304" numCol="1" spcCol="0" rtlCol="0" fromWordArt="0" anchor="ctr" anchorCtr="0" forceAA="0" compatLnSpc="1">
            <a:prstTxWarp prst="textNoShape">
              <a:avLst/>
            </a:prstTxWarp>
            <a:spAutoFit/>
          </a:bodyPr>
          <a:lstStyle/>
          <a:p>
            <a:pPr lvl="0" defTabSz="932719">
              <a:spcBef>
                <a:spcPct val="20000"/>
              </a:spcBef>
              <a:spcAft>
                <a:spcPts val="600"/>
              </a:spcAft>
              <a:buSzPct val="90000"/>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Forecast</a:t>
            </a: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5"/>
              </a:rPr>
              <a:t>https://www.microsoft.com/itshowcase/Article/Content/771/Using-predictive-analytics-to-improve-financial-forecasting</a:t>
            </a:r>
            <a:endParaRPr lang="en-US" sz="1300" u="sng">
              <a:gradFill>
                <a:gsLst>
                  <a:gs pos="1250">
                    <a:srgbClr val="1A1A1A"/>
                  </a:gs>
                  <a:gs pos="100000">
                    <a:srgbClr val="1A1A1A"/>
                  </a:gs>
                </a:gsLst>
                <a:lin ang="5400000" scaled="0"/>
              </a:gradFill>
            </a:endParaRPr>
          </a:p>
          <a:p>
            <a:pPr marL="120650" lvl="1" indent="-120650" defTabSz="932719">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6"/>
              </a:rPr>
              <a:t>https://www.microsoft.com/itshowcase/Article/Content/770/Predictive-analytics-improves-the-accuracy-of-forecasted-sales-revenue</a:t>
            </a:r>
            <a:endParaRPr lang="en-US" sz="1300" u="sng">
              <a:gradFill>
                <a:gsLst>
                  <a:gs pos="1250">
                    <a:srgbClr val="1A1A1A"/>
                  </a:gs>
                  <a:gs pos="100000">
                    <a:srgbClr val="1A1A1A"/>
                  </a:gs>
                </a:gsLst>
                <a:lin ang="5400000" scaled="0"/>
              </a:gradFill>
            </a:endParaRPr>
          </a:p>
        </p:txBody>
      </p:sp>
      <p:sp>
        <p:nvSpPr>
          <p:cNvPr id="3" name="Title 2">
            <a:extLst>
              <a:ext uri="{FF2B5EF4-FFF2-40B4-BE49-F238E27FC236}">
                <a16:creationId xmlns:a16="http://schemas.microsoft.com/office/drawing/2014/main" id="{888C9CFE-B27F-4702-8AFA-EF601F1DB3B6}"/>
              </a:ext>
            </a:extLst>
          </p:cNvPr>
          <p:cNvSpPr>
            <a:spLocks noGrp="1"/>
          </p:cNvSpPr>
          <p:nvPr>
            <p:ph type="title"/>
          </p:nvPr>
        </p:nvSpPr>
        <p:spPr/>
        <p:txBody>
          <a:bodyPr/>
          <a:lstStyle/>
          <a:p>
            <a:r>
              <a:rPr lang="en-US"/>
              <a:t>Microsoft Finance Digital Transformation</a:t>
            </a:r>
          </a:p>
        </p:txBody>
      </p:sp>
      <p:sp>
        <p:nvSpPr>
          <p:cNvPr id="9" name="Financial_E7BB" title="Icon of a chart made of vertical lines with a line tracing the top of each, turning into an arrow pointing up">
            <a:extLst>
              <a:ext uri="{FF2B5EF4-FFF2-40B4-BE49-F238E27FC236}">
                <a16:creationId xmlns:a16="http://schemas.microsoft.com/office/drawing/2014/main" id="{49E78041-6DAF-4DC6-9819-859AEF320DB6}"/>
              </a:ext>
            </a:extLst>
          </p:cNvPr>
          <p:cNvSpPr>
            <a:spLocks noChangeAspect="1" noEditPoints="1"/>
          </p:cNvSpPr>
          <p:nvPr/>
        </p:nvSpPr>
        <p:spPr bwMode="auto">
          <a:xfrm>
            <a:off x="656357" y="1655156"/>
            <a:ext cx="413169" cy="3685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285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11" name="Straight Connector 10">
            <a:extLst>
              <a:ext uri="{FF2B5EF4-FFF2-40B4-BE49-F238E27FC236}">
                <a16:creationId xmlns:a16="http://schemas.microsoft.com/office/drawing/2014/main" id="{31187A7B-A5BD-463F-8A2E-7B97BFBCB08E}"/>
              </a:ext>
            </a:extLst>
          </p:cNvPr>
          <p:cNvCxnSpPr/>
          <p:nvPr/>
        </p:nvCxnSpPr>
        <p:spPr>
          <a:xfrm>
            <a:off x="586740" y="3128211"/>
            <a:ext cx="11018520"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201F74-5546-4E4D-B37C-C4818F9B07D1}"/>
              </a:ext>
            </a:extLst>
          </p:cNvPr>
          <p:cNvCxnSpPr/>
          <p:nvPr/>
        </p:nvCxnSpPr>
        <p:spPr>
          <a:xfrm>
            <a:off x="586740" y="4573448"/>
            <a:ext cx="11018520"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magnify" title="Icon of a magnifying glass">
            <a:extLst>
              <a:ext uri="{FF2B5EF4-FFF2-40B4-BE49-F238E27FC236}">
                <a16:creationId xmlns:a16="http://schemas.microsoft.com/office/drawing/2014/main" id="{F82AC284-8020-4319-BF45-5BD00FDF1EC0}"/>
              </a:ext>
            </a:extLst>
          </p:cNvPr>
          <p:cNvSpPr>
            <a:spLocks noChangeAspect="1" noEditPoints="1"/>
          </p:cNvSpPr>
          <p:nvPr/>
        </p:nvSpPr>
        <p:spPr bwMode="auto">
          <a:xfrm flipH="1">
            <a:off x="656356" y="4878630"/>
            <a:ext cx="413168" cy="40527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Money_4" title="Icon of a stack of coins">
            <a:extLst>
              <a:ext uri="{FF2B5EF4-FFF2-40B4-BE49-F238E27FC236}">
                <a16:creationId xmlns:a16="http://schemas.microsoft.com/office/drawing/2014/main" id="{CA709619-9E2E-44D4-83FF-C93E7DCBD227}"/>
              </a:ext>
            </a:extLst>
          </p:cNvPr>
          <p:cNvSpPr>
            <a:spLocks noChangeAspect="1" noEditPoints="1"/>
          </p:cNvSpPr>
          <p:nvPr/>
        </p:nvSpPr>
        <p:spPr bwMode="auto">
          <a:xfrm>
            <a:off x="656357" y="3458410"/>
            <a:ext cx="413169" cy="383843"/>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3823248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C34E6E-6F9F-49F1-8D16-61C70B4DB6FE}"/>
              </a:ext>
            </a:extLst>
          </p:cNvPr>
          <p:cNvSpPr/>
          <p:nvPr/>
        </p:nvSpPr>
        <p:spPr>
          <a:xfrm>
            <a:off x="1827427" y="2348027"/>
            <a:ext cx="8537145" cy="1754326"/>
          </a:xfrm>
          <a:prstGeom prst="rect">
            <a:avLst/>
          </a:prstGeom>
        </p:spPr>
        <p:txBody>
          <a:bodyPr wrap="none">
            <a:spAutoFit/>
          </a:bodyPr>
          <a:lstStyle/>
          <a:p>
            <a:pPr algn="ctr"/>
            <a:r>
              <a:rPr lang="en-US" sz="7200" b="1"/>
              <a:t>TRUST BUT VERIFY</a:t>
            </a:r>
          </a:p>
          <a:p>
            <a:pPr algn="ctr"/>
            <a:r>
              <a:rPr lang="en-US" sz="3600" i="1">
                <a:solidFill>
                  <a:schemeClr val="accent1"/>
                </a:solidFill>
              </a:rPr>
              <a:t>Carefully select &amp; monitor cloud providers</a:t>
            </a:r>
          </a:p>
        </p:txBody>
      </p:sp>
    </p:spTree>
    <p:extLst>
      <p:ext uri="{BB962C8B-B14F-4D97-AF65-F5344CB8AC3E}">
        <p14:creationId xmlns:p14="http://schemas.microsoft.com/office/powerpoint/2010/main" val="412548956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0A98E-D843-40EE-9AA4-3AD0356C73D6}"/>
              </a:ext>
            </a:extLst>
          </p:cNvPr>
          <p:cNvSpPr>
            <a:spLocks noGrp="1"/>
          </p:cNvSpPr>
          <p:nvPr>
            <p:ph type="title"/>
          </p:nvPr>
        </p:nvSpPr>
        <p:spPr>
          <a:xfrm>
            <a:off x="588262" y="457201"/>
            <a:ext cx="11603737" cy="923330"/>
          </a:xfrm>
        </p:spPr>
        <p:txBody>
          <a:bodyPr/>
          <a:lstStyle/>
          <a:p>
            <a:r>
              <a:rPr lang="en-US"/>
              <a:t>Carefully select &amp; monitor cloud providers</a:t>
            </a:r>
            <a:br>
              <a:rPr lang="en-US"/>
            </a:br>
            <a:r>
              <a:rPr lang="en-US" sz="2400">
                <a:gradFill>
                  <a:gsLst>
                    <a:gs pos="1250">
                      <a:schemeClr val="accent1"/>
                    </a:gs>
                    <a:gs pos="100000">
                      <a:schemeClr val="accent1"/>
                    </a:gs>
                  </a:gsLst>
                  <a:lin ang="5400000" scaled="0"/>
                </a:gradFill>
              </a:rPr>
              <a:t>Ensure cloud providers (large or small) provide assurances you need</a:t>
            </a:r>
            <a:endParaRPr lang="en-US">
              <a:gradFill>
                <a:gsLst>
                  <a:gs pos="1250">
                    <a:schemeClr val="accent1"/>
                  </a:gs>
                  <a:gs pos="100000">
                    <a:schemeClr val="accent1"/>
                  </a:gs>
                </a:gsLst>
                <a:lin ang="5400000" scaled="0"/>
              </a:gradFill>
            </a:endParaRPr>
          </a:p>
        </p:txBody>
      </p:sp>
      <p:grpSp>
        <p:nvGrpSpPr>
          <p:cNvPr id="16" name="Group 15">
            <a:extLst>
              <a:ext uri="{FF2B5EF4-FFF2-40B4-BE49-F238E27FC236}">
                <a16:creationId xmlns:a16="http://schemas.microsoft.com/office/drawing/2014/main" id="{F270D020-306C-4410-B295-62C2FF408803}"/>
              </a:ext>
            </a:extLst>
          </p:cNvPr>
          <p:cNvGrpSpPr/>
          <p:nvPr/>
        </p:nvGrpSpPr>
        <p:grpSpPr>
          <a:xfrm>
            <a:off x="3845913" y="1729096"/>
            <a:ext cx="3673513" cy="4902419"/>
            <a:chOff x="3701845" y="1723186"/>
            <a:chExt cx="3673513" cy="4902419"/>
          </a:xfrm>
        </p:grpSpPr>
        <p:grpSp>
          <p:nvGrpSpPr>
            <p:cNvPr id="14" name="Group 13">
              <a:extLst>
                <a:ext uri="{FF2B5EF4-FFF2-40B4-BE49-F238E27FC236}">
                  <a16:creationId xmlns:a16="http://schemas.microsoft.com/office/drawing/2014/main" id="{4C098286-98F6-47CC-93F3-CC51D7B6BAF8}"/>
                </a:ext>
              </a:extLst>
            </p:cNvPr>
            <p:cNvGrpSpPr/>
            <p:nvPr/>
          </p:nvGrpSpPr>
          <p:grpSpPr>
            <a:xfrm>
              <a:off x="3701845" y="1723186"/>
              <a:ext cx="1095884" cy="1095884"/>
              <a:chOff x="3549044" y="1453114"/>
              <a:chExt cx="1095884" cy="1095884"/>
            </a:xfrm>
          </p:grpSpPr>
          <p:sp>
            <p:nvSpPr>
              <p:cNvPr id="11" name="Oval 10">
                <a:extLst>
                  <a:ext uri="{FF2B5EF4-FFF2-40B4-BE49-F238E27FC236}">
                    <a16:creationId xmlns:a16="http://schemas.microsoft.com/office/drawing/2014/main" id="{D43CA291-D679-475B-9122-D07441149F9A}"/>
                  </a:ext>
                </a:extLst>
              </p:cNvPr>
              <p:cNvSpPr/>
              <p:nvPr/>
            </p:nvSpPr>
            <p:spPr>
              <a:xfrm>
                <a:off x="3549044" y="1453114"/>
                <a:ext cx="1095884" cy="1095884"/>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7" name="BackToWindow_E73F" title="Icon of two arrows pointing towards eachother">
                <a:extLst>
                  <a:ext uri="{FF2B5EF4-FFF2-40B4-BE49-F238E27FC236}">
                    <a16:creationId xmlns:a16="http://schemas.microsoft.com/office/drawing/2014/main" id="{7CF51E0B-7A5E-4DF9-986E-D954BC25D373}"/>
                  </a:ext>
                </a:extLst>
              </p:cNvPr>
              <p:cNvSpPr>
                <a:spLocks noChangeAspect="1" noEditPoints="1"/>
              </p:cNvSpPr>
              <p:nvPr/>
            </p:nvSpPr>
            <p:spPr bwMode="auto">
              <a:xfrm>
                <a:off x="3876041" y="1780006"/>
                <a:ext cx="441891" cy="442101"/>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8" name="Rectangle 7">
              <a:extLst>
                <a:ext uri="{FF2B5EF4-FFF2-40B4-BE49-F238E27FC236}">
                  <a16:creationId xmlns:a16="http://schemas.microsoft.com/office/drawing/2014/main" id="{90471B91-BCC6-43AF-8625-B0E1BD3EBBBA}"/>
                </a:ext>
              </a:extLst>
            </p:cNvPr>
            <p:cNvSpPr/>
            <p:nvPr/>
          </p:nvSpPr>
          <p:spPr>
            <a:xfrm>
              <a:off x="3701845" y="2969219"/>
              <a:ext cx="3673513" cy="3656386"/>
            </a:xfrm>
            <a:prstGeom prst="rect">
              <a:avLst/>
            </a:prstGeom>
          </p:spPr>
          <p:txBody>
            <a:bodyPr wrap="square">
              <a:spAutoFit/>
            </a:bodyPr>
            <a:lstStyle/>
            <a:p>
              <a:pPr lvl="0" defTabSz="932719">
                <a:spcBef>
                  <a:spcPts val="1200"/>
                </a:spcBef>
                <a:buSzPct val="90000"/>
              </a:pPr>
              <a:r>
                <a:rPr lang="en-US" sz="2000">
                  <a:gradFill>
                    <a:gsLst>
                      <a:gs pos="6000">
                        <a:srgbClr val="0078D4"/>
                      </a:gs>
                      <a:gs pos="100000">
                        <a:srgbClr val="0078D4"/>
                      </a:gs>
                    </a:gsLst>
                    <a:lin ang="5400000" scaled="0"/>
                  </a:gradFill>
                  <a:latin typeface="Segoe UI Semibold" panose="020B0702040204020203" pitchFamily="34" charset="0"/>
                  <a:cs typeface="Segoe UI Semibold" panose="020B0702040204020203" pitchFamily="34" charset="0"/>
                </a:rPr>
                <a:t>Alignment</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Business Model </a:t>
              </a:r>
              <a:r>
                <a:rPr lang="en-US" sz="1600">
                  <a:gradFill>
                    <a:gsLst>
                      <a:gs pos="1250">
                        <a:srgbClr val="1A1A1A"/>
                      </a:gs>
                      <a:gs pos="100000">
                        <a:srgbClr val="1A1A1A"/>
                      </a:gs>
                    </a:gsLst>
                    <a:lin ang="5400000" scaled="0"/>
                  </a:gradFill>
                </a:rPr>
                <a:t>- Does provider compete with our organization?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E.g. (Retail, Advertising,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industry services)</a:t>
              </a:r>
            </a:p>
            <a:p>
              <a:pPr marL="225425" lvl="1" indent="-225425" defTabSz="932719">
                <a:spcBef>
                  <a:spcPct val="20000"/>
                </a:spcBef>
                <a:spcAft>
                  <a:spcPts val="1200"/>
                </a:spcAft>
                <a:buSzPct val="90000"/>
                <a:buFont typeface="Arial" panose="020B0604020202020204" pitchFamily="34" charset="0"/>
                <a:buChar char="•"/>
              </a:pPr>
              <a:r>
                <a:rPr lang="en-US" sz="1600" b="1">
                  <a:gradFill>
                    <a:gsLst>
                      <a:gs pos="1250">
                        <a:srgbClr val="1A1A1A"/>
                      </a:gs>
                      <a:gs pos="100000">
                        <a:srgbClr val="1A1A1A"/>
                      </a:gs>
                    </a:gsLst>
                    <a:lin ang="5400000" scaled="0"/>
                  </a:gradFill>
                </a:rPr>
                <a:t>Data Ownership/Mining </a:t>
              </a:r>
              <a:r>
                <a:rPr lang="en-US" sz="1600">
                  <a:gradFill>
                    <a:gsLst>
                      <a:gs pos="1250">
                        <a:srgbClr val="1A1A1A"/>
                      </a:gs>
                      <a:gs pos="100000">
                        <a:srgbClr val="1A1A1A"/>
                      </a:gs>
                    </a:gsLst>
                    <a:lin ang="5400000" scaled="0"/>
                  </a:gradFill>
                </a:rPr>
                <a:t>– Does provider (or partners / underlying cloud provider) mine our data or our customers data?</a:t>
              </a:r>
            </a:p>
            <a:p>
              <a:pPr marL="398463" lvl="2" defTabSz="932719">
                <a:spcBef>
                  <a:spcPct val="20000"/>
                </a:spcBef>
                <a:spcAft>
                  <a:spcPts val="1200"/>
                </a:spcAft>
                <a:buSzPct val="90000"/>
              </a:pPr>
              <a:r>
                <a:rPr lang="en-US" sz="1600" b="1">
                  <a:gradFill>
                    <a:gsLst>
                      <a:gs pos="1250">
                        <a:srgbClr val="1A1A1A"/>
                      </a:gs>
                      <a:gs pos="100000">
                        <a:srgbClr val="1A1A1A"/>
                      </a:gs>
                    </a:gsLst>
                    <a:lin ang="5400000" scaled="0"/>
                  </a:gradFill>
                </a:rPr>
                <a:t>If so, for what purpose?</a:t>
              </a:r>
              <a:r>
                <a:rPr lang="en-US" sz="1600">
                  <a:gradFill>
                    <a:gsLst>
                      <a:gs pos="1250">
                        <a:srgbClr val="1A1A1A"/>
                      </a:gs>
                      <a:gs pos="100000">
                        <a:srgbClr val="1A1A1A"/>
                      </a:gs>
                    </a:gsLst>
                    <a:lin ang="5400000" scaled="0"/>
                  </a:gradFill>
                </a:rPr>
                <a:t>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Product Improvement? Advertising?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Other line of business? </a:t>
              </a:r>
            </a:p>
          </p:txBody>
        </p:sp>
      </p:grpSp>
      <p:grpSp>
        <p:nvGrpSpPr>
          <p:cNvPr id="23" name="Group 22">
            <a:extLst>
              <a:ext uri="{FF2B5EF4-FFF2-40B4-BE49-F238E27FC236}">
                <a16:creationId xmlns:a16="http://schemas.microsoft.com/office/drawing/2014/main" id="{B4CA71B2-C4EA-41C0-8286-33C4D84FE652}"/>
              </a:ext>
            </a:extLst>
          </p:cNvPr>
          <p:cNvGrpSpPr/>
          <p:nvPr/>
        </p:nvGrpSpPr>
        <p:grpSpPr>
          <a:xfrm>
            <a:off x="7766590" y="1723186"/>
            <a:ext cx="3940500" cy="5043996"/>
            <a:chOff x="7905136" y="1723186"/>
            <a:chExt cx="3940500" cy="5043996"/>
          </a:xfrm>
        </p:grpSpPr>
        <p:grpSp>
          <p:nvGrpSpPr>
            <p:cNvPr id="15" name="Group 14">
              <a:extLst>
                <a:ext uri="{FF2B5EF4-FFF2-40B4-BE49-F238E27FC236}">
                  <a16:creationId xmlns:a16="http://schemas.microsoft.com/office/drawing/2014/main" id="{6C857994-6582-4741-A1F1-40D26B16B8DE}"/>
                </a:ext>
              </a:extLst>
            </p:cNvPr>
            <p:cNvGrpSpPr/>
            <p:nvPr/>
          </p:nvGrpSpPr>
          <p:grpSpPr>
            <a:xfrm>
              <a:off x="7905136" y="1723186"/>
              <a:ext cx="1095884" cy="1095884"/>
              <a:chOff x="7810210" y="1453114"/>
              <a:chExt cx="1095884" cy="1095884"/>
            </a:xfrm>
          </p:grpSpPr>
          <p:sp>
            <p:nvSpPr>
              <p:cNvPr id="12" name="Oval 11">
                <a:extLst>
                  <a:ext uri="{FF2B5EF4-FFF2-40B4-BE49-F238E27FC236}">
                    <a16:creationId xmlns:a16="http://schemas.microsoft.com/office/drawing/2014/main" id="{F078EEAA-34CA-41F8-8F36-6860C03B83E3}"/>
                  </a:ext>
                </a:extLst>
              </p:cNvPr>
              <p:cNvSpPr/>
              <p:nvPr/>
            </p:nvSpPr>
            <p:spPr>
              <a:xfrm>
                <a:off x="7810210" y="1453114"/>
                <a:ext cx="1095884" cy="1095884"/>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6" name="Shield_EA18" title="Icon of a shield">
                <a:extLst>
                  <a:ext uri="{FF2B5EF4-FFF2-40B4-BE49-F238E27FC236}">
                    <a16:creationId xmlns:a16="http://schemas.microsoft.com/office/drawing/2014/main" id="{19C9E46E-07CD-4CF4-AEB6-06DE36372296}"/>
                  </a:ext>
                </a:extLst>
              </p:cNvPr>
              <p:cNvSpPr>
                <a:spLocks noChangeAspect="1"/>
              </p:cNvSpPr>
              <p:nvPr/>
            </p:nvSpPr>
            <p:spPr bwMode="auto">
              <a:xfrm>
                <a:off x="8057374" y="1686636"/>
                <a:ext cx="601555" cy="64045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6FE162D1-B267-46DF-A9A9-365FB52439EB}"/>
                </a:ext>
              </a:extLst>
            </p:cNvPr>
            <p:cNvSpPr/>
            <p:nvPr/>
          </p:nvSpPr>
          <p:spPr>
            <a:xfrm>
              <a:off x="7905136" y="2969219"/>
              <a:ext cx="3940500" cy="3797963"/>
            </a:xfrm>
            <a:prstGeom prst="rect">
              <a:avLst/>
            </a:prstGeom>
          </p:spPr>
          <p:txBody>
            <a:bodyPr wrap="square">
              <a:spAutoFit/>
            </a:bodyPr>
            <a:lstStyle/>
            <a:p>
              <a:pPr lvl="0" defTabSz="932719">
                <a:spcBef>
                  <a:spcPts val="1200"/>
                </a:spcBef>
                <a:buSzPct val="90000"/>
              </a:pPr>
              <a:r>
                <a:rPr lang="en-US" sz="2000">
                  <a:gradFill>
                    <a:gsLst>
                      <a:gs pos="6000">
                        <a:srgbClr val="0078D4"/>
                      </a:gs>
                      <a:gs pos="100000">
                        <a:srgbClr val="0078D4"/>
                      </a:gs>
                    </a:gsLst>
                    <a:lin ang="5400000" scaled="0"/>
                  </a:gradFill>
                  <a:latin typeface="Segoe UI Semibold" panose="020B0702040204020203" pitchFamily="34" charset="0"/>
                  <a:cs typeface="Segoe UI Semibold" panose="020B0702040204020203" pitchFamily="34" charset="0"/>
                </a:rPr>
                <a:t>Security and Privacy</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Responsible - </a:t>
              </a:r>
              <a:r>
                <a:rPr lang="en-US" sz="1600">
                  <a:gradFill>
                    <a:gsLst>
                      <a:gs pos="1250">
                        <a:srgbClr val="1A1A1A"/>
                      </a:gs>
                      <a:gs pos="100000">
                        <a:srgbClr val="1A1A1A"/>
                      </a:gs>
                    </a:gsLst>
                    <a:lin ang="5400000" scaled="0"/>
                  </a:gradFill>
                </a:rPr>
                <a:t>Execute well on security best practices? (physical security, patching, backups, secure coding practices, etc.)</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Responsive/Proactive - </a:t>
              </a:r>
              <a:r>
                <a:rPr lang="en-US" sz="1600">
                  <a:gradFill>
                    <a:gsLst>
                      <a:gs pos="1250">
                        <a:srgbClr val="1A1A1A"/>
                      </a:gs>
                      <a:gs pos="100000">
                        <a:srgbClr val="1A1A1A"/>
                      </a:gs>
                    </a:gsLst>
                    <a:lin ang="5400000" scaled="0"/>
                  </a:gradFill>
                </a:rPr>
                <a:t>Rapidly correct security issues &amp; notify me of breaches affecting my data? Help me with my security challenges?</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Resolute -</a:t>
              </a:r>
              <a:r>
                <a:rPr lang="en-US" sz="1600">
                  <a:gradFill>
                    <a:gsLst>
                      <a:gs pos="1250">
                        <a:srgbClr val="1A1A1A"/>
                      </a:gs>
                      <a:gs pos="100000">
                        <a:srgbClr val="1A1A1A"/>
                      </a:gs>
                    </a:gsLst>
                    <a:lin ang="5400000" scaled="0"/>
                  </a:gradFill>
                </a:rPr>
                <a:t> Reject non-binding requests to disclose personal and other data? </a:t>
              </a:r>
            </a:p>
            <a:p>
              <a:pPr marL="225425" lvl="1" indent="-225425" defTabSz="932719">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Transparent - </a:t>
              </a:r>
              <a:r>
                <a:rPr lang="en-US" sz="1600">
                  <a:gradFill>
                    <a:gsLst>
                      <a:gs pos="1250">
                        <a:srgbClr val="1A1A1A"/>
                      </a:gs>
                      <a:gs pos="100000">
                        <a:srgbClr val="1A1A1A"/>
                      </a:gs>
                    </a:gsLst>
                    <a:lin ang="5400000" scaled="0"/>
                  </a:gradFill>
                </a:rPr>
                <a:t>Will provider tell me where my data is stored, who has access to it, and why? </a:t>
              </a:r>
            </a:p>
          </p:txBody>
        </p:sp>
      </p:grpSp>
      <p:grpSp>
        <p:nvGrpSpPr>
          <p:cNvPr id="22" name="Group 21">
            <a:extLst>
              <a:ext uri="{FF2B5EF4-FFF2-40B4-BE49-F238E27FC236}">
                <a16:creationId xmlns:a16="http://schemas.microsoft.com/office/drawing/2014/main" id="{ACF24F15-1ADA-47B6-9DA5-F023419CC71F}"/>
              </a:ext>
            </a:extLst>
          </p:cNvPr>
          <p:cNvGrpSpPr/>
          <p:nvPr/>
        </p:nvGrpSpPr>
        <p:grpSpPr>
          <a:xfrm>
            <a:off x="588262" y="1723186"/>
            <a:ext cx="3010487" cy="5013218"/>
            <a:chOff x="588262" y="1723186"/>
            <a:chExt cx="3010487" cy="5013218"/>
          </a:xfrm>
        </p:grpSpPr>
        <p:sp>
          <p:nvSpPr>
            <p:cNvPr id="18" name="Text Placeholder 2">
              <a:extLst>
                <a:ext uri="{FF2B5EF4-FFF2-40B4-BE49-F238E27FC236}">
                  <a16:creationId xmlns:a16="http://schemas.microsoft.com/office/drawing/2014/main" id="{A2D04A00-16A7-4840-8868-AB710259D155}"/>
                </a:ext>
              </a:extLst>
            </p:cNvPr>
            <p:cNvSpPr txBox="1">
              <a:spLocks/>
            </p:cNvSpPr>
            <p:nvPr/>
          </p:nvSpPr>
          <p:spPr>
            <a:xfrm>
              <a:off x="588262" y="2969219"/>
              <a:ext cx="3010487" cy="3767185"/>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000">
                  <a:gradFill>
                    <a:gsLst>
                      <a:gs pos="600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Compliance </a:t>
              </a:r>
              <a:r>
                <a:rPr lang="en-US" sz="2400"/>
                <a:t> </a:t>
              </a:r>
            </a:p>
            <a:p>
              <a:pPr marL="225425" lvl="1" indent="-225425">
                <a:buFont typeface="Arial" panose="020B0604020202020204" pitchFamily="34" charset="0"/>
                <a:buChar char="•"/>
              </a:pPr>
              <a:r>
                <a:rPr lang="en-US" sz="1600" b="1">
                  <a:gradFill>
                    <a:gsLst>
                      <a:gs pos="1250">
                        <a:srgbClr val="1A1A1A"/>
                      </a:gs>
                      <a:gs pos="100000">
                        <a:srgbClr val="1A1A1A"/>
                      </a:gs>
                    </a:gsLst>
                    <a:lin ang="5400000" scaled="0"/>
                  </a:gradFill>
                </a:rPr>
                <a:t>Compliant- </a:t>
              </a:r>
              <a:r>
                <a:rPr lang="en-US" sz="1600">
                  <a:gradFill>
                    <a:gsLst>
                      <a:gs pos="1250">
                        <a:srgbClr val="1A1A1A"/>
                      </a:gs>
                      <a:gs pos="100000">
                        <a:srgbClr val="1A1A1A"/>
                      </a:gs>
                    </a:gsLst>
                    <a:lin ang="5400000" scaled="0"/>
                  </a:gradFill>
                </a:rPr>
                <a:t>Meet all compliance and data sovereignty requirements? (including yearly 3rd party reviews) </a:t>
              </a:r>
            </a:p>
            <a:p>
              <a:pPr marL="225425" lvl="1" indent="-225425">
                <a:buFont typeface="Arial" panose="020B0604020202020204" pitchFamily="34" charset="0"/>
                <a:buChar char="•"/>
              </a:pPr>
              <a:r>
                <a:rPr lang="en-US" sz="1600" b="1">
                  <a:gradFill>
                    <a:gsLst>
                      <a:gs pos="1250">
                        <a:srgbClr val="1A1A1A"/>
                      </a:gs>
                      <a:gs pos="100000">
                        <a:srgbClr val="1A1A1A"/>
                      </a:gs>
                    </a:gsLst>
                    <a:lin ang="5400000" scaled="0"/>
                  </a:gradFill>
                </a:rPr>
                <a:t>Assistance - </a:t>
              </a:r>
              <a:r>
                <a:rPr lang="en-US" sz="1600">
                  <a:gradFill>
                    <a:gsLst>
                      <a:gs pos="1250">
                        <a:srgbClr val="1A1A1A"/>
                      </a:gs>
                      <a:gs pos="100000">
                        <a:srgbClr val="1A1A1A"/>
                      </a:gs>
                    </a:gsLst>
                    <a:lin ang="5400000" scaled="0"/>
                  </a:gradFill>
                </a:rPr>
                <a:t>Does provider invest in helping my organization meet our compliance needs? </a:t>
              </a:r>
            </a:p>
            <a:p>
              <a:pPr marL="457200" lvl="1" indent="-228600">
                <a:buFont typeface="Arial" panose="020B0604020202020204" pitchFamily="34" charset="0"/>
                <a:buChar char="•"/>
              </a:pPr>
              <a:r>
                <a:rPr lang="en-US" sz="1600">
                  <a:gradFill>
                    <a:gsLst>
                      <a:gs pos="1250">
                        <a:srgbClr val="1A1A1A"/>
                      </a:gs>
                      <a:gs pos="100000">
                        <a:srgbClr val="1A1A1A"/>
                      </a:gs>
                    </a:gsLst>
                    <a:lin ang="5400000" scaled="0"/>
                  </a:gradFill>
                </a:rPr>
                <a:t>Self-service artifacts &amp;  documentation</a:t>
              </a:r>
            </a:p>
            <a:p>
              <a:pPr marL="457200" lvl="1" indent="-228600">
                <a:buFont typeface="Arial" panose="020B0604020202020204" pitchFamily="34" charset="0"/>
                <a:buChar char="•"/>
              </a:pPr>
              <a:r>
                <a:rPr lang="en-US" sz="1600">
                  <a:gradFill>
                    <a:gsLst>
                      <a:gs pos="1250">
                        <a:srgbClr val="1A1A1A"/>
                      </a:gs>
                      <a:gs pos="100000">
                        <a:srgbClr val="1A1A1A"/>
                      </a:gs>
                    </a:gsLst>
                    <a:lin ang="5400000" scaled="0"/>
                  </a:gradFill>
                </a:rPr>
                <a:t>Assessment &amp;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Reporting tools</a:t>
              </a:r>
            </a:p>
          </p:txBody>
        </p:sp>
        <p:grpSp>
          <p:nvGrpSpPr>
            <p:cNvPr id="19" name="Group 18">
              <a:extLst>
                <a:ext uri="{FF2B5EF4-FFF2-40B4-BE49-F238E27FC236}">
                  <a16:creationId xmlns:a16="http://schemas.microsoft.com/office/drawing/2014/main" id="{0BCC947B-3E79-4D2A-820F-78346D6565E8}"/>
                </a:ext>
              </a:extLst>
            </p:cNvPr>
            <p:cNvGrpSpPr/>
            <p:nvPr/>
          </p:nvGrpSpPr>
          <p:grpSpPr>
            <a:xfrm>
              <a:off x="588262" y="1723186"/>
              <a:ext cx="1095884" cy="1095884"/>
              <a:chOff x="383670" y="1453114"/>
              <a:chExt cx="1095884" cy="1095884"/>
            </a:xfrm>
          </p:grpSpPr>
          <p:sp>
            <p:nvSpPr>
              <p:cNvPr id="20" name="Oval 19">
                <a:extLst>
                  <a:ext uri="{FF2B5EF4-FFF2-40B4-BE49-F238E27FC236}">
                    <a16:creationId xmlns:a16="http://schemas.microsoft.com/office/drawing/2014/main" id="{B5981843-C134-458C-9298-1729B229BB84}"/>
                  </a:ext>
                </a:extLst>
              </p:cNvPr>
              <p:cNvSpPr/>
              <p:nvPr/>
            </p:nvSpPr>
            <p:spPr>
              <a:xfrm>
                <a:off x="383670" y="1453114"/>
                <a:ext cx="1095884" cy="1095884"/>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21" name="check" title="Icon of a checkmark">
                <a:extLst>
                  <a:ext uri="{FF2B5EF4-FFF2-40B4-BE49-F238E27FC236}">
                    <a16:creationId xmlns:a16="http://schemas.microsoft.com/office/drawing/2014/main" id="{A79BF00F-5495-46EB-A6F7-31267D51A76D}"/>
                  </a:ext>
                </a:extLst>
              </p:cNvPr>
              <p:cNvSpPr>
                <a:spLocks noChangeAspect="1"/>
              </p:cNvSpPr>
              <p:nvPr/>
            </p:nvSpPr>
            <p:spPr bwMode="auto">
              <a:xfrm>
                <a:off x="684772" y="1826758"/>
                <a:ext cx="493681" cy="34859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spTree>
    <p:extLst>
      <p:ext uri="{BB962C8B-B14F-4D97-AF65-F5344CB8AC3E}">
        <p14:creationId xmlns:p14="http://schemas.microsoft.com/office/powerpoint/2010/main" val="1432181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ppt_x"/>
                                          </p:val>
                                        </p:tav>
                                        <p:tav tm="100000">
                                          <p:val>
                                            <p:strVal val="#ppt_x"/>
                                          </p:val>
                                        </p:tav>
                                      </p:tavLst>
                                    </p:anim>
                                    <p:anim calcmode="lin" valueType="num">
                                      <p:cBhvr additive="base">
                                        <p:cTn id="12" dur="7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ppt_x"/>
                                          </p:val>
                                        </p:tav>
                                        <p:tav tm="100000">
                                          <p:val>
                                            <p:strVal val="#ppt_x"/>
                                          </p:val>
                                        </p:tav>
                                      </p:tavLst>
                                    </p:anim>
                                    <p:anim calcmode="lin" valueType="num">
                                      <p:cBhvr additive="base">
                                        <p:cTn id="16"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1462" y="2691328"/>
            <a:ext cx="4033512" cy="36927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sym typeface="Segoe UI" panose="020B0502040204020203" pitchFamily="34" charset="0"/>
              </a:rPr>
              <a:t> </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a:ext>
            </a:extLst>
          </a:blip>
          <a:srcRect r="5998"/>
          <a:stretch/>
        </p:blipFill>
        <p:spPr>
          <a:xfrm>
            <a:off x="6660479" y="290523"/>
            <a:ext cx="5303839" cy="6309360"/>
          </a:xfrm>
          <a:prstGeom prst="rect">
            <a:avLst/>
          </a:prstGeom>
          <a:solidFill>
            <a:schemeClr val="bg1"/>
          </a:solidFill>
          <a:ln>
            <a:noFill/>
          </a:ln>
          <a:effectLst>
            <a:outerShdw blurRad="254000" dist="76200" dir="2700000" algn="tl" rotWithShape="0">
              <a:prstClr val="black">
                <a:alpha val="40000"/>
              </a:prstClr>
            </a:outerShdw>
          </a:effectLst>
        </p:spPr>
      </p:pic>
      <p:sp>
        <p:nvSpPr>
          <p:cNvPr id="8" name="Title 1"/>
          <p:cNvSpPr txBox="1">
            <a:spLocks/>
          </p:cNvSpPr>
          <p:nvPr/>
        </p:nvSpPr>
        <p:spPr>
          <a:xfrm>
            <a:off x="342660" y="1638611"/>
            <a:ext cx="6393083" cy="3086364"/>
          </a:xfrm>
          <a:prstGeom prst="rect">
            <a:avLst/>
          </a:prstGeom>
        </p:spPr>
        <p:txBody>
          <a:bodyPr/>
          <a:lst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a:lstStyle>
          <a:p>
            <a:pPr marL="171450" marR="0" lvl="0" indent="-171450" algn="l" defTabSz="913505" rtl="0" eaLnBrk="0" fontAlgn="base" latinLnBrk="0" hangingPunct="0">
              <a:lnSpc>
                <a:spcPct val="90000"/>
              </a:lnSpc>
              <a:spcBef>
                <a:spcPts val="1800"/>
              </a:spcBef>
              <a:spcAft>
                <a:spcPts val="0"/>
              </a:spcAft>
              <a:buClrTx/>
              <a:buSzTx/>
              <a:buFontTx/>
              <a:buNone/>
              <a:tabLst/>
              <a:defRPr/>
            </a:pPr>
            <a: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“Businesses and users are going </a:t>
            </a:r>
            <a:b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br>
            <a: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to embrace technology only if </a:t>
            </a:r>
            <a:b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br>
            <a:r>
              <a:rPr kumimoji="0" lang="en-US" sz="3299"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they can trust it.”</a:t>
            </a:r>
            <a:r>
              <a:rPr kumimoji="0" lang="en-US" sz="36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a:ea typeface="MS PGothic" panose="020B0600070205080204" pitchFamily="34" charset="-128"/>
                <a:cs typeface="Segoe UI" pitchFamily="34" charset="0"/>
              </a:rPr>
              <a:t> </a:t>
            </a:r>
            <a:br>
              <a:rPr kumimoji="0" lang="en-US" sz="3299"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br>
              <a:rPr kumimoji="0" lang="en-US" sz="3299"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Satya Nadella</a:t>
            </a:r>
            <a:b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20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Chief Executive Officer, Microsoft Corporation</a:t>
            </a:r>
          </a:p>
        </p:txBody>
      </p:sp>
    </p:spTree>
    <p:extLst>
      <p:ext uri="{BB962C8B-B14F-4D97-AF65-F5344CB8AC3E}">
        <p14:creationId xmlns:p14="http://schemas.microsoft.com/office/powerpoint/2010/main" val="83539858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A4782B-6DF3-4B8A-8DDA-5087882DF292}"/>
              </a:ext>
            </a:extLst>
          </p:cNvPr>
          <p:cNvSpPr>
            <a:spLocks noGrp="1"/>
          </p:cNvSpPr>
          <p:nvPr>
            <p:ph type="title"/>
          </p:nvPr>
        </p:nvSpPr>
        <p:spPr>
          <a:xfrm>
            <a:off x="588263" y="457201"/>
            <a:ext cx="11018520" cy="923330"/>
          </a:xfrm>
        </p:spPr>
        <p:txBody>
          <a:bodyPr/>
          <a:lstStyle/>
          <a:p>
            <a:r>
              <a:rPr lang="en-US"/>
              <a:t>Critical Hygiene = Technical Debt to Pay Off</a:t>
            </a:r>
            <a:br>
              <a:rPr lang="en-US"/>
            </a:br>
            <a:r>
              <a:rPr lang="en-US" sz="2400">
                <a:gradFill>
                  <a:gsLst>
                    <a:gs pos="2917">
                      <a:schemeClr val="accent1"/>
                    </a:gs>
                    <a:gs pos="84000">
                      <a:schemeClr val="accent1"/>
                    </a:gs>
                  </a:gsLst>
                  <a:lin ang="5400000" scaled="0"/>
                </a:gradFill>
                <a:latin typeface="Segoe UI Semibold" panose="020B0702040204020203" pitchFamily="34" charset="0"/>
                <a:cs typeface="Segoe UI Semibold" panose="020B0702040204020203" pitchFamily="34" charset="0"/>
              </a:rPr>
              <a:t>Cloud can speed this up, but some hard work must be done</a:t>
            </a:r>
            <a:endParaRPr lang="en-US">
              <a:gradFill>
                <a:gsLst>
                  <a:gs pos="2917">
                    <a:schemeClr val="accent1"/>
                  </a:gs>
                  <a:gs pos="84000">
                    <a:schemeClr val="accent1"/>
                  </a:gs>
                </a:gsLst>
                <a:lin ang="5400000" scaled="0"/>
              </a:gradFill>
            </a:endParaRPr>
          </a:p>
        </p:txBody>
      </p:sp>
      <p:sp>
        <p:nvSpPr>
          <p:cNvPr id="4" name="TextBox 3">
            <a:extLst>
              <a:ext uri="{FF2B5EF4-FFF2-40B4-BE49-F238E27FC236}">
                <a16:creationId xmlns:a16="http://schemas.microsoft.com/office/drawing/2014/main" id="{A5CBDDBA-7684-4C45-97DB-5314B3E9FCF3}"/>
              </a:ext>
            </a:extLst>
          </p:cNvPr>
          <p:cNvSpPr txBox="1"/>
          <p:nvPr/>
        </p:nvSpPr>
        <p:spPr>
          <a:xfrm>
            <a:off x="664703" y="5159638"/>
            <a:ext cx="1325164" cy="8032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Auditors</a:t>
            </a:r>
            <a:b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b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(&amp; phishing, SPAM, botnet)</a:t>
            </a:r>
          </a:p>
        </p:txBody>
      </p:sp>
      <p:sp>
        <p:nvSpPr>
          <p:cNvPr id="5" name="TextBox 4">
            <a:extLst>
              <a:ext uri="{FF2B5EF4-FFF2-40B4-BE49-F238E27FC236}">
                <a16:creationId xmlns:a16="http://schemas.microsoft.com/office/drawing/2014/main" id="{90319942-19D5-4B8C-B700-6BD8BD0BCA63}"/>
              </a:ext>
            </a:extLst>
          </p:cNvPr>
          <p:cNvSpPr txBox="1"/>
          <p:nvPr/>
        </p:nvSpPr>
        <p:spPr>
          <a:xfrm>
            <a:off x="2361819" y="5160033"/>
            <a:ext cx="2260600"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Targeted data theft</a:t>
            </a:r>
          </a:p>
        </p:txBody>
      </p:sp>
      <p:sp>
        <p:nvSpPr>
          <p:cNvPr id="6" name="TextBox 5">
            <a:extLst>
              <a:ext uri="{FF2B5EF4-FFF2-40B4-BE49-F238E27FC236}">
                <a16:creationId xmlns:a16="http://schemas.microsoft.com/office/drawing/2014/main" id="{6F1CA91A-4EFA-4CE7-96E0-109C112125D4}"/>
              </a:ext>
            </a:extLst>
          </p:cNvPr>
          <p:cNvSpPr txBox="1"/>
          <p:nvPr/>
        </p:nvSpPr>
        <p:spPr>
          <a:xfrm>
            <a:off x="4557252" y="5158680"/>
            <a:ext cx="1586513"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Ransomware</a:t>
            </a:r>
          </a:p>
        </p:txBody>
      </p:sp>
      <p:sp>
        <p:nvSpPr>
          <p:cNvPr id="7" name="TextBox 6">
            <a:extLst>
              <a:ext uri="{FF2B5EF4-FFF2-40B4-BE49-F238E27FC236}">
                <a16:creationId xmlns:a16="http://schemas.microsoft.com/office/drawing/2014/main" id="{6C6FEA82-3E7C-474A-BF96-23E00E19BF32}"/>
              </a:ext>
            </a:extLst>
          </p:cNvPr>
          <p:cNvSpPr txBox="1"/>
          <p:nvPr/>
        </p:nvSpPr>
        <p:spPr>
          <a:xfrm>
            <a:off x="6836043" y="5145240"/>
            <a:ext cx="2298831"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algn="l">
              <a:spcAft>
                <a:spcPts val="0"/>
              </a:spcAft>
              <a:defRPr/>
            </a:pPr>
            <a:r>
              <a:rPr lang="en-US" sz="1100" cap="none" spc="0">
                <a:gradFill>
                  <a:gsLst>
                    <a:gs pos="0">
                      <a:srgbClr val="1A1A1A"/>
                    </a:gs>
                    <a:gs pos="100000">
                      <a:srgbClr val="1A1A1A"/>
                    </a:gs>
                  </a:gsLst>
                  <a:lin ang="5400000" scaled="1"/>
                </a:gradFill>
                <a:latin typeface="Segoe UI Semibold" panose="020B0702040204020203" pitchFamily="34" charset="0"/>
                <a:cs typeface="Segoe UI Semibold" panose="020B0702040204020203" pitchFamily="34" charset="0"/>
              </a:rPr>
              <a:t>Destruction</a:t>
            </a:r>
          </a:p>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(Rapid cyberattacks)</a:t>
            </a:r>
          </a:p>
        </p:txBody>
      </p:sp>
      <p:sp>
        <p:nvSpPr>
          <p:cNvPr id="8" name="TextBox 7">
            <a:extLst>
              <a:ext uri="{FF2B5EF4-FFF2-40B4-BE49-F238E27FC236}">
                <a16:creationId xmlns:a16="http://schemas.microsoft.com/office/drawing/2014/main" id="{8689277D-34AC-47D4-9762-9F9F7F08B79A}"/>
              </a:ext>
            </a:extLst>
          </p:cNvPr>
          <p:cNvSpPr txBox="1"/>
          <p:nvPr/>
        </p:nvSpPr>
        <p:spPr>
          <a:xfrm>
            <a:off x="8982976" y="5145240"/>
            <a:ext cx="2260600"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err="1">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Cryptominers</a:t>
            </a:r>
            <a:endPar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D679BF15-7B3B-45D0-B20C-B6D182CB1B2D}"/>
              </a:ext>
            </a:extLst>
          </p:cNvPr>
          <p:cNvSpPr txBox="1"/>
          <p:nvPr/>
        </p:nvSpPr>
        <p:spPr>
          <a:xfrm>
            <a:off x="10174159" y="5158680"/>
            <a:ext cx="1625600"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a:t>
            </a:r>
          </a:p>
        </p:txBody>
      </p:sp>
      <p:grpSp>
        <p:nvGrpSpPr>
          <p:cNvPr id="28" name="Group 27">
            <a:extLst>
              <a:ext uri="{FF2B5EF4-FFF2-40B4-BE49-F238E27FC236}">
                <a16:creationId xmlns:a16="http://schemas.microsoft.com/office/drawing/2014/main" id="{4431A646-400E-4C88-8C24-1536CEE83D6C}"/>
              </a:ext>
            </a:extLst>
          </p:cNvPr>
          <p:cNvGrpSpPr/>
          <p:nvPr/>
        </p:nvGrpSpPr>
        <p:grpSpPr>
          <a:xfrm>
            <a:off x="865758" y="3023239"/>
            <a:ext cx="939800" cy="1989080"/>
            <a:chOff x="876300" y="2819400"/>
            <a:chExt cx="939800" cy="1989080"/>
          </a:xfrm>
        </p:grpSpPr>
        <p:cxnSp>
          <p:nvCxnSpPr>
            <p:cNvPr id="11" name="Straight Connector 10">
              <a:extLst>
                <a:ext uri="{FF2B5EF4-FFF2-40B4-BE49-F238E27FC236}">
                  <a16:creationId xmlns:a16="http://schemas.microsoft.com/office/drawing/2014/main" id="{B0DC7AEA-A865-4DEB-B857-0E7F013FD6EA}"/>
                </a:ext>
              </a:extLst>
            </p:cNvPr>
            <p:cNvCxnSpPr/>
            <p:nvPr/>
          </p:nvCxnSpPr>
          <p:spPr>
            <a:xfrm>
              <a:off x="876300" y="28194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F6E5FB-7BF5-4BFE-89E6-0DAC595EA9FC}"/>
                </a:ext>
              </a:extLst>
            </p:cNvPr>
            <p:cNvCxnSpPr/>
            <p:nvPr/>
          </p:nvCxnSpPr>
          <p:spPr>
            <a:xfrm>
              <a:off x="876300" y="29718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766CC9-A205-4C3C-A2A9-69BD20A6DD9F}"/>
                </a:ext>
              </a:extLst>
            </p:cNvPr>
            <p:cNvCxnSpPr/>
            <p:nvPr/>
          </p:nvCxnSpPr>
          <p:spPr>
            <a:xfrm>
              <a:off x="876300" y="31242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6341DF-1130-4717-94A4-CEA6F92C90DC}"/>
                </a:ext>
              </a:extLst>
            </p:cNvPr>
            <p:cNvCxnSpPr/>
            <p:nvPr/>
          </p:nvCxnSpPr>
          <p:spPr>
            <a:xfrm>
              <a:off x="876300" y="32766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67314C-1A4A-45C0-9C91-E55FDFAC8D4E}"/>
                </a:ext>
              </a:extLst>
            </p:cNvPr>
            <p:cNvCxnSpPr/>
            <p:nvPr/>
          </p:nvCxnSpPr>
          <p:spPr>
            <a:xfrm>
              <a:off x="876300" y="34290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D779D0-250E-40FC-ADF8-9210C0645038}"/>
                </a:ext>
              </a:extLst>
            </p:cNvPr>
            <p:cNvCxnSpPr/>
            <p:nvPr/>
          </p:nvCxnSpPr>
          <p:spPr>
            <a:xfrm>
              <a:off x="876300" y="35814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454D9D-3944-4C23-B6A0-19C795F4C42F}"/>
                </a:ext>
              </a:extLst>
            </p:cNvPr>
            <p:cNvCxnSpPr/>
            <p:nvPr/>
          </p:nvCxnSpPr>
          <p:spPr>
            <a:xfrm>
              <a:off x="876300" y="37338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C1E08D-3AD6-41B4-AF6D-C64E7B4557A9}"/>
                </a:ext>
              </a:extLst>
            </p:cNvPr>
            <p:cNvCxnSpPr/>
            <p:nvPr/>
          </p:nvCxnSpPr>
          <p:spPr>
            <a:xfrm>
              <a:off x="876300" y="38862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809AB0-D9F6-4AB4-BA4D-0A13AB2C1033}"/>
                </a:ext>
              </a:extLst>
            </p:cNvPr>
            <p:cNvCxnSpPr/>
            <p:nvPr/>
          </p:nvCxnSpPr>
          <p:spPr>
            <a:xfrm>
              <a:off x="876300" y="40386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BD91873-43CE-4EE9-A857-8652B4FFFA5B}"/>
                </a:ext>
              </a:extLst>
            </p:cNvPr>
            <p:cNvCxnSpPr/>
            <p:nvPr/>
          </p:nvCxnSpPr>
          <p:spPr>
            <a:xfrm>
              <a:off x="876300" y="41910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0DE6D08-69C0-4D64-9970-D10380DDB67B}"/>
                </a:ext>
              </a:extLst>
            </p:cNvPr>
            <p:cNvCxnSpPr/>
            <p:nvPr/>
          </p:nvCxnSpPr>
          <p:spPr>
            <a:xfrm>
              <a:off x="876300" y="43434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C7E30A8-9E7E-4A03-B9CD-87C0F7144214}"/>
                </a:ext>
              </a:extLst>
            </p:cNvPr>
            <p:cNvGrpSpPr/>
            <p:nvPr/>
          </p:nvGrpSpPr>
          <p:grpSpPr>
            <a:xfrm rot="5400000">
              <a:off x="733923" y="4617482"/>
              <a:ext cx="333375" cy="48621"/>
              <a:chOff x="895350" y="4488700"/>
              <a:chExt cx="333375" cy="48621"/>
            </a:xfrm>
          </p:grpSpPr>
          <p:sp>
            <p:nvSpPr>
              <p:cNvPr id="24" name="Oval 23">
                <a:extLst>
                  <a:ext uri="{FF2B5EF4-FFF2-40B4-BE49-F238E27FC236}">
                    <a16:creationId xmlns:a16="http://schemas.microsoft.com/office/drawing/2014/main" id="{DF618804-89AF-4828-8D83-FC7B046F41E0}"/>
                  </a:ext>
                </a:extLst>
              </p:cNvPr>
              <p:cNvSpPr/>
              <p:nvPr/>
            </p:nvSpPr>
            <p:spPr bwMode="auto">
              <a:xfrm>
                <a:off x="895350" y="4488701"/>
                <a:ext cx="47625" cy="45719"/>
              </a:xfrm>
              <a:prstGeom prst="ellipse">
                <a:avLst/>
              </a:prstGeom>
              <a:solidFill>
                <a:schemeClr val="tx1"/>
              </a:solid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5DEE5DC-9F99-44FA-89E3-A4E2A2E9896B}"/>
                  </a:ext>
                </a:extLst>
              </p:cNvPr>
              <p:cNvSpPr/>
              <p:nvPr/>
            </p:nvSpPr>
            <p:spPr bwMode="auto">
              <a:xfrm>
                <a:off x="1038225" y="4491602"/>
                <a:ext cx="47625" cy="45719"/>
              </a:xfrm>
              <a:prstGeom prst="ellipse">
                <a:avLst/>
              </a:prstGeom>
              <a:solidFill>
                <a:schemeClr val="tx1"/>
              </a:solid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FAA9ED7-69B4-40D0-B4DD-7E11BEF57012}"/>
                  </a:ext>
                </a:extLst>
              </p:cNvPr>
              <p:cNvSpPr/>
              <p:nvPr/>
            </p:nvSpPr>
            <p:spPr bwMode="auto">
              <a:xfrm>
                <a:off x="1181100" y="4488700"/>
                <a:ext cx="47625" cy="45719"/>
              </a:xfrm>
              <a:prstGeom prst="ellipse">
                <a:avLst/>
              </a:prstGeom>
              <a:solidFill>
                <a:schemeClr val="tx1"/>
              </a:solid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9" name="Group 28">
            <a:extLst>
              <a:ext uri="{FF2B5EF4-FFF2-40B4-BE49-F238E27FC236}">
                <a16:creationId xmlns:a16="http://schemas.microsoft.com/office/drawing/2014/main" id="{54A20CC8-70AE-4F2D-80F2-2DE680B42817}"/>
              </a:ext>
            </a:extLst>
          </p:cNvPr>
          <p:cNvGrpSpPr/>
          <p:nvPr/>
        </p:nvGrpSpPr>
        <p:grpSpPr>
          <a:xfrm>
            <a:off x="2551683" y="3176337"/>
            <a:ext cx="939800" cy="1989080"/>
            <a:chOff x="876300" y="2819400"/>
            <a:chExt cx="939800" cy="1989080"/>
          </a:xfrm>
          <a:solidFill>
            <a:srgbClr val="A6A6A6"/>
          </a:solidFill>
        </p:grpSpPr>
        <p:cxnSp>
          <p:nvCxnSpPr>
            <p:cNvPr id="30" name="Straight Connector 29">
              <a:extLst>
                <a:ext uri="{FF2B5EF4-FFF2-40B4-BE49-F238E27FC236}">
                  <a16:creationId xmlns:a16="http://schemas.microsoft.com/office/drawing/2014/main" id="{C884DAA1-9FDE-4810-A9B1-497ABAB67712}"/>
                </a:ext>
              </a:extLst>
            </p:cNvPr>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4BA94B-DFEF-4CA1-8D3B-D5BFCB83F0FA}"/>
                </a:ext>
              </a:extLst>
            </p:cNvPr>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ACEE28-03A9-4805-881A-C5FBAF653E56}"/>
                </a:ext>
              </a:extLst>
            </p:cNvPr>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FDD058-E739-484E-AFE6-399F2BC7EE3B}"/>
                </a:ext>
              </a:extLst>
            </p:cNvPr>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5F9BC2-11F4-4E2A-BC23-2BCC53C351EE}"/>
                </a:ext>
              </a:extLst>
            </p:cNvPr>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4EA4C9-6211-49A9-9E8E-C665D9784A8E}"/>
                </a:ext>
              </a:extLst>
            </p:cNvPr>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5A3C9EB-0478-4EF9-809D-8513874E2167}"/>
                </a:ext>
              </a:extLst>
            </p:cNvPr>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B65979A-91DE-485F-8243-B342FAB49820}"/>
                </a:ext>
              </a:extLst>
            </p:cNvPr>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1D5EB2F-4BBF-4A35-8038-A129B8FC5BBD}"/>
                </a:ext>
              </a:extLst>
            </p:cNvPr>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69E460-A145-4664-A43B-18D8A51A2B26}"/>
                </a:ext>
              </a:extLst>
            </p:cNvPr>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9AAF79-F385-4D83-B665-6CF3B3C899BF}"/>
                </a:ext>
              </a:extLst>
            </p:cNvPr>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08B2229F-893A-4673-9DD9-DEF453602F3E}"/>
                </a:ext>
              </a:extLst>
            </p:cNvPr>
            <p:cNvGrpSpPr/>
            <p:nvPr/>
          </p:nvGrpSpPr>
          <p:grpSpPr>
            <a:xfrm rot="5400000">
              <a:off x="733923" y="4617482"/>
              <a:ext cx="333375" cy="48621"/>
              <a:chOff x="895350" y="4488700"/>
              <a:chExt cx="333375" cy="48621"/>
            </a:xfrm>
            <a:grpFill/>
          </p:grpSpPr>
          <p:sp>
            <p:nvSpPr>
              <p:cNvPr id="42" name="Oval 41">
                <a:extLst>
                  <a:ext uri="{FF2B5EF4-FFF2-40B4-BE49-F238E27FC236}">
                    <a16:creationId xmlns:a16="http://schemas.microsoft.com/office/drawing/2014/main" id="{325A8947-9EB7-48E3-BAF8-C8F186FE7AAB}"/>
                  </a:ext>
                </a:extLst>
              </p:cNvPr>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0019E403-CD82-481E-9002-512A8785B428}"/>
                  </a:ext>
                </a:extLst>
              </p:cNvPr>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07A8ACB-AA55-4866-B529-6D9BF1A37721}"/>
                  </a:ext>
                </a:extLst>
              </p:cNvPr>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45" name="Straight Connector 44">
            <a:extLst>
              <a:ext uri="{FF2B5EF4-FFF2-40B4-BE49-F238E27FC236}">
                <a16:creationId xmlns:a16="http://schemas.microsoft.com/office/drawing/2014/main" id="{2324CEBE-6171-4E10-8D91-021CA4E3436A}"/>
              </a:ext>
            </a:extLst>
          </p:cNvPr>
          <p:cNvCxnSpPr/>
          <p:nvPr/>
        </p:nvCxnSpPr>
        <p:spPr>
          <a:xfrm>
            <a:off x="2551683" y="3023239"/>
            <a:ext cx="939800"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1C44008-68FE-4E1B-9D3E-117FCDD8C27C}"/>
              </a:ext>
            </a:extLst>
          </p:cNvPr>
          <p:cNvCxnSpPr>
            <a:cxnSpLocks/>
          </p:cNvCxnSpPr>
          <p:nvPr/>
        </p:nvCxnSpPr>
        <p:spPr>
          <a:xfrm>
            <a:off x="1806987" y="5392405"/>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34D05415-3683-4B73-94A4-A0C4F068345E}"/>
              </a:ext>
            </a:extLst>
          </p:cNvPr>
          <p:cNvGrpSpPr/>
          <p:nvPr/>
        </p:nvGrpSpPr>
        <p:grpSpPr>
          <a:xfrm>
            <a:off x="4748783" y="2998216"/>
            <a:ext cx="939800" cy="2142178"/>
            <a:chOff x="4873626" y="2728079"/>
            <a:chExt cx="939800" cy="2142178"/>
          </a:xfrm>
          <a:solidFill>
            <a:srgbClr val="A6A6A6"/>
          </a:solidFill>
        </p:grpSpPr>
        <p:grpSp>
          <p:nvGrpSpPr>
            <p:cNvPr id="51" name="Group 50">
              <a:extLst>
                <a:ext uri="{FF2B5EF4-FFF2-40B4-BE49-F238E27FC236}">
                  <a16:creationId xmlns:a16="http://schemas.microsoft.com/office/drawing/2014/main" id="{833A2DA3-1BE9-48EE-9635-99FE1DD3CC5D}"/>
                </a:ext>
              </a:extLst>
            </p:cNvPr>
            <p:cNvGrpSpPr/>
            <p:nvPr/>
          </p:nvGrpSpPr>
          <p:grpSpPr>
            <a:xfrm>
              <a:off x="4873626" y="2881177"/>
              <a:ext cx="939800" cy="1989080"/>
              <a:chOff x="876300" y="2819400"/>
              <a:chExt cx="939800" cy="1989080"/>
            </a:xfrm>
            <a:grpFill/>
          </p:grpSpPr>
          <p:cxnSp>
            <p:nvCxnSpPr>
              <p:cNvPr id="52" name="Straight Connector 51">
                <a:extLst>
                  <a:ext uri="{FF2B5EF4-FFF2-40B4-BE49-F238E27FC236}">
                    <a16:creationId xmlns:a16="http://schemas.microsoft.com/office/drawing/2014/main" id="{4D523EE1-F03D-488D-A3B4-DA951C0A7998}"/>
                  </a:ext>
                </a:extLst>
              </p:cNvPr>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A57FFF-2802-4F31-BDAB-2F2C32873955}"/>
                  </a:ext>
                </a:extLst>
              </p:cNvPr>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D5DA96-6CF1-4B29-B0C8-F3AC6CA7628F}"/>
                  </a:ext>
                </a:extLst>
              </p:cNvPr>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B83FEC-86E6-4CBA-A54A-A16DB1382B84}"/>
                  </a:ext>
                </a:extLst>
              </p:cNvPr>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B245DC-73BC-40DD-B0B9-7FE65131128F}"/>
                  </a:ext>
                </a:extLst>
              </p:cNvPr>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FF9C9B7-2C62-4E2D-BA24-50D2DA8C9655}"/>
                  </a:ext>
                </a:extLst>
              </p:cNvPr>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69E7F4-227E-4B4F-813C-88F6AD51CE02}"/>
                  </a:ext>
                </a:extLst>
              </p:cNvPr>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0975C7-BDE9-4800-8F21-34CD5B849DDC}"/>
                  </a:ext>
                </a:extLst>
              </p:cNvPr>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70596B0-1415-452D-BCC7-90F7E6A7932F}"/>
                  </a:ext>
                </a:extLst>
              </p:cNvPr>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92FA99-C4C2-4CDE-8980-4D18CF8594BA}"/>
                  </a:ext>
                </a:extLst>
              </p:cNvPr>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BBFF41-508E-425A-A53E-2198559D5C1B}"/>
                  </a:ext>
                </a:extLst>
              </p:cNvPr>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F07E0186-E3A9-4391-A634-E52AC5DB1712}"/>
                  </a:ext>
                </a:extLst>
              </p:cNvPr>
              <p:cNvGrpSpPr/>
              <p:nvPr/>
            </p:nvGrpSpPr>
            <p:grpSpPr>
              <a:xfrm rot="5400000">
                <a:off x="733923" y="4617482"/>
                <a:ext cx="333375" cy="48621"/>
                <a:chOff x="895350" y="4488700"/>
                <a:chExt cx="333375" cy="48621"/>
              </a:xfrm>
              <a:grpFill/>
            </p:grpSpPr>
            <p:sp>
              <p:nvSpPr>
                <p:cNvPr id="64" name="Oval 63">
                  <a:extLst>
                    <a:ext uri="{FF2B5EF4-FFF2-40B4-BE49-F238E27FC236}">
                      <a16:creationId xmlns:a16="http://schemas.microsoft.com/office/drawing/2014/main" id="{42833F6C-8988-4E9F-A5A4-DD6E5B62F0CC}"/>
                    </a:ext>
                  </a:extLst>
                </p:cNvPr>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3E4A7D03-A3D8-4B82-84D2-91079ED6392E}"/>
                    </a:ext>
                  </a:extLst>
                </p:cNvPr>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182104CE-B247-475C-8486-C0CB3357E584}"/>
                    </a:ext>
                  </a:extLst>
                </p:cNvPr>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67" name="Straight Connector 66">
              <a:extLst>
                <a:ext uri="{FF2B5EF4-FFF2-40B4-BE49-F238E27FC236}">
                  <a16:creationId xmlns:a16="http://schemas.microsoft.com/office/drawing/2014/main" id="{D9FB7F59-2EA2-4A8D-9D1B-9E607039CDCA}"/>
                </a:ext>
              </a:extLst>
            </p:cNvPr>
            <p:cNvCxnSpPr/>
            <p:nvPr/>
          </p:nvCxnSpPr>
          <p:spPr>
            <a:xfrm>
              <a:off x="4873626" y="2728079"/>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0" name="Connector: Elbow 69">
            <a:extLst>
              <a:ext uri="{FF2B5EF4-FFF2-40B4-BE49-F238E27FC236}">
                <a16:creationId xmlns:a16="http://schemas.microsoft.com/office/drawing/2014/main" id="{15FAF891-7008-4209-B7F5-C657CE2069B5}"/>
              </a:ext>
            </a:extLst>
          </p:cNvPr>
          <p:cNvCxnSpPr>
            <a:cxnSpLocks/>
          </p:cNvCxnSpPr>
          <p:nvPr/>
        </p:nvCxnSpPr>
        <p:spPr>
          <a:xfrm rot="5400000" flipH="1" flipV="1">
            <a:off x="3929650" y="3563950"/>
            <a:ext cx="1385539" cy="247648"/>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070A84B-97B8-40CF-99A0-AC70171FC0A6}"/>
              </a:ext>
            </a:extLst>
          </p:cNvPr>
          <p:cNvCxnSpPr>
            <a:cxnSpLocks/>
          </p:cNvCxnSpPr>
          <p:nvPr/>
        </p:nvCxnSpPr>
        <p:spPr>
          <a:xfrm rot="5400000" flipH="1" flipV="1">
            <a:off x="3983121" y="3726571"/>
            <a:ext cx="1331573" cy="193950"/>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06F62FF4-387F-4844-9AEF-6371AC9365F5}"/>
              </a:ext>
            </a:extLst>
          </p:cNvPr>
          <p:cNvSpPr/>
          <p:nvPr/>
        </p:nvSpPr>
        <p:spPr bwMode="auto">
          <a:xfrm>
            <a:off x="4320157" y="3480439"/>
            <a:ext cx="368300" cy="1180079"/>
          </a:xfrm>
          <a:prstGeom prst="rect">
            <a:avLst/>
          </a:prstGeom>
          <a:gradFill flip="none" rotWithShape="1">
            <a:gsLst>
              <a:gs pos="0">
                <a:srgbClr val="EAEAEA">
                  <a:alpha val="0"/>
                </a:srgbClr>
              </a:gs>
              <a:gs pos="50000">
                <a:srgbClr val="EAEAEA"/>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1AC2E65B-FF5D-429A-8206-FB32470E5DD1}"/>
              </a:ext>
            </a:extLst>
          </p:cNvPr>
          <p:cNvCxnSpPr/>
          <p:nvPr/>
        </p:nvCxnSpPr>
        <p:spPr>
          <a:xfrm>
            <a:off x="4745883" y="3151178"/>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551A647-B2DF-4D77-A86D-70670DEB5FDC}"/>
              </a:ext>
            </a:extLst>
          </p:cNvPr>
          <p:cNvCxnSpPr/>
          <p:nvPr/>
        </p:nvCxnSpPr>
        <p:spPr>
          <a:xfrm>
            <a:off x="4745883" y="299808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EA352EB-CCC1-437B-B98C-44A110EC32FD}"/>
              </a:ext>
            </a:extLst>
          </p:cNvPr>
          <p:cNvCxnSpPr>
            <a:cxnSpLocks/>
          </p:cNvCxnSpPr>
          <p:nvPr/>
        </p:nvCxnSpPr>
        <p:spPr>
          <a:xfrm>
            <a:off x="4111128" y="5392405"/>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A528471-B053-4045-8778-22AC561F8BD0}"/>
              </a:ext>
            </a:extLst>
          </p:cNvPr>
          <p:cNvCxnSpPr>
            <a:cxnSpLocks/>
          </p:cNvCxnSpPr>
          <p:nvPr/>
        </p:nvCxnSpPr>
        <p:spPr>
          <a:xfrm>
            <a:off x="6143765" y="5377611"/>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C6DB944C-AAF9-4024-884E-A9613D402A76}"/>
              </a:ext>
            </a:extLst>
          </p:cNvPr>
          <p:cNvGrpSpPr/>
          <p:nvPr/>
        </p:nvGrpSpPr>
        <p:grpSpPr>
          <a:xfrm>
            <a:off x="7029850" y="2987758"/>
            <a:ext cx="939800" cy="2142178"/>
            <a:chOff x="4873626" y="2728079"/>
            <a:chExt cx="939800" cy="2142178"/>
          </a:xfrm>
          <a:solidFill>
            <a:srgbClr val="A6A6A6"/>
          </a:solidFill>
        </p:grpSpPr>
        <p:grpSp>
          <p:nvGrpSpPr>
            <p:cNvPr id="90" name="Group 89">
              <a:extLst>
                <a:ext uri="{FF2B5EF4-FFF2-40B4-BE49-F238E27FC236}">
                  <a16:creationId xmlns:a16="http://schemas.microsoft.com/office/drawing/2014/main" id="{8E9AD42E-D86B-4249-B893-D09D6969A1C3}"/>
                </a:ext>
              </a:extLst>
            </p:cNvPr>
            <p:cNvGrpSpPr/>
            <p:nvPr/>
          </p:nvGrpSpPr>
          <p:grpSpPr>
            <a:xfrm>
              <a:off x="4873626" y="2881177"/>
              <a:ext cx="939800" cy="1989080"/>
              <a:chOff x="876300" y="2819400"/>
              <a:chExt cx="939800" cy="1989080"/>
            </a:xfrm>
            <a:grpFill/>
          </p:grpSpPr>
          <p:cxnSp>
            <p:nvCxnSpPr>
              <p:cNvPr id="92" name="Straight Connector 91">
                <a:extLst>
                  <a:ext uri="{FF2B5EF4-FFF2-40B4-BE49-F238E27FC236}">
                    <a16:creationId xmlns:a16="http://schemas.microsoft.com/office/drawing/2014/main" id="{822B418D-BCE7-43ED-AF4F-BCDE753D65A4}"/>
                  </a:ext>
                </a:extLst>
              </p:cNvPr>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B10E9F4-AA0A-42C6-8EE8-9D359C0A2AEE}"/>
                  </a:ext>
                </a:extLst>
              </p:cNvPr>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C2589DD-A160-423A-BD34-9BE7E31FD133}"/>
                  </a:ext>
                </a:extLst>
              </p:cNvPr>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8F6C801-250B-445C-963C-5A40AA203C2E}"/>
                  </a:ext>
                </a:extLst>
              </p:cNvPr>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BDBCA8-1ED4-4C2F-AB0D-26983FD2A5D2}"/>
                  </a:ext>
                </a:extLst>
              </p:cNvPr>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7B320AF-3BF7-4AFA-A65E-6AAFC4409364}"/>
                  </a:ext>
                </a:extLst>
              </p:cNvPr>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4FA66DC-9991-4C1C-AE0F-6984D91FD4F9}"/>
                  </a:ext>
                </a:extLst>
              </p:cNvPr>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F0ECF10-A1AF-426A-883E-979BAB0D920C}"/>
                  </a:ext>
                </a:extLst>
              </p:cNvPr>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1782186-AFE2-49F8-8C1A-7CB6F5A5C0F1}"/>
                  </a:ext>
                </a:extLst>
              </p:cNvPr>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13395-7C59-4217-937E-E763901C26A3}"/>
                  </a:ext>
                </a:extLst>
              </p:cNvPr>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40E213-6961-491F-ABD4-4B5894367782}"/>
                  </a:ext>
                </a:extLst>
              </p:cNvPr>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6E1AB4D-3917-4A68-8058-AFEA2E2C542B}"/>
                  </a:ext>
                </a:extLst>
              </p:cNvPr>
              <p:cNvGrpSpPr/>
              <p:nvPr/>
            </p:nvGrpSpPr>
            <p:grpSpPr>
              <a:xfrm rot="5400000">
                <a:off x="733923" y="4617482"/>
                <a:ext cx="333375" cy="48621"/>
                <a:chOff x="895350" y="4488700"/>
                <a:chExt cx="333375" cy="48621"/>
              </a:xfrm>
              <a:grpFill/>
            </p:grpSpPr>
            <p:sp>
              <p:nvSpPr>
                <p:cNvPr id="104" name="Oval 103">
                  <a:extLst>
                    <a:ext uri="{FF2B5EF4-FFF2-40B4-BE49-F238E27FC236}">
                      <a16:creationId xmlns:a16="http://schemas.microsoft.com/office/drawing/2014/main" id="{B0A64F33-EAB4-4CAD-A669-1E415EE9FEF0}"/>
                    </a:ext>
                  </a:extLst>
                </p:cNvPr>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29A99B78-376D-4E74-848C-72D24CBD8F30}"/>
                    </a:ext>
                  </a:extLst>
                </p:cNvPr>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66AAF263-CD46-4131-B8C7-60306641ABD0}"/>
                    </a:ext>
                  </a:extLst>
                </p:cNvPr>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91" name="Straight Connector 90">
              <a:extLst>
                <a:ext uri="{FF2B5EF4-FFF2-40B4-BE49-F238E27FC236}">
                  <a16:creationId xmlns:a16="http://schemas.microsoft.com/office/drawing/2014/main" id="{CC6458E4-9F7F-49E9-9504-6714102EEEBF}"/>
                </a:ext>
              </a:extLst>
            </p:cNvPr>
            <p:cNvCxnSpPr/>
            <p:nvPr/>
          </p:nvCxnSpPr>
          <p:spPr>
            <a:xfrm>
              <a:off x="4873626" y="2728079"/>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07" name="Connector: Elbow 106">
            <a:extLst>
              <a:ext uri="{FF2B5EF4-FFF2-40B4-BE49-F238E27FC236}">
                <a16:creationId xmlns:a16="http://schemas.microsoft.com/office/drawing/2014/main" id="{FABC8438-42F2-4A48-8584-274F2368955B}"/>
              </a:ext>
            </a:extLst>
          </p:cNvPr>
          <p:cNvCxnSpPr>
            <a:cxnSpLocks/>
          </p:cNvCxnSpPr>
          <p:nvPr/>
        </p:nvCxnSpPr>
        <p:spPr>
          <a:xfrm rot="5400000" flipH="1" flipV="1">
            <a:off x="6210717" y="3553492"/>
            <a:ext cx="1385539" cy="247648"/>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522E4BE0-AFDF-4A9A-9C97-FB6C9AEF9658}"/>
              </a:ext>
            </a:extLst>
          </p:cNvPr>
          <p:cNvCxnSpPr>
            <a:cxnSpLocks/>
          </p:cNvCxnSpPr>
          <p:nvPr/>
        </p:nvCxnSpPr>
        <p:spPr>
          <a:xfrm rot="5400000" flipH="1" flipV="1">
            <a:off x="6264188" y="3716113"/>
            <a:ext cx="1331573" cy="193950"/>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CBD55D3-73DA-42EF-A6A9-BA6D38BBDF66}"/>
              </a:ext>
            </a:extLst>
          </p:cNvPr>
          <p:cNvSpPr/>
          <p:nvPr/>
        </p:nvSpPr>
        <p:spPr bwMode="auto">
          <a:xfrm>
            <a:off x="6601224" y="3469981"/>
            <a:ext cx="368300" cy="1180079"/>
          </a:xfrm>
          <a:prstGeom prst="rect">
            <a:avLst/>
          </a:prstGeom>
          <a:gradFill flip="none" rotWithShape="1">
            <a:gsLst>
              <a:gs pos="0">
                <a:srgbClr val="EAEAEA">
                  <a:alpha val="0"/>
                </a:srgbClr>
              </a:gs>
              <a:gs pos="50000">
                <a:srgbClr val="EAEAEA"/>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68245B6A-3366-4198-81B4-DB4D7417BE71}"/>
              </a:ext>
            </a:extLst>
          </p:cNvPr>
          <p:cNvCxnSpPr/>
          <p:nvPr/>
        </p:nvCxnSpPr>
        <p:spPr>
          <a:xfrm>
            <a:off x="7026950" y="314072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FA65BEB-54E0-4D79-81AB-393B7F9381B6}"/>
              </a:ext>
            </a:extLst>
          </p:cNvPr>
          <p:cNvCxnSpPr/>
          <p:nvPr/>
        </p:nvCxnSpPr>
        <p:spPr>
          <a:xfrm>
            <a:off x="7026950" y="2987622"/>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79683D3A-ADE5-46AD-B8ED-1A1A60E8F6E8}"/>
              </a:ext>
            </a:extLst>
          </p:cNvPr>
          <p:cNvGrpSpPr/>
          <p:nvPr/>
        </p:nvGrpSpPr>
        <p:grpSpPr>
          <a:xfrm>
            <a:off x="9233164" y="2974295"/>
            <a:ext cx="939800" cy="2142178"/>
            <a:chOff x="4873626" y="2728079"/>
            <a:chExt cx="939800" cy="2142178"/>
          </a:xfrm>
          <a:solidFill>
            <a:srgbClr val="A6A6A6"/>
          </a:solidFill>
        </p:grpSpPr>
        <p:grpSp>
          <p:nvGrpSpPr>
            <p:cNvPr id="114" name="Group 113">
              <a:extLst>
                <a:ext uri="{FF2B5EF4-FFF2-40B4-BE49-F238E27FC236}">
                  <a16:creationId xmlns:a16="http://schemas.microsoft.com/office/drawing/2014/main" id="{7F5E4BB6-2F13-45F8-92B7-69AA7DF27ECA}"/>
                </a:ext>
              </a:extLst>
            </p:cNvPr>
            <p:cNvGrpSpPr/>
            <p:nvPr/>
          </p:nvGrpSpPr>
          <p:grpSpPr>
            <a:xfrm>
              <a:off x="4873626" y="2881177"/>
              <a:ext cx="939800" cy="1989080"/>
              <a:chOff x="876300" y="2819400"/>
              <a:chExt cx="939800" cy="1989080"/>
            </a:xfrm>
            <a:grpFill/>
          </p:grpSpPr>
          <p:cxnSp>
            <p:nvCxnSpPr>
              <p:cNvPr id="116" name="Straight Connector 115">
                <a:extLst>
                  <a:ext uri="{FF2B5EF4-FFF2-40B4-BE49-F238E27FC236}">
                    <a16:creationId xmlns:a16="http://schemas.microsoft.com/office/drawing/2014/main" id="{43891AE4-C9CE-4E5E-9451-C71F55C82E84}"/>
                  </a:ext>
                </a:extLst>
              </p:cNvPr>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4D6B072-425B-472F-8448-3CEA15B3471F}"/>
                  </a:ext>
                </a:extLst>
              </p:cNvPr>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F1EC386-1DBB-430A-AB8E-5701D7A6905C}"/>
                  </a:ext>
                </a:extLst>
              </p:cNvPr>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9C57A0F-794D-42D6-B42C-FBE1849EEF21}"/>
                  </a:ext>
                </a:extLst>
              </p:cNvPr>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370B5AB-5842-4884-8F79-CE659D6DAD44}"/>
                  </a:ext>
                </a:extLst>
              </p:cNvPr>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9E604D1-B455-43AA-B0A4-62AF9989047A}"/>
                  </a:ext>
                </a:extLst>
              </p:cNvPr>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AFCFE8E-60FA-4623-96EA-C52074EAFAC1}"/>
                  </a:ext>
                </a:extLst>
              </p:cNvPr>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EA29B77-E6DC-4645-B680-578141089A35}"/>
                  </a:ext>
                </a:extLst>
              </p:cNvPr>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6372BBD-9921-4B75-BB58-DB725AAEEBFC}"/>
                  </a:ext>
                </a:extLst>
              </p:cNvPr>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9908765-E834-4B30-9323-6B6F0E3B7495}"/>
                  </a:ext>
                </a:extLst>
              </p:cNvPr>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B1292A3-7BC7-48A0-8D5F-5DB999250A13}"/>
                  </a:ext>
                </a:extLst>
              </p:cNvPr>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3AE5F9F4-B10D-466A-BB83-DBF216DF44F7}"/>
                  </a:ext>
                </a:extLst>
              </p:cNvPr>
              <p:cNvGrpSpPr/>
              <p:nvPr/>
            </p:nvGrpSpPr>
            <p:grpSpPr>
              <a:xfrm rot="5400000">
                <a:off x="733923" y="4617482"/>
                <a:ext cx="333375" cy="48621"/>
                <a:chOff x="895350" y="4488700"/>
                <a:chExt cx="333375" cy="48621"/>
              </a:xfrm>
              <a:grpFill/>
            </p:grpSpPr>
            <p:sp>
              <p:nvSpPr>
                <p:cNvPr id="128" name="Oval 127">
                  <a:extLst>
                    <a:ext uri="{FF2B5EF4-FFF2-40B4-BE49-F238E27FC236}">
                      <a16:creationId xmlns:a16="http://schemas.microsoft.com/office/drawing/2014/main" id="{5BE85033-9ACE-4BF8-84EF-9B3380D6481B}"/>
                    </a:ext>
                  </a:extLst>
                </p:cNvPr>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a:extLst>
                    <a:ext uri="{FF2B5EF4-FFF2-40B4-BE49-F238E27FC236}">
                      <a16:creationId xmlns:a16="http://schemas.microsoft.com/office/drawing/2014/main" id="{AFF6C43E-3A32-415D-B3B8-1CBFF59FB790}"/>
                    </a:ext>
                  </a:extLst>
                </p:cNvPr>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a:extLst>
                    <a:ext uri="{FF2B5EF4-FFF2-40B4-BE49-F238E27FC236}">
                      <a16:creationId xmlns:a16="http://schemas.microsoft.com/office/drawing/2014/main" id="{314D06D3-6862-47D1-8E93-4D858B4C8D48}"/>
                    </a:ext>
                  </a:extLst>
                </p:cNvPr>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Straight Connector 114">
              <a:extLst>
                <a:ext uri="{FF2B5EF4-FFF2-40B4-BE49-F238E27FC236}">
                  <a16:creationId xmlns:a16="http://schemas.microsoft.com/office/drawing/2014/main" id="{3017E287-8937-49D5-A235-A642A932401C}"/>
                </a:ext>
              </a:extLst>
            </p:cNvPr>
            <p:cNvCxnSpPr/>
            <p:nvPr/>
          </p:nvCxnSpPr>
          <p:spPr>
            <a:xfrm>
              <a:off x="4873626" y="2728079"/>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31" name="Connector: Elbow 130">
            <a:extLst>
              <a:ext uri="{FF2B5EF4-FFF2-40B4-BE49-F238E27FC236}">
                <a16:creationId xmlns:a16="http://schemas.microsoft.com/office/drawing/2014/main" id="{A8AAEF27-1929-4AD3-9C11-C565C3E5F49D}"/>
              </a:ext>
            </a:extLst>
          </p:cNvPr>
          <p:cNvCxnSpPr>
            <a:cxnSpLocks/>
          </p:cNvCxnSpPr>
          <p:nvPr/>
        </p:nvCxnSpPr>
        <p:spPr>
          <a:xfrm rot="5400000" flipH="1" flipV="1">
            <a:off x="8414031" y="3540029"/>
            <a:ext cx="1385539" cy="247648"/>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DB9E7FA-BBE8-4023-8CAD-16CC93C900AC}"/>
              </a:ext>
            </a:extLst>
          </p:cNvPr>
          <p:cNvCxnSpPr>
            <a:cxnSpLocks/>
          </p:cNvCxnSpPr>
          <p:nvPr/>
        </p:nvCxnSpPr>
        <p:spPr>
          <a:xfrm rot="5400000" flipH="1" flipV="1">
            <a:off x="8467502" y="3702650"/>
            <a:ext cx="1331573" cy="193950"/>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27C49EA8-6C38-42CD-8BDF-248802C2CBB9}"/>
              </a:ext>
            </a:extLst>
          </p:cNvPr>
          <p:cNvSpPr/>
          <p:nvPr/>
        </p:nvSpPr>
        <p:spPr bwMode="auto">
          <a:xfrm>
            <a:off x="8804538" y="3456518"/>
            <a:ext cx="368300" cy="1180079"/>
          </a:xfrm>
          <a:prstGeom prst="rect">
            <a:avLst/>
          </a:prstGeom>
          <a:gradFill flip="none" rotWithShape="1">
            <a:gsLst>
              <a:gs pos="0">
                <a:srgbClr val="EAEAEA">
                  <a:alpha val="0"/>
                </a:srgbClr>
              </a:gs>
              <a:gs pos="50000">
                <a:srgbClr val="EAEAEA"/>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450FA302-1609-4910-924D-32A155E82A2F}"/>
              </a:ext>
            </a:extLst>
          </p:cNvPr>
          <p:cNvCxnSpPr/>
          <p:nvPr/>
        </p:nvCxnSpPr>
        <p:spPr>
          <a:xfrm>
            <a:off x="9230264" y="3127257"/>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C7D7AD5-6C4C-4F65-8171-E7714F1EB992}"/>
              </a:ext>
            </a:extLst>
          </p:cNvPr>
          <p:cNvCxnSpPr/>
          <p:nvPr/>
        </p:nvCxnSpPr>
        <p:spPr>
          <a:xfrm>
            <a:off x="9230264" y="2974159"/>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D80E9C70-0D7D-4590-B044-A8A3B1047F94}"/>
              </a:ext>
            </a:extLst>
          </p:cNvPr>
          <p:cNvCxnSpPr>
            <a:cxnSpLocks/>
          </p:cNvCxnSpPr>
          <p:nvPr/>
        </p:nvCxnSpPr>
        <p:spPr>
          <a:xfrm>
            <a:off x="8492606" y="5377611"/>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9B4AAAD-179C-457E-B34B-9979E319282F}"/>
              </a:ext>
            </a:extLst>
          </p:cNvPr>
          <p:cNvSpPr txBox="1"/>
          <p:nvPr/>
        </p:nvSpPr>
        <p:spPr>
          <a:xfrm>
            <a:off x="2133954" y="6092673"/>
            <a:ext cx="7924092" cy="276999"/>
          </a:xfrm>
          <a:prstGeom prst="rect">
            <a:avLst/>
          </a:prstGeom>
          <a:noFill/>
        </p:spPr>
        <p:txBody>
          <a:bodyPr wrap="none" lIns="0" tIns="0" rIns="0" bIns="0" rtlCol="0">
            <a:spAutoFit/>
          </a:bodyPr>
          <a:lstStyle/>
          <a:p>
            <a:pPr algn="ctr"/>
            <a:r>
              <a:rPr lang="en-US">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New monetization models just reshuffle priorities of same old hygiene debt</a:t>
            </a:r>
          </a:p>
        </p:txBody>
      </p:sp>
      <p:grpSp>
        <p:nvGrpSpPr>
          <p:cNvPr id="71" name="Group 70">
            <a:extLst>
              <a:ext uri="{FF2B5EF4-FFF2-40B4-BE49-F238E27FC236}">
                <a16:creationId xmlns:a16="http://schemas.microsoft.com/office/drawing/2014/main" id="{FF6CF3BB-5D66-448D-90E4-748B8ABF999E}"/>
              </a:ext>
            </a:extLst>
          </p:cNvPr>
          <p:cNvGrpSpPr/>
          <p:nvPr/>
        </p:nvGrpSpPr>
        <p:grpSpPr>
          <a:xfrm>
            <a:off x="2202286" y="1573419"/>
            <a:ext cx="1694075" cy="1202873"/>
            <a:chOff x="2172746" y="1586094"/>
            <a:chExt cx="1694075" cy="1202873"/>
          </a:xfrm>
        </p:grpSpPr>
        <p:sp>
          <p:nvSpPr>
            <p:cNvPr id="46" name="Rectangle 45">
              <a:extLst>
                <a:ext uri="{FF2B5EF4-FFF2-40B4-BE49-F238E27FC236}">
                  <a16:creationId xmlns:a16="http://schemas.microsoft.com/office/drawing/2014/main" id="{1004A175-5AD4-4628-84BC-6CCB03A8ABFB}"/>
                </a:ext>
              </a:extLst>
            </p:cNvPr>
            <p:cNvSpPr/>
            <p:nvPr/>
          </p:nvSpPr>
          <p:spPr bwMode="auto">
            <a:xfrm>
              <a:off x="2172746" y="1586094"/>
              <a:ext cx="1694075"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gradFill>
                    <a:gsLst>
                      <a:gs pos="0">
                        <a:schemeClr val="accent1"/>
                      </a:gs>
                      <a:gs pos="100000">
                        <a:schemeClr val="accent1"/>
                      </a:gs>
                    </a:gsLst>
                    <a:lin ang="5400000" scaled="0"/>
                  </a:gradFill>
                  <a:cs typeface="Segoe UI Semibold" panose="020B0702040204020203" pitchFamily="34" charset="0"/>
                </a:rPr>
                <a:t>“NEW” ELEMENT</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Credential theft</a:t>
              </a:r>
            </a:p>
          </p:txBody>
        </p:sp>
        <p:cxnSp>
          <p:nvCxnSpPr>
            <p:cNvPr id="10" name="Straight Connector 9">
              <a:extLst>
                <a:ext uri="{FF2B5EF4-FFF2-40B4-BE49-F238E27FC236}">
                  <a16:creationId xmlns:a16="http://schemas.microsoft.com/office/drawing/2014/main" id="{595A1C13-8FDE-421C-955A-5ED4DBA00F9F}"/>
                </a:ext>
              </a:extLst>
            </p:cNvPr>
            <p:cNvCxnSpPr>
              <a:cxnSpLocks/>
            </p:cNvCxnSpPr>
            <p:nvPr/>
          </p:nvCxnSpPr>
          <p:spPr>
            <a:xfrm>
              <a:off x="2172746" y="2473439"/>
              <a:ext cx="1694075"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B58A504-C88A-4FDA-BA6E-AE4F0380D00B}"/>
                </a:ext>
              </a:extLst>
            </p:cNvPr>
            <p:cNvCxnSpPr/>
            <p:nvPr/>
          </p:nvCxnSpPr>
          <p:spPr>
            <a:xfrm flipH="1">
              <a:off x="3019783" y="2484032"/>
              <a:ext cx="1" cy="304935"/>
            </a:xfrm>
            <a:prstGeom prst="line">
              <a:avLst/>
            </a:prstGeom>
            <a:ln w="38100">
              <a:solidFill>
                <a:schemeClr val="accent1"/>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9976A1DC-F4FD-4E26-9EE6-2A4ABA6A22D9}"/>
              </a:ext>
            </a:extLst>
          </p:cNvPr>
          <p:cNvGrpSpPr/>
          <p:nvPr/>
        </p:nvGrpSpPr>
        <p:grpSpPr>
          <a:xfrm>
            <a:off x="4256715" y="1573419"/>
            <a:ext cx="1919185" cy="1205678"/>
            <a:chOff x="4256715" y="1583289"/>
            <a:chExt cx="1919185" cy="1205678"/>
          </a:xfrm>
        </p:grpSpPr>
        <p:sp>
          <p:nvSpPr>
            <p:cNvPr id="87" name="Rectangle 86">
              <a:extLst>
                <a:ext uri="{FF2B5EF4-FFF2-40B4-BE49-F238E27FC236}">
                  <a16:creationId xmlns:a16="http://schemas.microsoft.com/office/drawing/2014/main" id="{1B1B95E1-B3F6-4B43-B3D1-8A0CCFDADEBB}"/>
                </a:ext>
              </a:extLst>
            </p:cNvPr>
            <p:cNvSpPr/>
            <p:nvPr/>
          </p:nvSpPr>
          <p:spPr bwMode="auto">
            <a:xfrm>
              <a:off x="4256715" y="1583289"/>
              <a:ext cx="1919185"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gradFill>
                    <a:gsLst>
                      <a:gs pos="0">
                        <a:schemeClr val="tx1"/>
                      </a:gs>
                      <a:gs pos="100000">
                        <a:schemeClr val="tx2"/>
                      </a:gs>
                    </a:gsLst>
                    <a:lin ang="5400000" scaled="0"/>
                  </a:gradFill>
                  <a:cs typeface="Segoe UI Semibold" panose="020B0702040204020203" pitchFamily="34" charset="0"/>
                </a:rPr>
                <a:t>INCREASE PRIORITY</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Backups</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File permissions</a:t>
              </a:r>
            </a:p>
          </p:txBody>
        </p:sp>
        <p:cxnSp>
          <p:nvCxnSpPr>
            <p:cNvPr id="140" name="Straight Connector 139">
              <a:extLst>
                <a:ext uri="{FF2B5EF4-FFF2-40B4-BE49-F238E27FC236}">
                  <a16:creationId xmlns:a16="http://schemas.microsoft.com/office/drawing/2014/main" id="{0CB274FB-CA06-42ED-AEC9-3DA64733109D}"/>
                </a:ext>
              </a:extLst>
            </p:cNvPr>
            <p:cNvCxnSpPr>
              <a:cxnSpLocks/>
            </p:cNvCxnSpPr>
            <p:nvPr/>
          </p:nvCxnSpPr>
          <p:spPr>
            <a:xfrm>
              <a:off x="4256715" y="2470634"/>
              <a:ext cx="1919185" cy="0"/>
            </a:xfrm>
            <a:prstGeom prst="line">
              <a:avLst/>
            </a:prstGeom>
            <a:ln w="381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890283E-DBB7-4583-A973-C9796AA344E7}"/>
                </a:ext>
              </a:extLst>
            </p:cNvPr>
            <p:cNvCxnSpPr/>
            <p:nvPr/>
          </p:nvCxnSpPr>
          <p:spPr>
            <a:xfrm flipH="1">
              <a:off x="5215782" y="2484032"/>
              <a:ext cx="1" cy="304935"/>
            </a:xfrm>
            <a:prstGeom prst="line">
              <a:avLst/>
            </a:prstGeom>
            <a:ln w="38100">
              <a:solidFill>
                <a:schemeClr val="tx2"/>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4B59847E-0207-4FE8-A3BD-D08921C984C5}"/>
              </a:ext>
            </a:extLst>
          </p:cNvPr>
          <p:cNvGrpSpPr/>
          <p:nvPr/>
        </p:nvGrpSpPr>
        <p:grpSpPr>
          <a:xfrm>
            <a:off x="6423699" y="1573419"/>
            <a:ext cx="1919185" cy="1203353"/>
            <a:chOff x="6423699" y="1585614"/>
            <a:chExt cx="1919185" cy="1203353"/>
          </a:xfrm>
        </p:grpSpPr>
        <p:sp>
          <p:nvSpPr>
            <p:cNvPr id="112" name="Rectangle 111">
              <a:extLst>
                <a:ext uri="{FF2B5EF4-FFF2-40B4-BE49-F238E27FC236}">
                  <a16:creationId xmlns:a16="http://schemas.microsoft.com/office/drawing/2014/main" id="{61739844-52C5-46D4-B762-A15145006B05}"/>
                </a:ext>
              </a:extLst>
            </p:cNvPr>
            <p:cNvSpPr/>
            <p:nvPr/>
          </p:nvSpPr>
          <p:spPr bwMode="auto">
            <a:xfrm>
              <a:off x="6423699" y="1585614"/>
              <a:ext cx="1919185"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gradFill>
                    <a:gsLst>
                      <a:gs pos="0">
                        <a:schemeClr val="tx1"/>
                      </a:gs>
                      <a:gs pos="100000">
                        <a:schemeClr val="tx2"/>
                      </a:gs>
                    </a:gsLst>
                    <a:lin ang="5400000" scaled="0"/>
                  </a:gradFill>
                  <a:cs typeface="Segoe UI Semibold" panose="020B0702040204020203" pitchFamily="34" charset="0"/>
                </a:rPr>
                <a:t>INCREASE PRIORITY</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Patching</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Retire old protocols</a:t>
              </a:r>
            </a:p>
          </p:txBody>
        </p:sp>
        <p:cxnSp>
          <p:nvCxnSpPr>
            <p:cNvPr id="141" name="Straight Connector 140">
              <a:extLst>
                <a:ext uri="{FF2B5EF4-FFF2-40B4-BE49-F238E27FC236}">
                  <a16:creationId xmlns:a16="http://schemas.microsoft.com/office/drawing/2014/main" id="{58DB5F21-32AA-41FE-A56E-6411C16D6A76}"/>
                </a:ext>
              </a:extLst>
            </p:cNvPr>
            <p:cNvCxnSpPr>
              <a:cxnSpLocks/>
            </p:cNvCxnSpPr>
            <p:nvPr/>
          </p:nvCxnSpPr>
          <p:spPr>
            <a:xfrm>
              <a:off x="6423699" y="2472959"/>
              <a:ext cx="1919185" cy="0"/>
            </a:xfrm>
            <a:prstGeom prst="line">
              <a:avLst/>
            </a:prstGeom>
            <a:ln w="381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BEA4BE-DF91-462F-AE10-A1081FBBF708}"/>
                </a:ext>
              </a:extLst>
            </p:cNvPr>
            <p:cNvCxnSpPr/>
            <p:nvPr/>
          </p:nvCxnSpPr>
          <p:spPr>
            <a:xfrm flipH="1">
              <a:off x="7411781" y="2484032"/>
              <a:ext cx="1" cy="304935"/>
            </a:xfrm>
            <a:prstGeom prst="line">
              <a:avLst/>
            </a:prstGeom>
            <a:ln w="38100">
              <a:solidFill>
                <a:schemeClr val="tx2"/>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BCBAE29D-D97E-4CC2-9644-95863F600D2E}"/>
              </a:ext>
            </a:extLst>
          </p:cNvPr>
          <p:cNvGrpSpPr/>
          <p:nvPr/>
        </p:nvGrpSpPr>
        <p:grpSpPr>
          <a:xfrm>
            <a:off x="8590683" y="1573419"/>
            <a:ext cx="2421946" cy="1202873"/>
            <a:chOff x="8590683" y="1586094"/>
            <a:chExt cx="2421946" cy="1202873"/>
          </a:xfrm>
        </p:grpSpPr>
        <p:sp>
          <p:nvSpPr>
            <p:cNvPr id="136" name="Rectangle 135">
              <a:extLst>
                <a:ext uri="{FF2B5EF4-FFF2-40B4-BE49-F238E27FC236}">
                  <a16:creationId xmlns:a16="http://schemas.microsoft.com/office/drawing/2014/main" id="{C0AB26BE-B819-4B39-8C28-1A63823D0AA7}"/>
                </a:ext>
              </a:extLst>
            </p:cNvPr>
            <p:cNvSpPr/>
            <p:nvPr/>
          </p:nvSpPr>
          <p:spPr bwMode="auto">
            <a:xfrm>
              <a:off x="8590683" y="1586094"/>
              <a:ext cx="2421946"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gradFill>
                    <a:gsLst>
                      <a:gs pos="0">
                        <a:schemeClr val="tx1"/>
                      </a:gs>
                      <a:gs pos="100000">
                        <a:schemeClr val="tx2"/>
                      </a:gs>
                    </a:gsLst>
                    <a:lin ang="5400000" scaled="0"/>
                  </a:gradFill>
                  <a:cs typeface="Segoe UI Semibold" panose="020B0702040204020203" pitchFamily="34" charset="0"/>
                </a:rPr>
                <a:t>INCREASE PRIORITY</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Web app security</a:t>
              </a:r>
            </a:p>
            <a:p>
              <a:pPr marL="117475" indent="-117475" defTabSz="932472"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Performance monitoring</a:t>
              </a:r>
            </a:p>
          </p:txBody>
        </p:sp>
        <p:cxnSp>
          <p:nvCxnSpPr>
            <p:cNvPr id="142" name="Straight Connector 141">
              <a:extLst>
                <a:ext uri="{FF2B5EF4-FFF2-40B4-BE49-F238E27FC236}">
                  <a16:creationId xmlns:a16="http://schemas.microsoft.com/office/drawing/2014/main" id="{CE7FBE0C-503B-4882-9B47-BFC2882F8974}"/>
                </a:ext>
              </a:extLst>
            </p:cNvPr>
            <p:cNvCxnSpPr>
              <a:cxnSpLocks/>
            </p:cNvCxnSpPr>
            <p:nvPr/>
          </p:nvCxnSpPr>
          <p:spPr>
            <a:xfrm>
              <a:off x="8590683" y="2462588"/>
              <a:ext cx="2421946" cy="0"/>
            </a:xfrm>
            <a:prstGeom prst="line">
              <a:avLst/>
            </a:prstGeom>
            <a:ln w="381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797EB8D-ADF3-4847-9CA1-CFCC51C06ADB}"/>
                </a:ext>
              </a:extLst>
            </p:cNvPr>
            <p:cNvCxnSpPr/>
            <p:nvPr/>
          </p:nvCxnSpPr>
          <p:spPr>
            <a:xfrm flipH="1">
              <a:off x="9607780" y="2484032"/>
              <a:ext cx="1" cy="304935"/>
            </a:xfrm>
            <a:prstGeom prst="line">
              <a:avLst/>
            </a:prstGeom>
            <a:ln w="38100">
              <a:solidFill>
                <a:schemeClr val="tx2"/>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853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45"/>
                                        </p:tgtEl>
                                      </p:cBhvr>
                                    </p:animEffect>
                                    <p:animScale>
                                      <p:cBhvr>
                                        <p:cTn id="34" dur="250" autoRev="1" fill="hold"/>
                                        <p:tgtEl>
                                          <p:spTgt spid="45"/>
                                        </p:tgtEl>
                                      </p:cBhvr>
                                      <p:by x="105000" y="105000"/>
                                    </p:animScale>
                                  </p:childTnLst>
                                </p:cTn>
                              </p:par>
                              <p:par>
                                <p:cTn id="35" presetID="22" presetClass="entr" presetSubtype="4"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down)">
                                      <p:cBhvr>
                                        <p:cTn id="37" dur="75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1000"/>
                            </p:stCondLst>
                            <p:childTnLst>
                              <p:par>
                                <p:cTn id="48" presetID="22" presetClass="entr" presetSubtype="4"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down)">
                                      <p:cBhvr>
                                        <p:cTn id="50" dur="500"/>
                                        <p:tgtEl>
                                          <p:spTgt spid="68"/>
                                        </p:tgtEl>
                                      </p:cBhvr>
                                    </p:animEffect>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1000"/>
                                        <p:tgtEl>
                                          <p:spTgt spid="85"/>
                                        </p:tgtEl>
                                      </p:cBhvr>
                                    </p:animEffect>
                                    <p:anim calcmode="lin" valueType="num">
                                      <p:cBhvr>
                                        <p:cTn id="60" dur="1000" fill="hold"/>
                                        <p:tgtEl>
                                          <p:spTgt spid="85"/>
                                        </p:tgtEl>
                                        <p:attrNameLst>
                                          <p:attrName>ppt_x</p:attrName>
                                        </p:attrNameLst>
                                      </p:cBhvr>
                                      <p:tavLst>
                                        <p:tav tm="0">
                                          <p:val>
                                            <p:strVal val="#ppt_x"/>
                                          </p:val>
                                        </p:tav>
                                        <p:tav tm="100000">
                                          <p:val>
                                            <p:strVal val="#ppt_x"/>
                                          </p:val>
                                        </p:tav>
                                      </p:tavLst>
                                    </p:anim>
                                    <p:anim calcmode="lin" valueType="num">
                                      <p:cBhvr>
                                        <p:cTn id="61" dur="1000" fill="hold"/>
                                        <p:tgtEl>
                                          <p:spTgt spid="85"/>
                                        </p:tgtEl>
                                        <p:attrNameLst>
                                          <p:attrName>ppt_y</p:attrName>
                                        </p:attrNameLst>
                                      </p:cBhvr>
                                      <p:tavLst>
                                        <p:tav tm="0">
                                          <p:val>
                                            <p:strVal val="#ppt_y+.1"/>
                                          </p:val>
                                        </p:tav>
                                        <p:tav tm="100000">
                                          <p:val>
                                            <p:strVal val="#ppt_y"/>
                                          </p:val>
                                        </p:tav>
                                      </p:tavLst>
                                    </p:anim>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22" presetClass="entr" presetSubtype="4"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wipe(down)">
                                      <p:cBhvr>
                                        <p:cTn id="70" dur="75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childTnLst>
                          </p:cTn>
                        </p:par>
                        <p:par>
                          <p:cTn id="80" fill="hold">
                            <p:stCondLst>
                              <p:cond delay="1000"/>
                            </p:stCondLst>
                            <p:childTnLst>
                              <p:par>
                                <p:cTn id="81" presetID="22" presetClass="entr" presetSubtype="4" fill="hold" nodeType="after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wipe(down)">
                                      <p:cBhvr>
                                        <p:cTn id="83" dur="500"/>
                                        <p:tgtEl>
                                          <p:spTgt spid="89"/>
                                        </p:tgtEl>
                                      </p:cBhvr>
                                    </p:animEffect>
                                  </p:childTnLst>
                                </p:cTn>
                              </p:par>
                            </p:childTnLst>
                          </p:cTn>
                        </p:par>
                        <p:par>
                          <p:cTn id="84" fill="hold">
                            <p:stCondLst>
                              <p:cond delay="1500"/>
                            </p:stCondLst>
                            <p:childTnLst>
                              <p:par>
                                <p:cTn id="85" presetID="42" presetClass="entr" presetSubtype="0" fill="hold" nodeType="after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1000"/>
                                        <p:tgtEl>
                                          <p:spTgt spid="110"/>
                                        </p:tgtEl>
                                      </p:cBhvr>
                                    </p:animEffect>
                                    <p:anim calcmode="lin" valueType="num">
                                      <p:cBhvr>
                                        <p:cTn id="88" dur="1000" fill="hold"/>
                                        <p:tgtEl>
                                          <p:spTgt spid="110"/>
                                        </p:tgtEl>
                                        <p:attrNameLst>
                                          <p:attrName>ppt_x</p:attrName>
                                        </p:attrNameLst>
                                      </p:cBhvr>
                                      <p:tavLst>
                                        <p:tav tm="0">
                                          <p:val>
                                            <p:strVal val="#ppt_x"/>
                                          </p:val>
                                        </p:tav>
                                        <p:tav tm="100000">
                                          <p:val>
                                            <p:strVal val="#ppt_x"/>
                                          </p:val>
                                        </p:tav>
                                      </p:tavLst>
                                    </p:anim>
                                    <p:anim calcmode="lin" valueType="num">
                                      <p:cBhvr>
                                        <p:cTn id="89" dur="1000" fill="hold"/>
                                        <p:tgtEl>
                                          <p:spTgt spid="11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fade">
                                      <p:cBhvr>
                                        <p:cTn id="92" dur="1000"/>
                                        <p:tgtEl>
                                          <p:spTgt spid="111"/>
                                        </p:tgtEl>
                                      </p:cBhvr>
                                    </p:animEffect>
                                    <p:anim calcmode="lin" valueType="num">
                                      <p:cBhvr>
                                        <p:cTn id="93" dur="1000" fill="hold"/>
                                        <p:tgtEl>
                                          <p:spTgt spid="111"/>
                                        </p:tgtEl>
                                        <p:attrNameLst>
                                          <p:attrName>ppt_x</p:attrName>
                                        </p:attrNameLst>
                                      </p:cBhvr>
                                      <p:tavLst>
                                        <p:tav tm="0">
                                          <p:val>
                                            <p:strVal val="#ppt_x"/>
                                          </p:val>
                                        </p:tav>
                                        <p:tav tm="100000">
                                          <p:val>
                                            <p:strVal val="#ppt_x"/>
                                          </p:val>
                                        </p:tav>
                                      </p:tavLst>
                                    </p:anim>
                                    <p:anim calcmode="lin" valueType="num">
                                      <p:cBhvr>
                                        <p:cTn id="94" dur="1000" fill="hold"/>
                                        <p:tgtEl>
                                          <p:spTgt spid="111"/>
                                        </p:tgtEl>
                                        <p:attrNameLst>
                                          <p:attrName>ppt_y</p:attrName>
                                        </p:attrNameLst>
                                      </p:cBhvr>
                                      <p:tavLst>
                                        <p:tav tm="0">
                                          <p:val>
                                            <p:strVal val="#ppt_y+.1"/>
                                          </p:val>
                                        </p:tav>
                                        <p:tav tm="100000">
                                          <p:val>
                                            <p:strVal val="#ppt_y"/>
                                          </p:val>
                                        </p:tav>
                                      </p:tavLst>
                                    </p:anim>
                                  </p:childTnLst>
                                </p:cTn>
                              </p:par>
                              <p:par>
                                <p:cTn id="95" presetID="10" presetClass="entr" presetSubtype="0" fill="hold" nodeType="withEffect">
                                  <p:stCondLst>
                                    <p:cond delay="0"/>
                                  </p:stCondLst>
                                  <p:childTnLst>
                                    <p:set>
                                      <p:cBhvr>
                                        <p:cTn id="96" dur="1" fill="hold">
                                          <p:stCondLst>
                                            <p:cond delay="0"/>
                                          </p:stCondLst>
                                        </p:cTn>
                                        <p:tgtEl>
                                          <p:spTgt spid="108"/>
                                        </p:tgtEl>
                                        <p:attrNameLst>
                                          <p:attrName>style.visibility</p:attrName>
                                        </p:attrNameLst>
                                      </p:cBhvr>
                                      <p:to>
                                        <p:strVal val="visible"/>
                                      </p:to>
                                    </p:set>
                                    <p:animEffect transition="in" filter="fade">
                                      <p:cBhvr>
                                        <p:cTn id="97" dur="500"/>
                                        <p:tgtEl>
                                          <p:spTgt spid="108"/>
                                        </p:tgtEl>
                                      </p:cBhvr>
                                    </p:animEffect>
                                  </p:childTnLst>
                                </p:cTn>
                              </p:par>
                              <p:par>
                                <p:cTn id="98" presetID="10" presetClass="entr" presetSubtype="0" fill="hold" nodeType="with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fade">
                                      <p:cBhvr>
                                        <p:cTn id="100" dur="500"/>
                                        <p:tgtEl>
                                          <p:spTgt spid="107"/>
                                        </p:tgtEl>
                                      </p:cBhvr>
                                    </p:animEffect>
                                  </p:childTnLst>
                                </p:cTn>
                              </p:par>
                              <p:par>
                                <p:cTn id="101" presetID="22" presetClass="entr" presetSubtype="4" fill="hold"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wipe(down)">
                                      <p:cBhvr>
                                        <p:cTn id="103" dur="75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fade">
                                      <p:cBhvr>
                                        <p:cTn id="108" dur="500"/>
                                        <p:tgtEl>
                                          <p:spTgt spid="137"/>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fade">
                                      <p:cBhvr>
                                        <p:cTn id="112" dur="500"/>
                                        <p:tgtEl>
                                          <p:spTgt spid="8"/>
                                        </p:tgtEl>
                                      </p:cBhvr>
                                    </p:animEffect>
                                  </p:childTnLst>
                                </p:cTn>
                              </p:par>
                            </p:childTnLst>
                          </p:cTn>
                        </p:par>
                        <p:par>
                          <p:cTn id="113" fill="hold">
                            <p:stCondLst>
                              <p:cond delay="1000"/>
                            </p:stCondLst>
                            <p:childTnLst>
                              <p:par>
                                <p:cTn id="114" presetID="22" presetClass="entr" presetSubtype="4" fill="hold" nodeType="afterEffect">
                                  <p:stCondLst>
                                    <p:cond delay="0"/>
                                  </p:stCondLst>
                                  <p:childTnLst>
                                    <p:set>
                                      <p:cBhvr>
                                        <p:cTn id="115" dur="1" fill="hold">
                                          <p:stCondLst>
                                            <p:cond delay="0"/>
                                          </p:stCondLst>
                                        </p:cTn>
                                        <p:tgtEl>
                                          <p:spTgt spid="113"/>
                                        </p:tgtEl>
                                        <p:attrNameLst>
                                          <p:attrName>style.visibility</p:attrName>
                                        </p:attrNameLst>
                                      </p:cBhvr>
                                      <p:to>
                                        <p:strVal val="visible"/>
                                      </p:to>
                                    </p:set>
                                    <p:animEffect transition="in" filter="wipe(down)">
                                      <p:cBhvr>
                                        <p:cTn id="116" dur="500"/>
                                        <p:tgtEl>
                                          <p:spTgt spid="113"/>
                                        </p:tgtEl>
                                      </p:cBhvr>
                                    </p:animEffect>
                                  </p:childTnLst>
                                </p:cTn>
                              </p:par>
                            </p:childTnLst>
                          </p:cTn>
                        </p:par>
                        <p:par>
                          <p:cTn id="117" fill="hold">
                            <p:stCondLst>
                              <p:cond delay="1500"/>
                            </p:stCondLst>
                            <p:childTnLst>
                              <p:par>
                                <p:cTn id="118" presetID="42" presetClass="entr" presetSubtype="0" fill="hold" nodeType="afterEffect">
                                  <p:stCondLst>
                                    <p:cond delay="0"/>
                                  </p:stCondLst>
                                  <p:childTnLst>
                                    <p:set>
                                      <p:cBhvr>
                                        <p:cTn id="119" dur="1" fill="hold">
                                          <p:stCondLst>
                                            <p:cond delay="0"/>
                                          </p:stCondLst>
                                        </p:cTn>
                                        <p:tgtEl>
                                          <p:spTgt spid="134"/>
                                        </p:tgtEl>
                                        <p:attrNameLst>
                                          <p:attrName>style.visibility</p:attrName>
                                        </p:attrNameLst>
                                      </p:cBhvr>
                                      <p:to>
                                        <p:strVal val="visible"/>
                                      </p:to>
                                    </p:set>
                                    <p:animEffect transition="in" filter="fade">
                                      <p:cBhvr>
                                        <p:cTn id="120" dur="1000"/>
                                        <p:tgtEl>
                                          <p:spTgt spid="134"/>
                                        </p:tgtEl>
                                      </p:cBhvr>
                                    </p:animEffect>
                                    <p:anim calcmode="lin" valueType="num">
                                      <p:cBhvr>
                                        <p:cTn id="121" dur="1000" fill="hold"/>
                                        <p:tgtEl>
                                          <p:spTgt spid="134"/>
                                        </p:tgtEl>
                                        <p:attrNameLst>
                                          <p:attrName>ppt_x</p:attrName>
                                        </p:attrNameLst>
                                      </p:cBhvr>
                                      <p:tavLst>
                                        <p:tav tm="0">
                                          <p:val>
                                            <p:strVal val="#ppt_x"/>
                                          </p:val>
                                        </p:tav>
                                        <p:tav tm="100000">
                                          <p:val>
                                            <p:strVal val="#ppt_x"/>
                                          </p:val>
                                        </p:tav>
                                      </p:tavLst>
                                    </p:anim>
                                    <p:anim calcmode="lin" valueType="num">
                                      <p:cBhvr>
                                        <p:cTn id="122" dur="1000" fill="hold"/>
                                        <p:tgtEl>
                                          <p:spTgt spid="134"/>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135"/>
                                        </p:tgtEl>
                                        <p:attrNameLst>
                                          <p:attrName>style.visibility</p:attrName>
                                        </p:attrNameLst>
                                      </p:cBhvr>
                                      <p:to>
                                        <p:strVal val="visible"/>
                                      </p:to>
                                    </p:set>
                                    <p:animEffect transition="in" filter="fade">
                                      <p:cBhvr>
                                        <p:cTn id="125" dur="1000"/>
                                        <p:tgtEl>
                                          <p:spTgt spid="135"/>
                                        </p:tgtEl>
                                      </p:cBhvr>
                                    </p:animEffect>
                                    <p:anim calcmode="lin" valueType="num">
                                      <p:cBhvr>
                                        <p:cTn id="126" dur="1000" fill="hold"/>
                                        <p:tgtEl>
                                          <p:spTgt spid="135"/>
                                        </p:tgtEl>
                                        <p:attrNameLst>
                                          <p:attrName>ppt_x</p:attrName>
                                        </p:attrNameLst>
                                      </p:cBhvr>
                                      <p:tavLst>
                                        <p:tav tm="0">
                                          <p:val>
                                            <p:strVal val="#ppt_x"/>
                                          </p:val>
                                        </p:tav>
                                        <p:tav tm="100000">
                                          <p:val>
                                            <p:strVal val="#ppt_x"/>
                                          </p:val>
                                        </p:tav>
                                      </p:tavLst>
                                    </p:anim>
                                    <p:anim calcmode="lin" valueType="num">
                                      <p:cBhvr>
                                        <p:cTn id="127" dur="1000" fill="hold"/>
                                        <p:tgtEl>
                                          <p:spTgt spid="135"/>
                                        </p:tgtEl>
                                        <p:attrNameLst>
                                          <p:attrName>ppt_y</p:attrName>
                                        </p:attrNameLst>
                                      </p:cBhvr>
                                      <p:tavLst>
                                        <p:tav tm="0">
                                          <p:val>
                                            <p:strVal val="#ppt_y+.1"/>
                                          </p:val>
                                        </p:tav>
                                        <p:tav tm="100000">
                                          <p:val>
                                            <p:strVal val="#ppt_y"/>
                                          </p:val>
                                        </p:tav>
                                      </p:tavLst>
                                    </p:anim>
                                  </p:childTnLst>
                                </p:cTn>
                              </p:par>
                              <p:par>
                                <p:cTn id="128" presetID="10" presetClass="entr" presetSubtype="0" fill="hold" nodeType="withEffect">
                                  <p:stCondLst>
                                    <p:cond delay="0"/>
                                  </p:stCondLst>
                                  <p:childTnLst>
                                    <p:set>
                                      <p:cBhvr>
                                        <p:cTn id="129" dur="1" fill="hold">
                                          <p:stCondLst>
                                            <p:cond delay="0"/>
                                          </p:stCondLst>
                                        </p:cTn>
                                        <p:tgtEl>
                                          <p:spTgt spid="132"/>
                                        </p:tgtEl>
                                        <p:attrNameLst>
                                          <p:attrName>style.visibility</p:attrName>
                                        </p:attrNameLst>
                                      </p:cBhvr>
                                      <p:to>
                                        <p:strVal val="visible"/>
                                      </p:to>
                                    </p:set>
                                    <p:animEffect transition="in" filter="fade">
                                      <p:cBhvr>
                                        <p:cTn id="130" dur="500"/>
                                        <p:tgtEl>
                                          <p:spTgt spid="132"/>
                                        </p:tgtEl>
                                      </p:cBhvr>
                                    </p:animEffect>
                                  </p:childTnLst>
                                </p:cTn>
                              </p:par>
                              <p:par>
                                <p:cTn id="131" presetID="10" presetClass="entr" presetSubtype="0" fill="hold" nodeType="withEffect">
                                  <p:stCondLst>
                                    <p:cond delay="0"/>
                                  </p:stCondLst>
                                  <p:childTnLst>
                                    <p:set>
                                      <p:cBhvr>
                                        <p:cTn id="132" dur="1" fill="hold">
                                          <p:stCondLst>
                                            <p:cond delay="0"/>
                                          </p:stCondLst>
                                        </p:cTn>
                                        <p:tgtEl>
                                          <p:spTgt spid="131"/>
                                        </p:tgtEl>
                                        <p:attrNameLst>
                                          <p:attrName>style.visibility</p:attrName>
                                        </p:attrNameLst>
                                      </p:cBhvr>
                                      <p:to>
                                        <p:strVal val="visible"/>
                                      </p:to>
                                    </p:set>
                                    <p:animEffect transition="in" filter="fade">
                                      <p:cBhvr>
                                        <p:cTn id="133" dur="500"/>
                                        <p:tgtEl>
                                          <p:spTgt spid="131"/>
                                        </p:tgtEl>
                                      </p:cBhvr>
                                    </p:animEffect>
                                  </p:childTnLst>
                                </p:cTn>
                              </p:par>
                              <p:par>
                                <p:cTn id="134" presetID="22" presetClass="entr" presetSubtype="4" fill="hold"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750"/>
                                        <p:tgtEl>
                                          <p:spTgt spid="74"/>
                                        </p:tgtEl>
                                      </p:cBhvr>
                                    </p:animEffect>
                                  </p:childTnLst>
                                </p:cTn>
                              </p:par>
                            </p:childTnLst>
                          </p:cTn>
                        </p:par>
                        <p:par>
                          <p:cTn id="137" fill="hold">
                            <p:stCondLst>
                              <p:cond delay="2500"/>
                            </p:stCondLst>
                            <p:childTnLst>
                              <p:par>
                                <p:cTn id="138" presetID="10" presetClass="entr" presetSubtype="0" fill="hold" nodeType="afterEffect">
                                  <p:stCondLst>
                                    <p:cond delay="0"/>
                                  </p:stCondLst>
                                  <p:childTnLst>
                                    <p:set>
                                      <p:cBhvr>
                                        <p:cTn id="139" dur="1" fill="hold">
                                          <p:stCondLst>
                                            <p:cond delay="0"/>
                                          </p:stCondLst>
                                        </p:cTn>
                                        <p:tgtEl>
                                          <p:spTgt spid="9">
                                            <p:txEl>
                                              <p:pRg st="0" end="0"/>
                                            </p:txEl>
                                          </p:spTgt>
                                        </p:tgtEl>
                                        <p:attrNameLst>
                                          <p:attrName>style.visibility</p:attrName>
                                        </p:attrNameLst>
                                      </p:cBhvr>
                                      <p:to>
                                        <p:strVal val="visible"/>
                                      </p:to>
                                    </p:set>
                                    <p:animEffect transition="in" filter="fade">
                                      <p:cBhvr>
                                        <p:cTn id="14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3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B0DE1E-42B2-4BE3-A6C7-C571D978AE15}"/>
              </a:ext>
            </a:extLst>
          </p:cNvPr>
          <p:cNvSpPr>
            <a:spLocks noGrp="1"/>
          </p:cNvSpPr>
          <p:nvPr>
            <p:ph type="title"/>
          </p:nvPr>
        </p:nvSpPr>
        <p:spPr/>
        <p:txBody>
          <a:bodyPr/>
          <a:lstStyle/>
          <a:p>
            <a:r>
              <a:rPr lang="en-US"/>
              <a:t>Microsoft Investments into Critical Hygiene</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30627DAD-940B-4C3A-B411-BD713F9304BE}"/>
                  </a:ext>
                </a:extLst>
              </p:cNvPr>
              <p:cNvGraphicFramePr>
                <a:graphicFrameLocks noChangeAspect="1"/>
              </p:cNvGraphicFramePr>
              <p:nvPr>
                <p:extLst>
                  <p:ext uri="{D42A27DB-BD31-4B8C-83A1-F6EECF244321}">
                    <p14:modId xmlns:p14="http://schemas.microsoft.com/office/powerpoint/2010/main" val="167693186"/>
                  </p:ext>
                </p:extLst>
              </p:nvPr>
            </p:nvGraphicFramePr>
            <p:xfrm>
              <a:off x="1031518" y="2315183"/>
              <a:ext cx="4810119" cy="2705692"/>
            </p:xfrm>
            <a:graphic>
              <a:graphicData uri="http://schemas.microsoft.com/office/powerpoint/2016/sectionzoom">
                <psez:sectionZm>
                  <psez:sectionZmObj sectionId="{75687E4E-A300-41A3-98B2-BDF7DFE7F0B9}">
                    <psez:zmPr id="{78B39A71-B69A-4FF3-B9A5-EA452199051B}" transitionDur="1000">
                      <p166:blipFill xmlns:p166="http://schemas.microsoft.com/office/powerpoint/2016/6/main">
                        <a:blip r:embed="rId3"/>
                        <a:stretch>
                          <a:fillRect/>
                        </a:stretch>
                      </p166:blipFill>
                      <p166:spPr xmlns:p166="http://schemas.microsoft.com/office/powerpoint/2016/6/main">
                        <a:xfrm>
                          <a:off x="0" y="0"/>
                          <a:ext cx="4810119" cy="2705692"/>
                        </a:xfrm>
                        <a:prstGeom prst="rect">
                          <a:avLst/>
                        </a:prstGeom>
                        <a:ln w="3175">
                          <a:solidFill>
                            <a:prstClr val="ltGray"/>
                          </a:solidFill>
                        </a:ln>
                      </p166:spPr>
                    </psez:zmPr>
                  </psez:sectionZmObj>
                </psez:sectionZm>
              </a:graphicData>
            </a:graphic>
          </p:graphicFrame>
        </mc:Choice>
        <mc:Fallback xmlns="">
          <p:pic>
            <p:nvPicPr>
              <p:cNvPr id="6" name="Section Zoom 5">
                <a:hlinkClick r:id="rId4" action="ppaction://hlinksldjump"/>
                <a:extLst>
                  <a:ext uri="{FF2B5EF4-FFF2-40B4-BE49-F238E27FC236}">
                    <a16:creationId xmlns:a16="http://schemas.microsoft.com/office/drawing/2014/main" id="{30627DAD-940B-4C3A-B411-BD713F9304BE}"/>
                  </a:ext>
                </a:extLst>
              </p:cNvPr>
              <p:cNvPicPr>
                <a:picLocks noGrp="1" noRot="1" noChangeAspect="1" noMove="1" noResize="1" noEditPoints="1" noAdjustHandles="1" noChangeArrowheads="1" noChangeShapeType="1"/>
              </p:cNvPicPr>
              <p:nvPr/>
            </p:nvPicPr>
            <p:blipFill>
              <a:blip r:embed="rId5"/>
              <a:stretch>
                <a:fillRect/>
              </a:stretch>
            </p:blipFill>
            <p:spPr>
              <a:xfrm>
                <a:off x="1031518" y="2315183"/>
                <a:ext cx="4810119" cy="2705692"/>
              </a:xfrm>
              <a:prstGeom prst="rect">
                <a:avLst/>
              </a:prstGeom>
              <a:ln w="3175">
                <a:solidFill>
                  <a:prstClr val="ltGray"/>
                </a:solidFill>
              </a:ln>
            </p:spPr>
          </p:pic>
        </mc:Fallback>
      </mc:AlternateContent>
      <p:sp>
        <p:nvSpPr>
          <p:cNvPr id="9" name="Rectangle 8">
            <a:extLst>
              <a:ext uri="{FF2B5EF4-FFF2-40B4-BE49-F238E27FC236}">
                <a16:creationId xmlns:a16="http://schemas.microsoft.com/office/drawing/2014/main" id="{1225F147-192D-44D7-9FD3-F58A8E74CB21}"/>
              </a:ext>
            </a:extLst>
          </p:cNvPr>
          <p:cNvSpPr/>
          <p:nvPr/>
        </p:nvSpPr>
        <p:spPr>
          <a:xfrm>
            <a:off x="1031518" y="5184968"/>
            <a:ext cx="4535601" cy="400110"/>
          </a:xfrm>
          <a:prstGeom prst="rect">
            <a:avLst/>
          </a:prstGeom>
        </p:spPr>
        <p:txBody>
          <a:bodyPr wrap="none">
            <a:spAutoFit/>
          </a:bodyPr>
          <a:lstStyle/>
          <a:p>
            <a:pPr marL="228594" lvl="1" defTabSz="932719">
              <a:spcBef>
                <a:spcPct val="20000"/>
              </a:spcBef>
              <a:buSzPct val="90000"/>
            </a:pPr>
            <a:r>
              <a:rPr lang="en-US" sz="2000" b="1">
                <a:gradFill>
                  <a:gsLst>
                    <a:gs pos="1250">
                      <a:srgbClr val="1A1A1A"/>
                    </a:gs>
                    <a:gs pos="100000">
                      <a:srgbClr val="1A1A1A"/>
                    </a:gs>
                  </a:gsLst>
                  <a:lin ang="5400000" scaled="0"/>
                </a:gradFill>
              </a:rPr>
              <a:t>CROSS-INDUSTRY PARTNERSHIPS</a:t>
            </a:r>
          </a:p>
        </p:txBody>
      </p:sp>
      <p:sp>
        <p:nvSpPr>
          <p:cNvPr id="15" name="Rectangle 14">
            <a:extLst>
              <a:ext uri="{FF2B5EF4-FFF2-40B4-BE49-F238E27FC236}">
                <a16:creationId xmlns:a16="http://schemas.microsoft.com/office/drawing/2014/main" id="{CD3C6632-78AE-4086-A9D6-A125A7EA008B}"/>
              </a:ext>
            </a:extLst>
          </p:cNvPr>
          <p:cNvSpPr/>
          <p:nvPr/>
        </p:nvSpPr>
        <p:spPr>
          <a:xfrm>
            <a:off x="6787050" y="5184968"/>
            <a:ext cx="3598036" cy="400110"/>
          </a:xfrm>
          <a:prstGeom prst="rect">
            <a:avLst/>
          </a:prstGeom>
        </p:spPr>
        <p:txBody>
          <a:bodyPr wrap="none">
            <a:spAutoFit/>
          </a:bodyPr>
          <a:lstStyle/>
          <a:p>
            <a:pPr marL="228594" lvl="1" defTabSz="932719">
              <a:spcBef>
                <a:spcPct val="20000"/>
              </a:spcBef>
              <a:buSzPct val="90000"/>
            </a:pPr>
            <a:r>
              <a:rPr lang="en-US" sz="2000" b="1">
                <a:gradFill>
                  <a:gsLst>
                    <a:gs pos="1250">
                      <a:srgbClr val="1A1A1A"/>
                    </a:gs>
                    <a:gs pos="100000">
                      <a:srgbClr val="1A1A1A"/>
                    </a:gs>
                  </a:gsLst>
                  <a:lin ang="5400000" scaled="0"/>
                </a:gradFill>
              </a:rPr>
              <a:t>PLATFORM INVESTMENTS</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A4D37B56-0AF0-460E-87DB-15F54D8987B0}"/>
                  </a:ext>
                </a:extLst>
              </p:cNvPr>
              <p:cNvGraphicFramePr>
                <a:graphicFrameLocks noChangeAspect="1"/>
              </p:cNvGraphicFramePr>
              <p:nvPr>
                <p:extLst>
                  <p:ext uri="{D42A27DB-BD31-4B8C-83A1-F6EECF244321}">
                    <p14:modId xmlns:p14="http://schemas.microsoft.com/office/powerpoint/2010/main" val="1526330614"/>
                  </p:ext>
                </p:extLst>
              </p:nvPr>
            </p:nvGraphicFramePr>
            <p:xfrm>
              <a:off x="6350365" y="2315183"/>
              <a:ext cx="4810119" cy="2705692"/>
            </p:xfrm>
            <a:graphic>
              <a:graphicData uri="http://schemas.microsoft.com/office/powerpoint/2016/sectionzoom">
                <psez:sectionZm>
                  <psez:sectionZmObj sectionId="{54C03B77-19AC-4805-81EC-6666826F727F}">
                    <psez:zmPr id="{F06B00EB-39F3-494C-AC27-F2DEFBF272E4}" transitionDur="1000">
                      <p166:blipFill xmlns:p166="http://schemas.microsoft.com/office/powerpoint/2016/6/main">
                        <a:blip r:embed="rId6"/>
                        <a:stretch>
                          <a:fillRect/>
                        </a:stretch>
                      </p166:blipFill>
                      <p166:spPr xmlns:p166="http://schemas.microsoft.com/office/powerpoint/2016/6/main">
                        <a:xfrm>
                          <a:off x="0" y="0"/>
                          <a:ext cx="4810119" cy="2705692"/>
                        </a:xfrm>
                        <a:prstGeom prst="rect">
                          <a:avLst/>
                        </a:prstGeom>
                        <a:ln w="3175">
                          <a:solidFill>
                            <a:prstClr val="ltGray"/>
                          </a:solidFill>
                        </a:ln>
                      </p166:spPr>
                    </psez:zmPr>
                  </psez:sectionZmObj>
                </psez:sectionZm>
              </a:graphicData>
            </a:graphic>
          </p:graphicFrame>
        </mc:Choice>
        <mc:Fallback xmlns="">
          <p:pic>
            <p:nvPicPr>
              <p:cNvPr id="4" name="Section Zoom 3">
                <a:hlinkClick r:id="rId7" action="ppaction://hlinksldjump"/>
                <a:extLst>
                  <a:ext uri="{FF2B5EF4-FFF2-40B4-BE49-F238E27FC236}">
                    <a16:creationId xmlns:a16="http://schemas.microsoft.com/office/drawing/2014/main" id="{A4D37B56-0AF0-460E-87DB-15F54D8987B0}"/>
                  </a:ext>
                </a:extLst>
              </p:cNvPr>
              <p:cNvPicPr>
                <a:picLocks noGrp="1" noRot="1" noChangeAspect="1" noMove="1" noResize="1" noEditPoints="1" noAdjustHandles="1" noChangeArrowheads="1" noChangeShapeType="1"/>
              </p:cNvPicPr>
              <p:nvPr/>
            </p:nvPicPr>
            <p:blipFill>
              <a:blip r:embed="rId8"/>
              <a:stretch>
                <a:fillRect/>
              </a:stretch>
            </p:blipFill>
            <p:spPr>
              <a:xfrm>
                <a:off x="6350365" y="2315183"/>
                <a:ext cx="4810119" cy="2705692"/>
              </a:xfrm>
              <a:prstGeom prst="rect">
                <a:avLst/>
              </a:prstGeom>
              <a:ln w="3175">
                <a:solidFill>
                  <a:prstClr val="ltGray"/>
                </a:solidFill>
              </a:ln>
            </p:spPr>
          </p:pic>
        </mc:Fallback>
      </mc:AlternateContent>
    </p:spTree>
    <p:extLst>
      <p:ext uri="{BB962C8B-B14F-4D97-AF65-F5344CB8AC3E}">
        <p14:creationId xmlns:p14="http://schemas.microsoft.com/office/powerpoint/2010/main" val="38351420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B755-1AB9-4C7D-ABAA-6D868DFFF732}"/>
              </a:ext>
            </a:extLst>
          </p:cNvPr>
          <p:cNvSpPr>
            <a:spLocks noGrp="1"/>
          </p:cNvSpPr>
          <p:nvPr>
            <p:ph type="title"/>
          </p:nvPr>
        </p:nvSpPr>
        <p:spPr/>
        <p:txBody>
          <a:bodyPr/>
          <a:lstStyle/>
          <a:p>
            <a:r>
              <a:rPr lang="en-US"/>
              <a:t>Platform security approach</a:t>
            </a:r>
          </a:p>
        </p:txBody>
      </p:sp>
      <p:grpSp>
        <p:nvGrpSpPr>
          <p:cNvPr id="7" name="Group 6">
            <a:extLst>
              <a:ext uri="{FF2B5EF4-FFF2-40B4-BE49-F238E27FC236}">
                <a16:creationId xmlns:a16="http://schemas.microsoft.com/office/drawing/2014/main" id="{3B4BBDF7-1F00-4C13-9833-912A8803B7FC}"/>
              </a:ext>
            </a:extLst>
          </p:cNvPr>
          <p:cNvGrpSpPr/>
          <p:nvPr/>
        </p:nvGrpSpPr>
        <p:grpSpPr>
          <a:xfrm>
            <a:off x="341992" y="3003985"/>
            <a:ext cx="3571093" cy="3489957"/>
            <a:chOff x="341992" y="3003985"/>
            <a:chExt cx="3571093" cy="3489957"/>
          </a:xfrm>
        </p:grpSpPr>
        <p:sp>
          <p:nvSpPr>
            <p:cNvPr id="6" name="Rectangle 5">
              <a:extLst>
                <a:ext uri="{FF2B5EF4-FFF2-40B4-BE49-F238E27FC236}">
                  <a16:creationId xmlns:a16="http://schemas.microsoft.com/office/drawing/2014/main" id="{42CF27C7-9393-45F6-98DF-94BAE10623D9}"/>
                </a:ext>
              </a:extLst>
            </p:cNvPr>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9B7CDAD-57F9-4B1C-9DFB-F3EF880C69ED}"/>
                </a:ext>
              </a:extLst>
            </p:cNvPr>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VULNERABILITY COUNT AND SEVERITY</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8" name="Rectangle 7">
              <a:extLst>
                <a:ext uri="{FF2B5EF4-FFF2-40B4-BE49-F238E27FC236}">
                  <a16:creationId xmlns:a16="http://schemas.microsoft.com/office/drawing/2014/main" id="{5F1BC56D-196B-4D5B-B585-42C9E7162AF9}"/>
                </a:ext>
              </a:extLst>
            </p:cNvPr>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Security Development </a:t>
              </a:r>
              <a:b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b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Lifecycle (SDL)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sng"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SD3+C: </a:t>
              </a: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Secure in </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Design</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Development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 Communications</a:t>
              </a:r>
            </a:p>
          </p:txBody>
        </p:sp>
        <p:sp>
          <p:nvSpPr>
            <p:cNvPr id="13" name="Rectangle 12">
              <a:extLst>
                <a:ext uri="{FF2B5EF4-FFF2-40B4-BE49-F238E27FC236}">
                  <a16:creationId xmlns:a16="http://schemas.microsoft.com/office/drawing/2014/main" id="{DBCDC005-FD20-4DE5-8631-59A46EB91288}"/>
                </a:ext>
              </a:extLst>
            </p:cNvPr>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3"/>
                </a:rPr>
                <a:t>https://www.microsoft.com/SDL</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4"/>
                </a:rPr>
                <a:t>http://www.iso.org/</a:t>
              </a:r>
              <a:r>
                <a:rPr kumimoji="0" lang="en-US" sz="700" b="0" i="0" u="none" strike="noStrike" kern="1200" cap="none" spc="0" normalizeH="0" baseline="0" noProof="0">
                  <a:ln>
                    <a:noFill/>
                  </a:ln>
                  <a:solidFill>
                    <a:prstClr val="black"/>
                  </a:solidFill>
                  <a:effectLst/>
                  <a:uLnTx/>
                  <a:uFillTx/>
                  <a:ea typeface="+mn-ea"/>
                  <a:cs typeface="+mn-cs"/>
                  <a:hlinkClick r:id="rId4"/>
                </a:rPr>
                <a:t>iso/home/store/catalogue_tc/catalogue_detail.htm?csnumber=44378</a:t>
              </a:r>
              <a:r>
                <a:rPr kumimoji="0" lang="en-US" sz="700" b="0" i="0" u="none" strike="noStrike" kern="1200" cap="none" spc="0" normalizeH="0" baseline="0" noProof="0">
                  <a:ln>
                    <a:noFill/>
                  </a:ln>
                  <a:solidFill>
                    <a:prstClr val="black"/>
                  </a:solidFill>
                  <a:effectLst/>
                  <a:uLnTx/>
                  <a:uFillTx/>
                  <a:ea typeface="+mn-ea"/>
                  <a:cs typeface="+mn-cs"/>
                </a:rPr>
                <a:t> </a:t>
              </a:r>
              <a:endParaRPr kumimoji="0" lang="en-US" sz="1400" b="0" i="0" u="none" strike="noStrike" kern="1200" cap="none" spc="0" normalizeH="0" baseline="0" noProof="0">
                <a:ln>
                  <a:noFill/>
                </a:ln>
                <a:solidFill>
                  <a:prstClr val="black"/>
                </a:solidFill>
                <a:effectLst/>
                <a:uLnTx/>
                <a:uFillTx/>
                <a:ea typeface="+mn-ea"/>
                <a:cs typeface="+mn-cs"/>
              </a:endParaRPr>
            </a:p>
          </p:txBody>
        </p:sp>
      </p:grpSp>
      <p:grpSp>
        <p:nvGrpSpPr>
          <p:cNvPr id="11" name="Group 10">
            <a:extLst>
              <a:ext uri="{FF2B5EF4-FFF2-40B4-BE49-F238E27FC236}">
                <a16:creationId xmlns:a16="http://schemas.microsoft.com/office/drawing/2014/main" id="{5F8190F2-6CBF-4ACB-8163-41E81F3F4B19}"/>
              </a:ext>
            </a:extLst>
          </p:cNvPr>
          <p:cNvGrpSpPr/>
          <p:nvPr/>
        </p:nvGrpSpPr>
        <p:grpSpPr>
          <a:xfrm>
            <a:off x="4679641" y="3031224"/>
            <a:ext cx="3674300" cy="3501769"/>
            <a:chOff x="4679641" y="3031224"/>
            <a:chExt cx="3674300" cy="3501769"/>
          </a:xfrm>
        </p:grpSpPr>
        <p:sp>
          <p:nvSpPr>
            <p:cNvPr id="61" name="Rectangle 60">
              <a:extLst>
                <a:ext uri="{FF2B5EF4-FFF2-40B4-BE49-F238E27FC236}">
                  <a16:creationId xmlns:a16="http://schemas.microsoft.com/office/drawing/2014/main" id="{60FFD4B3-F365-4018-B2D8-66E96D42B97C}"/>
                </a:ext>
              </a:extLst>
            </p:cNvPr>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5DACF13-48DA-4CFE-B6FE-5BC001D631D0}"/>
                </a:ext>
              </a:extLst>
            </p:cNvPr>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TIME </a:t>
              </a:r>
              <a:b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b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OF EXPOSURE</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15" name="Rectangle 14">
              <a:extLst>
                <a:ext uri="{FF2B5EF4-FFF2-40B4-BE49-F238E27FC236}">
                  <a16:creationId xmlns:a16="http://schemas.microsoft.com/office/drawing/2014/main" id="{8ABD51BA-58D4-4D68-B8BA-8DCA2C1C188E}"/>
                </a:ext>
              </a:extLst>
            </p:cNvPr>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Rapid Response</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sym typeface="Wingdings" panose="05000000000000000000" pitchFamily="2" charset="2"/>
                </a:rPr>
                <a:t>Bug Bounty</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Rigorous Testing</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Response Center</a:t>
              </a: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Automatic Updates</a:t>
              </a:r>
            </a:p>
          </p:txBody>
        </p:sp>
        <p:sp>
          <p:nvSpPr>
            <p:cNvPr id="18" name="Rectangle 17">
              <a:extLst>
                <a:ext uri="{FF2B5EF4-FFF2-40B4-BE49-F238E27FC236}">
                  <a16:creationId xmlns:a16="http://schemas.microsoft.com/office/drawing/2014/main" id="{6ABE9149-165A-46FD-BC0C-210A8542F4F6}"/>
                </a:ext>
              </a:extLst>
            </p:cNvPr>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hlinkClick r:id="rId5"/>
                </a:rPr>
                <a:t>https://technet.microsoft.com/en-us/security/dn440717.aspx</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27" name="Rectangle 26">
            <a:extLst>
              <a:ext uri="{FF2B5EF4-FFF2-40B4-BE49-F238E27FC236}">
                <a16:creationId xmlns:a16="http://schemas.microsoft.com/office/drawing/2014/main" id="{1D9A09B0-1E8E-4D13-AD54-E3D707FEE344}"/>
              </a:ext>
            </a:extLst>
          </p:cNvPr>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9" name="Rectangle 28">
            <a:extLst>
              <a:ext uri="{FF2B5EF4-FFF2-40B4-BE49-F238E27FC236}">
                <a16:creationId xmlns:a16="http://schemas.microsoft.com/office/drawing/2014/main" id="{83759029-DEF8-4E06-BDA9-F7EE3F8FB8E0}"/>
              </a:ext>
            </a:extLst>
          </p:cNvPr>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35" name="Group 34">
            <a:extLst>
              <a:ext uri="{FF2B5EF4-FFF2-40B4-BE49-F238E27FC236}">
                <a16:creationId xmlns:a16="http://schemas.microsoft.com/office/drawing/2014/main" id="{5DCAEB33-3AB1-4084-B3E6-256B54568D62}"/>
              </a:ext>
            </a:extLst>
          </p:cNvPr>
          <p:cNvGrpSpPr/>
          <p:nvPr/>
        </p:nvGrpSpPr>
        <p:grpSpPr>
          <a:xfrm>
            <a:off x="9678820" y="1918807"/>
            <a:ext cx="976973" cy="801002"/>
            <a:chOff x="9171284" y="2465757"/>
            <a:chExt cx="976973" cy="801002"/>
          </a:xfrm>
        </p:grpSpPr>
        <p:sp>
          <p:nvSpPr>
            <p:cNvPr id="32" name="Rectangle 31">
              <a:extLst>
                <a:ext uri="{FF2B5EF4-FFF2-40B4-BE49-F238E27FC236}">
                  <a16:creationId xmlns:a16="http://schemas.microsoft.com/office/drawing/2014/main" id="{008032C8-E901-41E2-A24F-B1D28E234D95}"/>
                </a:ext>
              </a:extLst>
            </p:cNvPr>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F7D8C300-B59A-4408-B96B-B2C0E6B9D349}"/>
                </a:ext>
              </a:extLst>
            </p:cNvPr>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57" name="Group 56">
            <a:extLst>
              <a:ext uri="{FF2B5EF4-FFF2-40B4-BE49-F238E27FC236}">
                <a16:creationId xmlns:a16="http://schemas.microsoft.com/office/drawing/2014/main" id="{DE6F9048-4F84-4823-8CB1-ED6D9A7D5B53}"/>
              </a:ext>
            </a:extLst>
          </p:cNvPr>
          <p:cNvGrpSpPr/>
          <p:nvPr/>
        </p:nvGrpSpPr>
        <p:grpSpPr>
          <a:xfrm>
            <a:off x="9801116" y="2310314"/>
            <a:ext cx="240506" cy="391520"/>
            <a:chOff x="9293580" y="2857264"/>
            <a:chExt cx="240506" cy="391520"/>
          </a:xfrm>
        </p:grpSpPr>
        <p:cxnSp>
          <p:nvCxnSpPr>
            <p:cNvPr id="39" name="Straight Connector 38">
              <a:extLst>
                <a:ext uri="{FF2B5EF4-FFF2-40B4-BE49-F238E27FC236}">
                  <a16:creationId xmlns:a16="http://schemas.microsoft.com/office/drawing/2014/main" id="{C2CF0C47-ABDE-4199-AA97-7639A2CB84F1}"/>
                </a:ext>
              </a:extLst>
            </p:cNvPr>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0FD1E6-8700-4417-965A-11352D79181B}"/>
                </a:ext>
              </a:extLst>
            </p:cNvPr>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3C357-8ADC-4177-8081-6938748B89CB}"/>
                </a:ext>
              </a:extLst>
            </p:cNvPr>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5D3532-16C0-4ADC-8968-20B1FB9530CA}"/>
                </a:ext>
              </a:extLst>
            </p:cNvPr>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3EBA496-1441-4396-B481-B94E40D64414}"/>
              </a:ext>
            </a:extLst>
          </p:cNvPr>
          <p:cNvGrpSpPr/>
          <p:nvPr/>
        </p:nvGrpSpPr>
        <p:grpSpPr>
          <a:xfrm>
            <a:off x="9693960" y="2310314"/>
            <a:ext cx="414169" cy="391520"/>
            <a:chOff x="9186424" y="2857264"/>
            <a:chExt cx="418687" cy="391520"/>
          </a:xfrm>
        </p:grpSpPr>
        <p:cxnSp>
          <p:nvCxnSpPr>
            <p:cNvPr id="43" name="Straight Connector 42">
              <a:extLst>
                <a:ext uri="{FF2B5EF4-FFF2-40B4-BE49-F238E27FC236}">
                  <a16:creationId xmlns:a16="http://schemas.microsoft.com/office/drawing/2014/main" id="{3F6E9D3F-8AB1-4D0D-A56C-BCC6308FE094}"/>
                </a:ext>
              </a:extLst>
            </p:cNvPr>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CCA5A3-29BA-4D7C-93D8-4D9287C5CC26}"/>
                </a:ext>
              </a:extLst>
            </p:cNvPr>
            <p:cNvCxnSpPr>
              <a:cxnSpLocks/>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DEFF65-040C-446B-8F6B-7222E037477C}"/>
                </a:ext>
              </a:extLst>
            </p:cNvPr>
            <p:cNvCxnSpPr>
              <a:cxnSpLocks/>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D5CB3-CB60-4DE7-B1E8-69AAC8BF28FD}"/>
                </a:ext>
              </a:extLst>
            </p:cNvPr>
            <p:cNvCxnSpPr>
              <a:cxnSpLocks/>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DF3887-BAD5-46DD-BC95-9B4E000DEAE5}"/>
                </a:ext>
              </a:extLst>
            </p:cNvPr>
            <p:cNvCxnSpPr>
              <a:cxnSpLocks/>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8E7471-139F-4552-96F7-8DB1B0E29B20}"/>
                </a:ext>
              </a:extLst>
            </p:cNvPr>
            <p:cNvCxnSpPr>
              <a:cxnSpLocks/>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E1F97D5-76B7-4948-83B4-EA280C1C6183}"/>
              </a:ext>
            </a:extLst>
          </p:cNvPr>
          <p:cNvGrpSpPr/>
          <p:nvPr/>
        </p:nvGrpSpPr>
        <p:grpSpPr>
          <a:xfrm>
            <a:off x="1243138" y="2045335"/>
            <a:ext cx="320922" cy="772163"/>
            <a:chOff x="1198648" y="2668326"/>
            <a:chExt cx="320922" cy="772163"/>
          </a:xfrm>
        </p:grpSpPr>
        <p:sp>
          <p:nvSpPr>
            <p:cNvPr id="60" name="TextBox 59">
              <a:extLst>
                <a:ext uri="{FF2B5EF4-FFF2-40B4-BE49-F238E27FC236}">
                  <a16:creationId xmlns:a16="http://schemas.microsoft.com/office/drawing/2014/main" id="{3059B2F3-2ED8-4178-A36A-146481850710}"/>
                </a:ext>
              </a:extLst>
            </p:cNvPr>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mn-cs"/>
                </a:rPr>
                <a:t>#</a:t>
              </a:r>
            </a:p>
          </p:txBody>
        </p:sp>
        <p:cxnSp>
          <p:nvCxnSpPr>
            <p:cNvPr id="62" name="Straight Arrow Connector 61">
              <a:extLst>
                <a:ext uri="{FF2B5EF4-FFF2-40B4-BE49-F238E27FC236}">
                  <a16:creationId xmlns:a16="http://schemas.microsoft.com/office/drawing/2014/main" id="{5E6E60F9-851A-4BF4-93E5-9D56EAC9BEB2}"/>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61CFCC4-05A1-4753-BA13-87BC0DEAA1F2}"/>
              </a:ext>
            </a:extLst>
          </p:cNvPr>
          <p:cNvGrpSpPr/>
          <p:nvPr/>
        </p:nvGrpSpPr>
        <p:grpSpPr>
          <a:xfrm rot="5400000">
            <a:off x="5768701" y="2228295"/>
            <a:ext cx="369332" cy="1006933"/>
            <a:chOff x="1140939" y="2668326"/>
            <a:chExt cx="369332" cy="1006933"/>
          </a:xfrm>
        </p:grpSpPr>
        <p:sp>
          <p:nvSpPr>
            <p:cNvPr id="66" name="TextBox 65">
              <a:extLst>
                <a:ext uri="{FF2B5EF4-FFF2-40B4-BE49-F238E27FC236}">
                  <a16:creationId xmlns:a16="http://schemas.microsoft.com/office/drawing/2014/main" id="{D9185367-73F5-4918-8820-30858D847585}"/>
                </a:ext>
              </a:extLst>
            </p:cNvPr>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Times New Roman" panose="02020603050405020304" pitchFamily="18" charset="0"/>
                </a:rPr>
                <a:t>time</a:t>
              </a:r>
            </a:p>
          </p:txBody>
        </p:sp>
        <p:cxnSp>
          <p:nvCxnSpPr>
            <p:cNvPr id="67" name="Straight Arrow Connector 66">
              <a:extLst>
                <a:ext uri="{FF2B5EF4-FFF2-40B4-BE49-F238E27FC236}">
                  <a16:creationId xmlns:a16="http://schemas.microsoft.com/office/drawing/2014/main" id="{9390B8D6-5BAC-4A69-A402-89CBEAAFA088}"/>
                </a:ext>
              </a:extLst>
            </p:cNvPr>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6995CAD-FB70-47F9-9DEC-5689640A5A11}"/>
              </a:ext>
            </a:extLst>
          </p:cNvPr>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1" name="Rectangle 20">
            <a:extLst>
              <a:ext uri="{FF2B5EF4-FFF2-40B4-BE49-F238E27FC236}">
                <a16:creationId xmlns:a16="http://schemas.microsoft.com/office/drawing/2014/main" id="{259CB6A6-FD47-421A-8083-43323434EDD6}"/>
              </a:ext>
            </a:extLst>
          </p:cNvPr>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2" name="Arrow: Down 21">
            <a:extLst>
              <a:ext uri="{FF2B5EF4-FFF2-40B4-BE49-F238E27FC236}">
                <a16:creationId xmlns:a16="http://schemas.microsoft.com/office/drawing/2014/main" id="{2EBF9AB0-C0C9-4F5A-8D6C-9D31C30E83EE}"/>
              </a:ext>
            </a:extLst>
          </p:cNvPr>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2" name="Rectangle 51">
            <a:extLst>
              <a:ext uri="{FF2B5EF4-FFF2-40B4-BE49-F238E27FC236}">
                <a16:creationId xmlns:a16="http://schemas.microsoft.com/office/drawing/2014/main" id="{8382ACB7-7A2E-4213-8BFE-F3DC60333CFD}"/>
              </a:ext>
            </a:extLst>
          </p:cNvPr>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0" name="Rectangle 29">
            <a:extLst>
              <a:ext uri="{FF2B5EF4-FFF2-40B4-BE49-F238E27FC236}">
                <a16:creationId xmlns:a16="http://schemas.microsoft.com/office/drawing/2014/main" id="{74EB8CA7-3A7B-4D7E-80CE-485E24F4C212}"/>
              </a:ext>
            </a:extLst>
          </p:cNvPr>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1" name="Arrow: Down 30">
            <a:extLst>
              <a:ext uri="{FF2B5EF4-FFF2-40B4-BE49-F238E27FC236}">
                <a16:creationId xmlns:a16="http://schemas.microsoft.com/office/drawing/2014/main" id="{7940A7E8-A27B-4998-A1CE-3EA09A7AAC59}"/>
              </a:ext>
            </a:extLst>
          </p:cNvPr>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a:extLst>
              <a:ext uri="{FF2B5EF4-FFF2-40B4-BE49-F238E27FC236}">
                <a16:creationId xmlns:a16="http://schemas.microsoft.com/office/drawing/2014/main" id="{1765CBAE-BBA6-41CA-94B4-A079180B0A61}"/>
              </a:ext>
            </a:extLst>
          </p:cNvPr>
          <p:cNvGrpSpPr/>
          <p:nvPr/>
        </p:nvGrpSpPr>
        <p:grpSpPr>
          <a:xfrm>
            <a:off x="8384892" y="2977144"/>
            <a:ext cx="4447972" cy="3528609"/>
            <a:chOff x="8384892" y="2977144"/>
            <a:chExt cx="4447972" cy="3528609"/>
          </a:xfrm>
        </p:grpSpPr>
        <p:sp>
          <p:nvSpPr>
            <p:cNvPr id="64" name="Rectangle 63">
              <a:extLst>
                <a:ext uri="{FF2B5EF4-FFF2-40B4-BE49-F238E27FC236}">
                  <a16:creationId xmlns:a16="http://schemas.microsoft.com/office/drawing/2014/main" id="{555CC73D-198D-42AF-A0F8-0D1BF5211AE9}"/>
                </a:ext>
              </a:extLst>
            </p:cNvPr>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34C6595-F79B-4470-A56E-CB6F949BB1D8}"/>
                </a:ext>
              </a:extLst>
            </p:cNvPr>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Platform Mitigations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Eliminate classes of vulnerabilities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Break exploit techniques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Contain damage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Prevent persistence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Limit exploit opportunity window</a:t>
              </a:r>
            </a:p>
          </p:txBody>
        </p:sp>
        <p:sp>
          <p:nvSpPr>
            <p:cNvPr id="10" name="Rectangle 9">
              <a:extLst>
                <a:ext uri="{FF2B5EF4-FFF2-40B4-BE49-F238E27FC236}">
                  <a16:creationId xmlns:a16="http://schemas.microsoft.com/office/drawing/2014/main" id="{4E56AC98-F6C2-4941-8CAC-2AE14A808407}"/>
                </a:ext>
              </a:extLst>
            </p:cNvPr>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INCREASE DIFFICULTY AND COST TO EXPLOIT</a:t>
              </a:r>
              <a:endPar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gr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14EAC23-1C45-46EF-ACA9-F042DB4D2065}"/>
                  </a:ext>
                </a:extLst>
              </p:cNvPr>
              <p:cNvGraphicFramePr>
                <a:graphicFrameLocks noChangeAspect="1"/>
              </p:cNvGraphicFramePr>
              <p:nvPr>
                <p:extLst/>
              </p:nvPr>
            </p:nvGraphicFramePr>
            <p:xfrm>
              <a:off x="9612083" y="5661565"/>
              <a:ext cx="961833" cy="541031"/>
            </p:xfrm>
            <a:graphic>
              <a:graphicData uri="http://schemas.microsoft.com/office/powerpoint/2016/slidezoom">
                <pslz:sldZm>
                  <pslz:sldZmObj sldId="590" cId="3294082635">
                    <pslz:zmPr id="{56F90552-CF12-45DF-9894-5F043140D64F}" transitionDur="1000">
                      <p166:blipFill xmlns:p166="http://schemas.microsoft.com/office/powerpoint/2016/6/main">
                        <a:blip r:embed="rId6"/>
                        <a:stretch>
                          <a:fillRect/>
                        </a:stretch>
                      </p166:blipFill>
                      <p166:spPr xmlns:p166="http://schemas.microsoft.com/office/powerpoint/2016/6/main">
                        <a:xfrm>
                          <a:off x="0" y="0"/>
                          <a:ext cx="961833" cy="541031"/>
                        </a:xfrm>
                        <a:prstGeom prst="rect">
                          <a:avLst/>
                        </a:prstGeom>
                        <a:effectLst>
                          <a:outerShdw blurRad="139700" sx="102000" sy="102000" algn="ctr" rotWithShape="0">
                            <a:prstClr val="black">
                              <a:alpha val="25000"/>
                            </a:prstClr>
                          </a:outerShdw>
                        </a:effectLst>
                      </p166:spPr>
                    </pslz:zmPr>
                  </pslz:sldZmObj>
                </pslz:sldZm>
              </a:graphicData>
            </a:graphic>
          </p:graphicFrame>
        </mc:Choice>
        <mc:Fallback xmlns="">
          <p:pic>
            <p:nvPicPr>
              <p:cNvPr id="25" name="Slide Zoom 24">
                <a:hlinkClick r:id="rId7" action="ppaction://hlinksldjump"/>
                <a:extLst>
                  <a:ext uri="{FF2B5EF4-FFF2-40B4-BE49-F238E27FC236}">
                    <a16:creationId xmlns:a16="http://schemas.microsoft.com/office/drawing/2014/main" id="{814EAC23-1C45-46EF-ACA9-F042DB4D2065}"/>
                  </a:ext>
                </a:extLst>
              </p:cNvPr>
              <p:cNvPicPr>
                <a:picLocks noGrp="1" noRot="1" noChangeAspect="1" noMove="1" noResize="1" noEditPoints="1" noAdjustHandles="1" noChangeArrowheads="1" noChangeShapeType="1"/>
              </p:cNvPicPr>
              <p:nvPr/>
            </p:nvPicPr>
            <p:blipFill>
              <a:blip r:embed="rId8"/>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mc:Fallback>
      </mc:AlternateContent>
      <p:sp>
        <p:nvSpPr>
          <p:cNvPr id="53" name="plus" title="Icon of a plus sign">
            <a:extLst>
              <a:ext uri="{FF2B5EF4-FFF2-40B4-BE49-F238E27FC236}">
                <a16:creationId xmlns:a16="http://schemas.microsoft.com/office/drawing/2014/main" id="{BEEBD847-139C-4527-949F-799244CA38A7}"/>
              </a:ext>
            </a:extLst>
          </p:cNvPr>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4" name="plus" title="Icon of a plus sign">
            <a:extLst>
              <a:ext uri="{FF2B5EF4-FFF2-40B4-BE49-F238E27FC236}">
                <a16:creationId xmlns:a16="http://schemas.microsoft.com/office/drawing/2014/main" id="{D619DD5C-BC3D-4120-9708-2CC093DBFDEB}"/>
              </a:ext>
            </a:extLst>
          </p:cNvPr>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30644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0000000-0008-0000-0100-000002000000}"/>
              </a:ext>
            </a:extLst>
          </p:cNvPr>
          <p:cNvGraphicFramePr>
            <a:graphicFrameLocks/>
          </p:cNvGraphicFramePr>
          <p:nvPr>
            <p:extLst/>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357070AE-CF72-41F3-BD42-045A4B83235C}"/>
              </a:ext>
            </a:extLst>
          </p:cNvPr>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rPr>
              <a:t>FROM BLOG:</a:t>
            </a:r>
          </a:p>
          <a:p>
            <a:pPr marR="0" lvl="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hlinkClick r:id="rId4"/>
              </a:rPr>
              <a:t>Mitigating arbitrary native code execution in Microsoft Edge</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p:txBody>
      </p:sp>
      <p:sp>
        <p:nvSpPr>
          <p:cNvPr id="8" name="Title 7">
            <a:extLst>
              <a:ext uri="{FF2B5EF4-FFF2-40B4-BE49-F238E27FC236}">
                <a16:creationId xmlns:a16="http://schemas.microsoft.com/office/drawing/2014/main" id="{EBF256F8-DF8A-4AAB-8355-85290D750E13}"/>
              </a:ext>
            </a:extLst>
          </p:cNvPr>
          <p:cNvSpPr>
            <a:spLocks noGrp="1"/>
          </p:cNvSpPr>
          <p:nvPr>
            <p:ph type="title"/>
          </p:nvPr>
        </p:nvSpPr>
        <p:spPr>
          <a:xfrm>
            <a:off x="588263" y="457201"/>
            <a:ext cx="11018520" cy="553998"/>
          </a:xfrm>
        </p:spPr>
        <p:txBody>
          <a:bodyPr/>
          <a:lstStyle/>
          <a:p>
            <a:r>
              <a:rPr lang="en-US"/>
              <a:t>Increase difficulty and cost to exploit</a:t>
            </a:r>
          </a:p>
        </p:txBody>
      </p:sp>
    </p:spTree>
    <p:extLst>
      <p:ext uri="{BB962C8B-B14F-4D97-AF65-F5344CB8AC3E}">
        <p14:creationId xmlns:p14="http://schemas.microsoft.com/office/powerpoint/2010/main" val="329408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6C0F-499D-E74B-BA9C-44FFF993A2D1}"/>
              </a:ext>
            </a:extLst>
          </p:cNvPr>
          <p:cNvSpPr>
            <a:spLocks noGrp="1"/>
          </p:cNvSpPr>
          <p:nvPr>
            <p:ph type="ctrTitle"/>
          </p:nvPr>
        </p:nvSpPr>
        <p:spPr>
          <a:xfrm>
            <a:off x="171189" y="1591674"/>
            <a:ext cx="11849621" cy="2387600"/>
          </a:xfrm>
        </p:spPr>
        <p:txBody>
          <a:bodyPr/>
          <a:lstStyle/>
          <a:p>
            <a:r>
              <a:rPr lang="en-US"/>
              <a:t>Critical Cybersecurity Hygiene: Patching</a:t>
            </a:r>
          </a:p>
        </p:txBody>
      </p:sp>
      <p:sp>
        <p:nvSpPr>
          <p:cNvPr id="3" name="Subtitle 2">
            <a:extLst>
              <a:ext uri="{FF2B5EF4-FFF2-40B4-BE49-F238E27FC236}">
                <a16:creationId xmlns:a16="http://schemas.microsoft.com/office/drawing/2014/main" id="{C09BEA86-46A8-B047-AF2C-6B1A1AFD8290}"/>
              </a:ext>
            </a:extLst>
          </p:cNvPr>
          <p:cNvSpPr>
            <a:spLocks noGrp="1"/>
          </p:cNvSpPr>
          <p:nvPr>
            <p:ph type="subTitle" idx="1"/>
          </p:nvPr>
        </p:nvSpPr>
        <p:spPr>
          <a:xfrm>
            <a:off x="1524000" y="4977114"/>
            <a:ext cx="9144000" cy="1246544"/>
          </a:xfrm>
        </p:spPr>
        <p:txBody>
          <a:bodyPr/>
          <a:lstStyle/>
          <a:p>
            <a:r>
              <a:rPr lang="en-US" sz="3600"/>
              <a:t>CIS, DHS, Microsoft, and NIST</a:t>
            </a:r>
          </a:p>
        </p:txBody>
      </p:sp>
      <p:sp>
        <p:nvSpPr>
          <p:cNvPr id="4" name="Slide Number Placeholder 3">
            <a:extLst>
              <a:ext uri="{FF2B5EF4-FFF2-40B4-BE49-F238E27FC236}">
                <a16:creationId xmlns:a16="http://schemas.microsoft.com/office/drawing/2014/main" id="{F569E9DC-BA49-D941-98D7-262DFC406551}"/>
              </a:ext>
            </a:extLst>
          </p:cNvPr>
          <p:cNvSpPr>
            <a:spLocks noGrp="1"/>
          </p:cNvSpPr>
          <p:nvPr>
            <p:ph type="sldNum" sz="quarter" idx="4294967295"/>
          </p:nvPr>
        </p:nvSpPr>
        <p:spPr>
          <a:xfrm>
            <a:off x="609600" y="6324601"/>
            <a:ext cx="3257467" cy="28106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000" b="0" i="0" u="none" strike="noStrike" kern="1200" cap="none" spc="0" normalizeH="0" baseline="0" noProof="0">
              <a:ln>
                <a:noFill/>
              </a:ln>
              <a:solidFill>
                <a:srgbClr val="2083B6"/>
              </a:solidFill>
              <a:effectLst/>
              <a:uLnTx/>
              <a:uFillTx/>
              <a:latin typeface="Calibri"/>
              <a:ea typeface="+mn-ea"/>
              <a:cs typeface="+mn-cs"/>
            </a:endParaRPr>
          </a:p>
        </p:txBody>
      </p:sp>
    </p:spTree>
    <p:extLst>
      <p:ext uri="{BB962C8B-B14F-4D97-AF65-F5344CB8AC3E}">
        <p14:creationId xmlns:p14="http://schemas.microsoft.com/office/powerpoint/2010/main" val="26828338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110D5DF-CA73-4487-8A51-E0F444513314}"/>
              </a:ext>
            </a:extLst>
          </p:cNvPr>
          <p:cNvSpPr>
            <a:spLocks noGrp="1"/>
          </p:cNvSpPr>
          <p:nvPr>
            <p:ph sz="half" idx="2"/>
          </p:nvPr>
        </p:nvSpPr>
        <p:spPr>
          <a:xfrm>
            <a:off x="6330462" y="1600201"/>
            <a:ext cx="5251937" cy="1897965"/>
          </a:xfrm>
        </p:spPr>
        <p:txBody>
          <a:bodyPr/>
          <a:lstStyle/>
          <a:p>
            <a:r>
              <a:rPr lang="en-US" sz="4400">
                <a:solidFill>
                  <a:srgbClr val="E9B701"/>
                </a:solidFill>
              </a:rPr>
              <a:t>Innovation</a:t>
            </a:r>
            <a:endParaRPr lang="en-US" sz="3200">
              <a:solidFill>
                <a:srgbClr val="E9B701"/>
              </a:solidFill>
            </a:endParaRPr>
          </a:p>
          <a:p>
            <a:r>
              <a:rPr lang="en-US" b="0">
                <a:solidFill>
                  <a:schemeClr val="tx1"/>
                </a:solidFill>
              </a:rPr>
              <a:t>Adapt to new threats and </a:t>
            </a:r>
            <a:br>
              <a:rPr lang="en-US" b="0">
                <a:solidFill>
                  <a:schemeClr val="tx1"/>
                </a:solidFill>
              </a:rPr>
            </a:br>
            <a:r>
              <a:rPr lang="en-US" b="0">
                <a:solidFill>
                  <a:schemeClr val="tx1"/>
                </a:solidFill>
              </a:rPr>
              <a:t>cybersecurity capabilities</a:t>
            </a:r>
            <a:endParaRPr lang="en-US" sz="3200"/>
          </a:p>
        </p:txBody>
      </p:sp>
      <p:sp>
        <p:nvSpPr>
          <p:cNvPr id="4" name="Slide Number Placeholder 3">
            <a:extLst>
              <a:ext uri="{FF2B5EF4-FFF2-40B4-BE49-F238E27FC236}">
                <a16:creationId xmlns:a16="http://schemas.microsoft.com/office/drawing/2014/main" id="{01281772-1CAE-484D-A35D-0CCB702B1A5B}"/>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a:ln>
                <a:noFill/>
              </a:ln>
              <a:solidFill>
                <a:srgbClr val="2083B6"/>
              </a:solidFill>
              <a:effectLst/>
              <a:uLnTx/>
              <a:uFillTx/>
              <a:latin typeface="Calibri"/>
              <a:ea typeface="+mn-ea"/>
              <a:cs typeface="+mn-cs"/>
            </a:endParaRPr>
          </a:p>
        </p:txBody>
      </p:sp>
      <p:sp>
        <p:nvSpPr>
          <p:cNvPr id="12" name="Content Placeholder 11">
            <a:extLst>
              <a:ext uri="{FF2B5EF4-FFF2-40B4-BE49-F238E27FC236}">
                <a16:creationId xmlns:a16="http://schemas.microsoft.com/office/drawing/2014/main" id="{90398870-78D5-43E3-8DAA-5DC90EB02115}"/>
              </a:ext>
            </a:extLst>
          </p:cNvPr>
          <p:cNvSpPr>
            <a:spLocks noGrp="1"/>
          </p:cNvSpPr>
          <p:nvPr>
            <p:ph sz="half" idx="11"/>
          </p:nvPr>
        </p:nvSpPr>
        <p:spPr>
          <a:xfrm>
            <a:off x="6330462" y="3617000"/>
            <a:ext cx="5251939" cy="1983521"/>
          </a:xfrm>
        </p:spPr>
        <p:txBody>
          <a:bodyPr/>
          <a:lstStyle/>
          <a:p>
            <a:r>
              <a:rPr lang="en-US" sz="4400" b="1">
                <a:solidFill>
                  <a:srgbClr val="2083B6"/>
                </a:solidFill>
                <a:latin typeface="Calibri"/>
                <a:cs typeface="Calibri"/>
              </a:rPr>
              <a:t>Hygiene</a:t>
            </a:r>
            <a:endParaRPr lang="en-US" sz="3200" b="1">
              <a:solidFill>
                <a:srgbClr val="2083B6"/>
              </a:solidFill>
              <a:latin typeface="Calibri"/>
              <a:cs typeface="Calibri"/>
            </a:endParaRPr>
          </a:p>
          <a:p>
            <a:r>
              <a:rPr lang="en-US" sz="2800">
                <a:solidFill>
                  <a:schemeClr val="tx1"/>
                </a:solidFill>
                <a:latin typeface="Calibri"/>
                <a:cs typeface="Calibri"/>
              </a:rPr>
              <a:t>Prioritize, Implement, and Sustain </a:t>
            </a:r>
            <a:br>
              <a:rPr lang="en-US" sz="2800">
                <a:solidFill>
                  <a:schemeClr val="tx1"/>
                </a:solidFill>
                <a:latin typeface="Calibri"/>
                <a:cs typeface="Calibri"/>
              </a:rPr>
            </a:br>
            <a:r>
              <a:rPr lang="en-US" sz="2800">
                <a:solidFill>
                  <a:schemeClr val="tx1"/>
                </a:solidFill>
                <a:latin typeface="Calibri"/>
                <a:cs typeface="Calibri"/>
              </a:rPr>
              <a:t>well-established best practices</a:t>
            </a:r>
          </a:p>
          <a:p>
            <a:endParaRPr lang="en-US" sz="1600"/>
          </a:p>
        </p:txBody>
      </p:sp>
      <p:sp>
        <p:nvSpPr>
          <p:cNvPr id="2" name="Title 1">
            <a:extLst>
              <a:ext uri="{FF2B5EF4-FFF2-40B4-BE49-F238E27FC236}">
                <a16:creationId xmlns:a16="http://schemas.microsoft.com/office/drawing/2014/main" id="{391F97E2-1AF3-4C97-B2BF-114AAD77F5BE}"/>
              </a:ext>
            </a:extLst>
          </p:cNvPr>
          <p:cNvSpPr>
            <a:spLocks noGrp="1"/>
          </p:cNvSpPr>
          <p:nvPr>
            <p:ph type="title" idx="4294967295"/>
          </p:nvPr>
        </p:nvSpPr>
        <p:spPr>
          <a:xfrm>
            <a:off x="0" y="274638"/>
            <a:ext cx="10972800" cy="1143000"/>
          </a:xfrm>
        </p:spPr>
        <p:txBody>
          <a:bodyPr/>
          <a:lstStyle/>
          <a:p>
            <a:r>
              <a:rPr lang="en-US"/>
              <a:t>Security Must Meet Dual Challenges</a:t>
            </a:r>
          </a:p>
        </p:txBody>
      </p:sp>
      <p:pic>
        <p:nvPicPr>
          <p:cNvPr id="21" name="Content Placeholder 14" descr="A picture containing outdoor, light, night, outdoor object&#10;&#10;Description generated with very high confidence">
            <a:extLst>
              <a:ext uri="{FF2B5EF4-FFF2-40B4-BE49-F238E27FC236}">
                <a16:creationId xmlns:a16="http://schemas.microsoft.com/office/drawing/2014/main" id="{C37222AC-6B77-4CFA-8ACC-72AECA2951CA}"/>
              </a:ext>
            </a:extLst>
          </p:cNvPr>
          <p:cNvPicPr>
            <a:picLocks noGrp="1" noChangeAspect="1"/>
          </p:cNvPicPr>
          <p:nvPr>
            <p:ph sz="half" idx="10"/>
          </p:nvPr>
        </p:nvPicPr>
        <p:blipFill rotWithShape="1">
          <a:blip r:embed="rId3">
            <a:extLst>
              <a:ext uri="{28A0092B-C50C-407E-A947-70E740481C1C}">
                <a14:useLocalDpi xmlns:a14="http://schemas.microsoft.com/office/drawing/2010/main" val="0"/>
              </a:ext>
            </a:extLst>
          </a:blip>
          <a:srcRect l="23975" t="26984" r="19065" b="16055"/>
          <a:stretch/>
        </p:blipFill>
        <p:spPr bwMode="auto">
          <a:xfrm rot="10800000">
            <a:off x="962755" y="1692967"/>
            <a:ext cx="4340352" cy="434042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785C152B-9070-4C28-91B9-2DE9AE89AE95}"/>
              </a:ext>
            </a:extLst>
          </p:cNvPr>
          <p:cNvSpPr txBox="1"/>
          <p:nvPr/>
        </p:nvSpPr>
        <p:spPr>
          <a:xfrm>
            <a:off x="1104900" y="6308725"/>
            <a:ext cx="74092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Image from </a:t>
            </a:r>
            <a:r>
              <a:rPr kumimoji="0" lang="en-US" sz="1400" b="0" i="0" u="none" strike="noStrike" kern="1200" cap="none" spc="0" normalizeH="0" baseline="0" noProof="0">
                <a:ln>
                  <a:noFill/>
                </a:ln>
                <a:solidFill>
                  <a:prstClr val="black"/>
                </a:solidFill>
                <a:effectLst/>
                <a:uLnTx/>
                <a:uFillTx/>
                <a:latin typeface="Calibri"/>
                <a:ea typeface="+mn-ea"/>
                <a:cs typeface="+mn-cs"/>
                <a:hlinkClick r:id="rId4"/>
              </a:rPr>
              <a:t>https://upload.wikimedia.org/wikipedia/it/0/04/30-31_Cygni.jpg</a:t>
            </a:r>
            <a:r>
              <a:rPr kumimoji="0" lang="en-US" sz="1400" b="0" i="0" u="none" strike="noStrike" kern="1200" cap="none" spc="0" normalizeH="0" baseline="0" noProof="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49219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ounded Rectangle 2"/>
          <p:cNvSpPr/>
          <p:nvPr/>
        </p:nvSpPr>
        <p:spPr bwMode="auto">
          <a:xfrm rot="5400000">
            <a:off x="4961515" y="-1031782"/>
            <a:ext cx="4096742" cy="9678758"/>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chemeClr val="accent6">
              <a:lumMod val="20000"/>
              <a:lumOff val="80000"/>
              <a:alpha val="25098"/>
            </a:schemeClr>
          </a:solidFill>
          <a:ln w="38100" cap="flat" cmpd="sng" algn="ctr">
            <a:solidFill>
              <a:schemeClr val="accent3"/>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Rectangle 228">
            <a:extLst>
              <a:ext uri="{FF2B5EF4-FFF2-40B4-BE49-F238E27FC236}">
                <a16:creationId xmlns:a16="http://schemas.microsoft.com/office/drawing/2014/main" id="{5A50D77D-F264-4870-9C2C-928A6FE9D554}"/>
              </a:ext>
            </a:extLst>
          </p:cNvPr>
          <p:cNvSpPr/>
          <p:nvPr/>
        </p:nvSpPr>
        <p:spPr>
          <a:xfrm>
            <a:off x="-4277" y="5915154"/>
            <a:ext cx="12192000" cy="949179"/>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3" name="Group 392"/>
          <p:cNvGrpSpPr/>
          <p:nvPr/>
        </p:nvGrpSpPr>
        <p:grpSpPr>
          <a:xfrm>
            <a:off x="4283421" y="3001647"/>
            <a:ext cx="1777551" cy="1288321"/>
            <a:chOff x="2090938" y="4130361"/>
            <a:chExt cx="1777551" cy="1288321"/>
          </a:xfrm>
        </p:grpSpPr>
        <p:sp>
          <p:nvSpPr>
            <p:cNvPr id="394" name="Rectangle 393"/>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5" name="Picture 394"/>
            <p:cNvPicPr>
              <a:picLocks noChangeAspect="1"/>
            </p:cNvPicPr>
            <p:nvPr/>
          </p:nvPicPr>
          <p:blipFill>
            <a:blip r:embed="rId3"/>
            <a:stretch>
              <a:fillRect/>
            </a:stretch>
          </p:blipFill>
          <p:spPr>
            <a:xfrm>
              <a:off x="2772050" y="4372036"/>
              <a:ext cx="219824" cy="119200"/>
            </a:xfrm>
            <a:prstGeom prst="rect">
              <a:avLst/>
            </a:prstGeom>
          </p:spPr>
        </p:pic>
        <p:pic>
          <p:nvPicPr>
            <p:cNvPr id="396" name="Picture 395"/>
            <p:cNvPicPr>
              <a:picLocks noChangeAspect="1"/>
            </p:cNvPicPr>
            <p:nvPr/>
          </p:nvPicPr>
          <p:blipFill>
            <a:blip r:embed="rId4"/>
            <a:stretch>
              <a:fillRect/>
            </a:stretch>
          </p:blipFill>
          <p:spPr>
            <a:xfrm>
              <a:off x="2785526" y="4130361"/>
              <a:ext cx="192873" cy="166387"/>
            </a:xfrm>
            <a:prstGeom prst="rect">
              <a:avLst/>
            </a:prstGeom>
          </p:spPr>
        </p:pic>
        <p:cxnSp>
          <p:nvCxnSpPr>
            <p:cNvPr id="397" name="Straight Connector 396"/>
            <p:cNvCxnSpPr>
              <a:stCxn id="396" idx="2"/>
              <a:endCxn id="39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4471930" y="3166254"/>
            <a:ext cx="1777551" cy="1288321"/>
            <a:chOff x="2090938" y="4130361"/>
            <a:chExt cx="1777551" cy="1288321"/>
          </a:xfrm>
        </p:grpSpPr>
        <p:sp>
          <p:nvSpPr>
            <p:cNvPr id="389" name="Rectangle 388"/>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0" name="Picture 389"/>
            <p:cNvPicPr>
              <a:picLocks noChangeAspect="1"/>
            </p:cNvPicPr>
            <p:nvPr/>
          </p:nvPicPr>
          <p:blipFill>
            <a:blip r:embed="rId3"/>
            <a:stretch>
              <a:fillRect/>
            </a:stretch>
          </p:blipFill>
          <p:spPr>
            <a:xfrm>
              <a:off x="2772050" y="4372036"/>
              <a:ext cx="219824" cy="119200"/>
            </a:xfrm>
            <a:prstGeom prst="rect">
              <a:avLst/>
            </a:prstGeom>
          </p:spPr>
        </p:pic>
        <p:pic>
          <p:nvPicPr>
            <p:cNvPr id="391" name="Picture 390"/>
            <p:cNvPicPr>
              <a:picLocks noChangeAspect="1"/>
            </p:cNvPicPr>
            <p:nvPr/>
          </p:nvPicPr>
          <p:blipFill>
            <a:blip r:embed="rId4"/>
            <a:stretch>
              <a:fillRect/>
            </a:stretch>
          </p:blipFill>
          <p:spPr>
            <a:xfrm>
              <a:off x="2785526" y="4130361"/>
              <a:ext cx="192873" cy="166387"/>
            </a:xfrm>
            <a:prstGeom prst="rect">
              <a:avLst/>
            </a:prstGeom>
          </p:spPr>
        </p:pic>
        <p:cxnSp>
          <p:nvCxnSpPr>
            <p:cNvPr id="392" name="Straight Connector 391"/>
            <p:cNvCxnSpPr>
              <a:stCxn id="391" idx="2"/>
              <a:endCxn id="39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2" name="Group 361"/>
          <p:cNvGrpSpPr/>
          <p:nvPr/>
        </p:nvGrpSpPr>
        <p:grpSpPr>
          <a:xfrm>
            <a:off x="4665273" y="3330380"/>
            <a:ext cx="1777551" cy="1288321"/>
            <a:chOff x="2090938" y="4130361"/>
            <a:chExt cx="1777551" cy="1288321"/>
          </a:xfrm>
        </p:grpSpPr>
        <p:sp>
          <p:nvSpPr>
            <p:cNvPr id="340" name="Rectangle 339"/>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54" name="Picture 353"/>
            <p:cNvPicPr>
              <a:picLocks noChangeAspect="1"/>
            </p:cNvPicPr>
            <p:nvPr/>
          </p:nvPicPr>
          <p:blipFill>
            <a:blip r:embed="rId3"/>
            <a:stretch>
              <a:fillRect/>
            </a:stretch>
          </p:blipFill>
          <p:spPr>
            <a:xfrm>
              <a:off x="2772050" y="4372036"/>
              <a:ext cx="219824" cy="119200"/>
            </a:xfrm>
            <a:prstGeom prst="rect">
              <a:avLst/>
            </a:prstGeom>
          </p:spPr>
        </p:pic>
        <p:pic>
          <p:nvPicPr>
            <p:cNvPr id="355" name="Picture 354"/>
            <p:cNvPicPr>
              <a:picLocks noChangeAspect="1"/>
            </p:cNvPicPr>
            <p:nvPr/>
          </p:nvPicPr>
          <p:blipFill>
            <a:blip r:embed="rId4"/>
            <a:stretch>
              <a:fillRect/>
            </a:stretch>
          </p:blipFill>
          <p:spPr>
            <a:xfrm>
              <a:off x="2785526" y="4130361"/>
              <a:ext cx="192873" cy="166387"/>
            </a:xfrm>
            <a:prstGeom prst="rect">
              <a:avLst/>
            </a:prstGeom>
          </p:spPr>
        </p:pic>
        <p:cxnSp>
          <p:nvCxnSpPr>
            <p:cNvPr id="358" name="Straight Connector 357"/>
            <p:cNvCxnSpPr>
              <a:stCxn id="355" idx="2"/>
              <a:endCxn id="35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4093864" y="3482780"/>
            <a:ext cx="3029667" cy="2108406"/>
            <a:chOff x="1367129" y="4130361"/>
            <a:chExt cx="3029667" cy="2108406"/>
          </a:xfrm>
        </p:grpSpPr>
        <p:sp>
          <p:nvSpPr>
            <p:cNvPr id="364" name="Rectangle 36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65" name="Picture 364"/>
            <p:cNvPicPr>
              <a:picLocks noChangeAspect="1"/>
            </p:cNvPicPr>
            <p:nvPr/>
          </p:nvPicPr>
          <p:blipFill>
            <a:blip r:embed="rId3"/>
            <a:stretch>
              <a:fillRect/>
            </a:stretch>
          </p:blipFill>
          <p:spPr>
            <a:xfrm>
              <a:off x="2772050" y="4372036"/>
              <a:ext cx="219824" cy="119200"/>
            </a:xfrm>
            <a:prstGeom prst="rect">
              <a:avLst/>
            </a:prstGeom>
          </p:spPr>
        </p:pic>
        <p:pic>
          <p:nvPicPr>
            <p:cNvPr id="366" name="Picture 365"/>
            <p:cNvPicPr>
              <a:picLocks noChangeAspect="1"/>
            </p:cNvPicPr>
            <p:nvPr/>
          </p:nvPicPr>
          <p:blipFill>
            <a:blip r:embed="rId4"/>
            <a:stretch>
              <a:fillRect/>
            </a:stretch>
          </p:blipFill>
          <p:spPr>
            <a:xfrm>
              <a:off x="2785526" y="4130361"/>
              <a:ext cx="192873" cy="166387"/>
            </a:xfrm>
            <a:prstGeom prst="rect">
              <a:avLst/>
            </a:prstGeom>
          </p:spPr>
        </p:pic>
        <p:cxnSp>
          <p:nvCxnSpPr>
            <p:cNvPr id="367" name="Straight Connector 366"/>
            <p:cNvCxnSpPr>
              <a:stCxn id="366" idx="2"/>
              <a:endCxn id="36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en-US"/>
              <a:t>Your enterprise in transformation</a:t>
            </a:r>
            <a:endParaRPr lang="en-US" i="1"/>
          </a:p>
        </p:txBody>
      </p:sp>
      <p:grpSp>
        <p:nvGrpSpPr>
          <p:cNvPr id="546" name="Group 545"/>
          <p:cNvGrpSpPr/>
          <p:nvPr/>
        </p:nvGrpSpPr>
        <p:grpSpPr>
          <a:xfrm>
            <a:off x="121758" y="5969419"/>
            <a:ext cx="2885821" cy="800737"/>
            <a:chOff x="121758" y="5969419"/>
            <a:chExt cx="2885821" cy="800737"/>
          </a:xfrm>
        </p:grpSpPr>
        <p:sp>
          <p:nvSpPr>
            <p:cNvPr id="250" name="Rectangle 2"/>
            <p:cNvSpPr/>
            <p:nvPr/>
          </p:nvSpPr>
          <p:spPr bwMode="auto">
            <a:xfrm>
              <a:off x="121758"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ENGAGE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CUSTOMERS</a:t>
              </a:r>
            </a:p>
          </p:txBody>
        </p:sp>
        <p:pic>
          <p:nvPicPr>
            <p:cNvPr id="254" name="Picture 25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422621" y="6109850"/>
              <a:ext cx="431768" cy="372988"/>
            </a:xfrm>
            <a:prstGeom prst="rect">
              <a:avLst/>
            </a:prstGeom>
            <a:solidFill>
              <a:schemeClr val="tx1">
                <a:lumMod val="90000"/>
                <a:lumOff val="10000"/>
              </a:schemeClr>
            </a:solidFill>
          </p:spPr>
        </p:pic>
        <p:sp>
          <p:nvSpPr>
            <p:cNvPr id="258" name="Rectangle 257"/>
            <p:cNvSpPr/>
            <p:nvPr/>
          </p:nvSpPr>
          <p:spPr bwMode="auto">
            <a:xfrm>
              <a:off x="121758" y="6604617"/>
              <a:ext cx="2885821" cy="16553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7" name="Group 546"/>
          <p:cNvGrpSpPr/>
          <p:nvPr/>
        </p:nvGrpSpPr>
        <p:grpSpPr>
          <a:xfrm>
            <a:off x="3117885" y="5968471"/>
            <a:ext cx="2885821" cy="800737"/>
            <a:chOff x="3109425" y="5969419"/>
            <a:chExt cx="2885821" cy="800737"/>
          </a:xfrm>
        </p:grpSpPr>
        <p:sp>
          <p:nvSpPr>
            <p:cNvPr id="252" name="Rectangle 3"/>
            <p:cNvSpPr/>
            <p:nvPr/>
          </p:nvSpPr>
          <p:spPr bwMode="auto">
            <a:xfrm>
              <a:off x="3109425"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EMPOWER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EMPLOYEES</a:t>
              </a:r>
            </a:p>
          </p:txBody>
        </p:sp>
        <p:pic>
          <p:nvPicPr>
            <p:cNvPr id="255" name="Picture 2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567967" y="6098252"/>
              <a:ext cx="290325" cy="372988"/>
            </a:xfrm>
            <a:prstGeom prst="rect">
              <a:avLst/>
            </a:prstGeom>
            <a:solidFill>
              <a:schemeClr val="tx1">
                <a:lumMod val="90000"/>
                <a:lumOff val="10000"/>
              </a:schemeClr>
            </a:solidFill>
          </p:spPr>
        </p:pic>
        <p:sp>
          <p:nvSpPr>
            <p:cNvPr id="259" name="Rectangle 258"/>
            <p:cNvSpPr/>
            <p:nvPr/>
          </p:nvSpPr>
          <p:spPr bwMode="auto">
            <a:xfrm>
              <a:off x="3109425" y="6604617"/>
              <a:ext cx="2885821" cy="16553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8" name="Group 547"/>
          <p:cNvGrpSpPr/>
          <p:nvPr/>
        </p:nvGrpSpPr>
        <p:grpSpPr>
          <a:xfrm>
            <a:off x="6097091" y="5969419"/>
            <a:ext cx="2885821" cy="800737"/>
            <a:chOff x="6097091" y="5969419"/>
            <a:chExt cx="2885821" cy="800737"/>
          </a:xfrm>
        </p:grpSpPr>
        <p:sp>
          <p:nvSpPr>
            <p:cNvPr id="251" name="Rectangle 4"/>
            <p:cNvSpPr/>
            <p:nvPr/>
          </p:nvSpPr>
          <p:spPr bwMode="auto">
            <a:xfrm>
              <a:off x="6097091"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OPTIMIZE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OPERATIONS</a:t>
              </a:r>
            </a:p>
          </p:txBody>
        </p:sp>
        <p:pic>
          <p:nvPicPr>
            <p:cNvPr id="256" name="Picture 25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514576" y="6098252"/>
              <a:ext cx="366666" cy="372988"/>
            </a:xfrm>
            <a:prstGeom prst="rect">
              <a:avLst/>
            </a:prstGeom>
            <a:solidFill>
              <a:schemeClr val="tx1">
                <a:lumMod val="90000"/>
                <a:lumOff val="10000"/>
              </a:schemeClr>
            </a:solidFill>
          </p:spPr>
        </p:pic>
        <p:sp>
          <p:nvSpPr>
            <p:cNvPr id="260" name="Rectangle 259"/>
            <p:cNvSpPr/>
            <p:nvPr/>
          </p:nvSpPr>
          <p:spPr bwMode="auto">
            <a:xfrm>
              <a:off x="6097091" y="6604617"/>
              <a:ext cx="2885821" cy="1655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9" name="Group 548"/>
          <p:cNvGrpSpPr/>
          <p:nvPr/>
        </p:nvGrpSpPr>
        <p:grpSpPr>
          <a:xfrm>
            <a:off x="9090824" y="5969419"/>
            <a:ext cx="2885821" cy="800737"/>
            <a:chOff x="9090824" y="5969419"/>
            <a:chExt cx="2885821" cy="800737"/>
          </a:xfrm>
        </p:grpSpPr>
        <p:sp>
          <p:nvSpPr>
            <p:cNvPr id="253" name="Rectangle 5"/>
            <p:cNvSpPr/>
            <p:nvPr/>
          </p:nvSpPr>
          <p:spPr bwMode="auto">
            <a:xfrm>
              <a:off x="9090824"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TRANSFORM</a:t>
              </a: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PRODUCTS</a:t>
              </a:r>
            </a:p>
          </p:txBody>
        </p:sp>
        <p:pic>
          <p:nvPicPr>
            <p:cNvPr id="257" name="Picture 256"/>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1435283" y="6098252"/>
              <a:ext cx="372986" cy="372988"/>
            </a:xfrm>
            <a:prstGeom prst="rect">
              <a:avLst/>
            </a:prstGeom>
            <a:solidFill>
              <a:schemeClr val="tx1">
                <a:lumMod val="90000"/>
                <a:lumOff val="10000"/>
              </a:schemeClr>
            </a:solidFill>
          </p:spPr>
        </p:pic>
        <p:sp>
          <p:nvSpPr>
            <p:cNvPr id="261" name="Rectangle 260"/>
            <p:cNvSpPr/>
            <p:nvPr/>
          </p:nvSpPr>
          <p:spPr bwMode="auto">
            <a:xfrm>
              <a:off x="9090824" y="6604617"/>
              <a:ext cx="2885821" cy="165539"/>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6" name="Freeform 5"/>
          <p:cNvSpPr>
            <a:spLocks/>
          </p:cNvSpPr>
          <p:nvPr/>
        </p:nvSpPr>
        <p:spPr bwMode="auto">
          <a:xfrm>
            <a:off x="7694940" y="2286780"/>
            <a:ext cx="3937230" cy="1628160"/>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84" name="Group 383"/>
          <p:cNvGrpSpPr/>
          <p:nvPr/>
        </p:nvGrpSpPr>
        <p:grpSpPr>
          <a:xfrm>
            <a:off x="8140487" y="2999024"/>
            <a:ext cx="1174424" cy="543436"/>
            <a:chOff x="10004567" y="4052190"/>
            <a:chExt cx="1276844" cy="590828"/>
          </a:xfrm>
        </p:grpSpPr>
        <p:pic>
          <p:nvPicPr>
            <p:cNvPr id="378" name="Picture 377"/>
            <p:cNvPicPr>
              <a:picLocks noChangeAspect="1"/>
            </p:cNvPicPr>
            <p:nvPr/>
          </p:nvPicPr>
          <p:blipFill>
            <a:blip r:embed="rId9"/>
            <a:stretch>
              <a:fillRect/>
            </a:stretch>
          </p:blipFill>
          <p:spPr>
            <a:xfrm>
              <a:off x="10004567" y="4052191"/>
              <a:ext cx="648086" cy="590827"/>
            </a:xfrm>
            <a:prstGeom prst="rect">
              <a:avLst/>
            </a:prstGeom>
          </p:spPr>
        </p:pic>
        <p:pic>
          <p:nvPicPr>
            <p:cNvPr id="379" name="Picture 378"/>
            <p:cNvPicPr>
              <a:picLocks noChangeAspect="1"/>
            </p:cNvPicPr>
            <p:nvPr/>
          </p:nvPicPr>
          <p:blipFill>
            <a:blip r:embed="rId9"/>
            <a:stretch>
              <a:fillRect/>
            </a:stretch>
          </p:blipFill>
          <p:spPr>
            <a:xfrm>
              <a:off x="10633325" y="4052190"/>
              <a:ext cx="648086" cy="590827"/>
            </a:xfrm>
            <a:prstGeom prst="rect">
              <a:avLst/>
            </a:prstGeom>
          </p:spPr>
        </p:pic>
      </p:grpSp>
      <p:sp>
        <p:nvSpPr>
          <p:cNvPr id="380" name="TextBox 379"/>
          <p:cNvSpPr txBox="1"/>
          <p:nvPr/>
        </p:nvSpPr>
        <p:spPr>
          <a:xfrm>
            <a:off x="7835512" y="3550957"/>
            <a:ext cx="1911734"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Infrastructure as a Service</a:t>
            </a:r>
          </a:p>
        </p:txBody>
      </p:sp>
      <p:sp>
        <p:nvSpPr>
          <p:cNvPr id="445" name="Rectangle 444"/>
          <p:cNvSpPr/>
          <p:nvPr/>
        </p:nvSpPr>
        <p:spPr>
          <a:xfrm>
            <a:off x="7268820" y="4789729"/>
            <a:ext cx="1116183" cy="597340"/>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30" name="Group 29"/>
          <p:cNvGrpSpPr/>
          <p:nvPr/>
        </p:nvGrpSpPr>
        <p:grpSpPr>
          <a:xfrm>
            <a:off x="7424577" y="4935936"/>
            <a:ext cx="779642" cy="284137"/>
            <a:chOff x="9883704" y="5312489"/>
            <a:chExt cx="1783505" cy="680882"/>
          </a:xfrm>
        </p:grpSpPr>
        <p:grpSp>
          <p:nvGrpSpPr>
            <p:cNvPr id="37" name="Group 36"/>
            <p:cNvGrpSpPr/>
            <p:nvPr/>
          </p:nvGrpSpPr>
          <p:grpSpPr>
            <a:xfrm>
              <a:off x="9883704" y="5312489"/>
              <a:ext cx="398388" cy="680881"/>
              <a:chOff x="9807880" y="5282421"/>
              <a:chExt cx="490572" cy="838432"/>
            </a:xfrm>
          </p:grpSpPr>
          <p:pic>
            <p:nvPicPr>
              <p:cNvPr id="44" name="Picture 43"/>
              <p:cNvPicPr>
                <a:picLocks noChangeAspect="1"/>
              </p:cNvPicPr>
              <p:nvPr/>
            </p:nvPicPr>
            <p:blipFill>
              <a:blip r:embed="rId10"/>
              <a:stretch>
                <a:fillRect/>
              </a:stretch>
            </p:blipFill>
            <p:spPr>
              <a:xfrm>
                <a:off x="9807880" y="5282421"/>
                <a:ext cx="490572" cy="838432"/>
              </a:xfrm>
              <a:prstGeom prst="rect">
                <a:avLst/>
              </a:prstGeom>
            </p:spPr>
          </p:pic>
          <p:pic>
            <p:nvPicPr>
              <p:cNvPr id="45" name="Picture 44"/>
              <p:cNvPicPr>
                <a:picLocks noChangeAspect="1"/>
              </p:cNvPicPr>
              <p:nvPr/>
            </p:nvPicPr>
            <p:blipFill>
              <a:blip r:embed="rId11"/>
              <a:stretch>
                <a:fillRect/>
              </a:stretch>
            </p:blipFill>
            <p:spPr>
              <a:xfrm>
                <a:off x="9930435" y="5522595"/>
                <a:ext cx="252137" cy="276150"/>
              </a:xfrm>
              <a:prstGeom prst="rect">
                <a:avLst/>
              </a:prstGeom>
            </p:spPr>
          </p:pic>
        </p:grpSp>
        <p:grpSp>
          <p:nvGrpSpPr>
            <p:cNvPr id="38" name="Group 37"/>
            <p:cNvGrpSpPr/>
            <p:nvPr/>
          </p:nvGrpSpPr>
          <p:grpSpPr>
            <a:xfrm>
              <a:off x="10556464" y="5312490"/>
              <a:ext cx="379859" cy="680880"/>
              <a:chOff x="10625032" y="5281420"/>
              <a:chExt cx="466117" cy="835493"/>
            </a:xfrm>
          </p:grpSpPr>
          <p:pic>
            <p:nvPicPr>
              <p:cNvPr id="42" name="Picture 41"/>
              <p:cNvPicPr>
                <a:picLocks noChangeAspect="1"/>
              </p:cNvPicPr>
              <p:nvPr/>
            </p:nvPicPr>
            <p:blipFill>
              <a:blip r:embed="rId12"/>
              <a:stretch>
                <a:fillRect/>
              </a:stretch>
            </p:blipFill>
            <p:spPr>
              <a:xfrm>
                <a:off x="10625032" y="5281420"/>
                <a:ext cx="466117" cy="835493"/>
              </a:xfrm>
              <a:prstGeom prst="rect">
                <a:avLst/>
              </a:prstGeom>
            </p:spPr>
          </p:pic>
          <p:pic>
            <p:nvPicPr>
              <p:cNvPr id="43" name="Picture 42"/>
              <p:cNvPicPr>
                <a:picLocks noChangeAspect="1"/>
              </p:cNvPicPr>
              <p:nvPr/>
            </p:nvPicPr>
            <p:blipFill>
              <a:blip r:embed="rId13"/>
              <a:stretch>
                <a:fillRect/>
              </a:stretch>
            </p:blipFill>
            <p:spPr>
              <a:xfrm>
                <a:off x="10723889" y="5529324"/>
                <a:ext cx="256579" cy="260693"/>
              </a:xfrm>
              <a:prstGeom prst="rect">
                <a:avLst/>
              </a:prstGeom>
            </p:spPr>
          </p:pic>
        </p:grpSp>
        <p:grpSp>
          <p:nvGrpSpPr>
            <p:cNvPr id="39" name="Group 38"/>
            <p:cNvGrpSpPr/>
            <p:nvPr/>
          </p:nvGrpSpPr>
          <p:grpSpPr>
            <a:xfrm>
              <a:off x="11174540" y="5312490"/>
              <a:ext cx="492669" cy="680881"/>
              <a:chOff x="9595140" y="5278277"/>
              <a:chExt cx="597851" cy="826245"/>
            </a:xfrm>
          </p:grpSpPr>
          <p:pic>
            <p:nvPicPr>
              <p:cNvPr id="40" name="Picture 39"/>
              <p:cNvPicPr>
                <a:picLocks noChangeAspect="1"/>
              </p:cNvPicPr>
              <p:nvPr/>
            </p:nvPicPr>
            <p:blipFill>
              <a:blip r:embed="rId14"/>
              <a:stretch>
                <a:fillRect/>
              </a:stretch>
            </p:blipFill>
            <p:spPr>
              <a:xfrm>
                <a:off x="9595140" y="5278277"/>
                <a:ext cx="597851" cy="826245"/>
              </a:xfrm>
              <a:prstGeom prst="rect">
                <a:avLst/>
              </a:prstGeom>
            </p:spPr>
          </p:pic>
          <p:pic>
            <p:nvPicPr>
              <p:cNvPr id="41" name="Picture 40"/>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49" name="Group 448"/>
          <p:cNvGrpSpPr/>
          <p:nvPr/>
        </p:nvGrpSpPr>
        <p:grpSpPr>
          <a:xfrm>
            <a:off x="7842274" y="4144636"/>
            <a:ext cx="2700313" cy="555636"/>
            <a:chOff x="6535654" y="1451396"/>
            <a:chExt cx="1873922" cy="385592"/>
          </a:xfrm>
        </p:grpSpPr>
        <p:grpSp>
          <p:nvGrpSpPr>
            <p:cNvPr id="450" name="Group 449"/>
            <p:cNvGrpSpPr/>
            <p:nvPr/>
          </p:nvGrpSpPr>
          <p:grpSpPr>
            <a:xfrm>
              <a:off x="6612577" y="1451396"/>
              <a:ext cx="1796999" cy="302023"/>
              <a:chOff x="6535654" y="1534965"/>
              <a:chExt cx="1796999" cy="302023"/>
            </a:xfrm>
          </p:grpSpPr>
          <p:grpSp>
            <p:nvGrpSpPr>
              <p:cNvPr id="485" name="Group 484"/>
              <p:cNvGrpSpPr/>
              <p:nvPr/>
            </p:nvGrpSpPr>
            <p:grpSpPr>
              <a:xfrm>
                <a:off x="6535654" y="1534965"/>
                <a:ext cx="779642" cy="284137"/>
                <a:chOff x="9883704" y="5312489"/>
                <a:chExt cx="1783505" cy="680882"/>
              </a:xfrm>
            </p:grpSpPr>
            <p:grpSp>
              <p:nvGrpSpPr>
                <p:cNvPr id="492" name="Group 491"/>
                <p:cNvGrpSpPr/>
                <p:nvPr/>
              </p:nvGrpSpPr>
              <p:grpSpPr>
                <a:xfrm>
                  <a:off x="9883704" y="5312489"/>
                  <a:ext cx="398388" cy="680881"/>
                  <a:chOff x="9807880" y="5282421"/>
                  <a:chExt cx="490572" cy="838432"/>
                </a:xfrm>
              </p:grpSpPr>
              <p:pic>
                <p:nvPicPr>
                  <p:cNvPr id="499" name="Picture 498"/>
                  <p:cNvPicPr>
                    <a:picLocks noChangeAspect="1"/>
                  </p:cNvPicPr>
                  <p:nvPr/>
                </p:nvPicPr>
                <p:blipFill>
                  <a:blip r:embed="rId10"/>
                  <a:stretch>
                    <a:fillRect/>
                  </a:stretch>
                </p:blipFill>
                <p:spPr>
                  <a:xfrm>
                    <a:off x="9807880" y="5282421"/>
                    <a:ext cx="490572" cy="838432"/>
                  </a:xfrm>
                  <a:prstGeom prst="rect">
                    <a:avLst/>
                  </a:prstGeom>
                </p:spPr>
              </p:pic>
              <p:pic>
                <p:nvPicPr>
                  <p:cNvPr id="500" name="Picture 499"/>
                  <p:cNvPicPr>
                    <a:picLocks noChangeAspect="1"/>
                  </p:cNvPicPr>
                  <p:nvPr/>
                </p:nvPicPr>
                <p:blipFill>
                  <a:blip r:embed="rId11"/>
                  <a:stretch>
                    <a:fillRect/>
                  </a:stretch>
                </p:blipFill>
                <p:spPr>
                  <a:xfrm>
                    <a:off x="9930435" y="5522595"/>
                    <a:ext cx="252137" cy="276150"/>
                  </a:xfrm>
                  <a:prstGeom prst="rect">
                    <a:avLst/>
                  </a:prstGeom>
                </p:spPr>
              </p:pic>
            </p:grpSp>
            <p:grpSp>
              <p:nvGrpSpPr>
                <p:cNvPr id="493" name="Group 492"/>
                <p:cNvGrpSpPr/>
                <p:nvPr/>
              </p:nvGrpSpPr>
              <p:grpSpPr>
                <a:xfrm>
                  <a:off x="10556464" y="5312490"/>
                  <a:ext cx="379859" cy="680880"/>
                  <a:chOff x="10625032" y="5281420"/>
                  <a:chExt cx="466117" cy="835493"/>
                </a:xfrm>
              </p:grpSpPr>
              <p:pic>
                <p:nvPicPr>
                  <p:cNvPr id="497" name="Picture 496"/>
                  <p:cNvPicPr>
                    <a:picLocks noChangeAspect="1"/>
                  </p:cNvPicPr>
                  <p:nvPr/>
                </p:nvPicPr>
                <p:blipFill>
                  <a:blip r:embed="rId12"/>
                  <a:stretch>
                    <a:fillRect/>
                  </a:stretch>
                </p:blipFill>
                <p:spPr>
                  <a:xfrm>
                    <a:off x="10625032" y="5281420"/>
                    <a:ext cx="466117" cy="835493"/>
                  </a:xfrm>
                  <a:prstGeom prst="rect">
                    <a:avLst/>
                  </a:prstGeom>
                </p:spPr>
              </p:pic>
              <p:pic>
                <p:nvPicPr>
                  <p:cNvPr id="498" name="Picture 497"/>
                  <p:cNvPicPr>
                    <a:picLocks noChangeAspect="1"/>
                  </p:cNvPicPr>
                  <p:nvPr/>
                </p:nvPicPr>
                <p:blipFill>
                  <a:blip r:embed="rId13"/>
                  <a:stretch>
                    <a:fillRect/>
                  </a:stretch>
                </p:blipFill>
                <p:spPr>
                  <a:xfrm>
                    <a:off x="10723889" y="5529324"/>
                    <a:ext cx="256579" cy="260693"/>
                  </a:xfrm>
                  <a:prstGeom prst="rect">
                    <a:avLst/>
                  </a:prstGeom>
                </p:spPr>
              </p:pic>
            </p:grpSp>
            <p:grpSp>
              <p:nvGrpSpPr>
                <p:cNvPr id="494" name="Group 493"/>
                <p:cNvGrpSpPr/>
                <p:nvPr/>
              </p:nvGrpSpPr>
              <p:grpSpPr>
                <a:xfrm>
                  <a:off x="11174540" y="5312490"/>
                  <a:ext cx="492669" cy="680881"/>
                  <a:chOff x="9595140" y="5278277"/>
                  <a:chExt cx="597851" cy="826245"/>
                </a:xfrm>
              </p:grpSpPr>
              <p:pic>
                <p:nvPicPr>
                  <p:cNvPr id="495" name="Picture 494"/>
                  <p:cNvPicPr>
                    <a:picLocks noChangeAspect="1"/>
                  </p:cNvPicPr>
                  <p:nvPr/>
                </p:nvPicPr>
                <p:blipFill>
                  <a:blip r:embed="rId14"/>
                  <a:stretch>
                    <a:fillRect/>
                  </a:stretch>
                </p:blipFill>
                <p:spPr>
                  <a:xfrm>
                    <a:off x="9595140" y="5278277"/>
                    <a:ext cx="597851" cy="826245"/>
                  </a:xfrm>
                  <a:prstGeom prst="rect">
                    <a:avLst/>
                  </a:prstGeom>
                </p:spPr>
              </p:pic>
              <p:pic>
                <p:nvPicPr>
                  <p:cNvPr id="496" name="Picture 495"/>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86" name="Group 485"/>
              <p:cNvGrpSpPr>
                <a:grpSpLocks noChangeAspect="1"/>
              </p:cNvGrpSpPr>
              <p:nvPr/>
            </p:nvGrpSpPr>
            <p:grpSpPr>
              <a:xfrm>
                <a:off x="7940033" y="1534965"/>
                <a:ext cx="392620" cy="302023"/>
                <a:chOff x="10788170" y="2647113"/>
                <a:chExt cx="815784" cy="604054"/>
              </a:xfrm>
            </p:grpSpPr>
            <p:pic>
              <p:nvPicPr>
                <p:cNvPr id="490" name="Picture 489"/>
                <p:cNvPicPr>
                  <a:picLocks noChangeAspect="1"/>
                </p:cNvPicPr>
                <p:nvPr/>
              </p:nvPicPr>
              <p:blipFill>
                <a:blip r:embed="rId16"/>
                <a:stretch>
                  <a:fillRect/>
                </a:stretch>
              </p:blipFill>
              <p:spPr>
                <a:xfrm>
                  <a:off x="10788170" y="2647113"/>
                  <a:ext cx="815784" cy="604054"/>
                </a:xfrm>
                <a:prstGeom prst="rect">
                  <a:avLst/>
                </a:prstGeom>
              </p:spPr>
            </p:pic>
            <p:pic>
              <p:nvPicPr>
                <p:cNvPr id="491" name="Picture 490"/>
                <p:cNvPicPr>
                  <a:picLocks noChangeAspect="1"/>
                </p:cNvPicPr>
                <p:nvPr/>
              </p:nvPicPr>
              <p:blipFill>
                <a:blip r:embed="rId15"/>
                <a:stretch>
                  <a:fillRect/>
                </a:stretch>
              </p:blipFill>
              <p:spPr>
                <a:xfrm>
                  <a:off x="11085436" y="2746695"/>
                  <a:ext cx="221253" cy="272686"/>
                </a:xfrm>
                <a:prstGeom prst="rect">
                  <a:avLst/>
                </a:prstGeom>
              </p:spPr>
            </p:pic>
          </p:grpSp>
          <p:grpSp>
            <p:nvGrpSpPr>
              <p:cNvPr id="487" name="Group 486"/>
              <p:cNvGrpSpPr/>
              <p:nvPr/>
            </p:nvGrpSpPr>
            <p:grpSpPr>
              <a:xfrm>
                <a:off x="7410796" y="1537853"/>
                <a:ext cx="416853" cy="299135"/>
                <a:chOff x="1972668" y="5793151"/>
                <a:chExt cx="1003518" cy="720129"/>
              </a:xfrm>
            </p:grpSpPr>
            <p:pic>
              <p:nvPicPr>
                <p:cNvPr id="488" name="Picture 487"/>
                <p:cNvPicPr>
                  <a:picLocks noChangeAspect="1"/>
                </p:cNvPicPr>
                <p:nvPr/>
              </p:nvPicPr>
              <p:blipFill>
                <a:blip r:embed="rId17"/>
                <a:stretch>
                  <a:fillRect/>
                </a:stretch>
              </p:blipFill>
              <p:spPr>
                <a:xfrm>
                  <a:off x="1972668" y="5793151"/>
                  <a:ext cx="1003518" cy="720129"/>
                </a:xfrm>
                <a:prstGeom prst="rect">
                  <a:avLst/>
                </a:prstGeom>
              </p:spPr>
            </p:pic>
            <p:pic>
              <p:nvPicPr>
                <p:cNvPr id="489" name="Picture 488"/>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1" name="Group 450"/>
            <p:cNvGrpSpPr/>
            <p:nvPr/>
          </p:nvGrpSpPr>
          <p:grpSpPr>
            <a:xfrm>
              <a:off x="6574116" y="1493181"/>
              <a:ext cx="1796999" cy="302023"/>
              <a:chOff x="6535654" y="1534965"/>
              <a:chExt cx="1796999" cy="302023"/>
            </a:xfrm>
          </p:grpSpPr>
          <p:grpSp>
            <p:nvGrpSpPr>
              <p:cNvPr id="469" name="Group 468"/>
              <p:cNvGrpSpPr/>
              <p:nvPr/>
            </p:nvGrpSpPr>
            <p:grpSpPr>
              <a:xfrm>
                <a:off x="6535654" y="1534965"/>
                <a:ext cx="779642" cy="284137"/>
                <a:chOff x="9883704" y="5312489"/>
                <a:chExt cx="1783505" cy="680882"/>
              </a:xfrm>
            </p:grpSpPr>
            <p:grpSp>
              <p:nvGrpSpPr>
                <p:cNvPr id="476" name="Group 475"/>
                <p:cNvGrpSpPr/>
                <p:nvPr/>
              </p:nvGrpSpPr>
              <p:grpSpPr>
                <a:xfrm>
                  <a:off x="9883704" y="5312489"/>
                  <a:ext cx="398388" cy="680881"/>
                  <a:chOff x="9807880" y="5282421"/>
                  <a:chExt cx="490572" cy="838432"/>
                </a:xfrm>
              </p:grpSpPr>
              <p:pic>
                <p:nvPicPr>
                  <p:cNvPr id="483" name="Picture 482"/>
                  <p:cNvPicPr>
                    <a:picLocks noChangeAspect="1"/>
                  </p:cNvPicPr>
                  <p:nvPr/>
                </p:nvPicPr>
                <p:blipFill>
                  <a:blip r:embed="rId10"/>
                  <a:stretch>
                    <a:fillRect/>
                  </a:stretch>
                </p:blipFill>
                <p:spPr>
                  <a:xfrm>
                    <a:off x="9807880" y="5282421"/>
                    <a:ext cx="490572" cy="838432"/>
                  </a:xfrm>
                  <a:prstGeom prst="rect">
                    <a:avLst/>
                  </a:prstGeom>
                </p:spPr>
              </p:pic>
              <p:pic>
                <p:nvPicPr>
                  <p:cNvPr id="484" name="Picture 483"/>
                  <p:cNvPicPr>
                    <a:picLocks noChangeAspect="1"/>
                  </p:cNvPicPr>
                  <p:nvPr/>
                </p:nvPicPr>
                <p:blipFill>
                  <a:blip r:embed="rId11"/>
                  <a:stretch>
                    <a:fillRect/>
                  </a:stretch>
                </p:blipFill>
                <p:spPr>
                  <a:xfrm>
                    <a:off x="9930435" y="5522595"/>
                    <a:ext cx="252137" cy="276150"/>
                  </a:xfrm>
                  <a:prstGeom prst="rect">
                    <a:avLst/>
                  </a:prstGeom>
                </p:spPr>
              </p:pic>
            </p:grpSp>
            <p:grpSp>
              <p:nvGrpSpPr>
                <p:cNvPr id="477" name="Group 476"/>
                <p:cNvGrpSpPr/>
                <p:nvPr/>
              </p:nvGrpSpPr>
              <p:grpSpPr>
                <a:xfrm>
                  <a:off x="10556464" y="5312490"/>
                  <a:ext cx="379859" cy="680880"/>
                  <a:chOff x="10625032" y="5281420"/>
                  <a:chExt cx="466117" cy="835493"/>
                </a:xfrm>
              </p:grpSpPr>
              <p:pic>
                <p:nvPicPr>
                  <p:cNvPr id="481" name="Picture 480"/>
                  <p:cNvPicPr>
                    <a:picLocks noChangeAspect="1"/>
                  </p:cNvPicPr>
                  <p:nvPr/>
                </p:nvPicPr>
                <p:blipFill>
                  <a:blip r:embed="rId12"/>
                  <a:stretch>
                    <a:fillRect/>
                  </a:stretch>
                </p:blipFill>
                <p:spPr>
                  <a:xfrm>
                    <a:off x="10625032" y="5281420"/>
                    <a:ext cx="466117" cy="835493"/>
                  </a:xfrm>
                  <a:prstGeom prst="rect">
                    <a:avLst/>
                  </a:prstGeom>
                </p:spPr>
              </p:pic>
              <p:pic>
                <p:nvPicPr>
                  <p:cNvPr id="482" name="Picture 481"/>
                  <p:cNvPicPr>
                    <a:picLocks noChangeAspect="1"/>
                  </p:cNvPicPr>
                  <p:nvPr/>
                </p:nvPicPr>
                <p:blipFill>
                  <a:blip r:embed="rId13"/>
                  <a:stretch>
                    <a:fillRect/>
                  </a:stretch>
                </p:blipFill>
                <p:spPr>
                  <a:xfrm>
                    <a:off x="10723889" y="5529324"/>
                    <a:ext cx="256579" cy="260693"/>
                  </a:xfrm>
                  <a:prstGeom prst="rect">
                    <a:avLst/>
                  </a:prstGeom>
                </p:spPr>
              </p:pic>
            </p:grpSp>
            <p:grpSp>
              <p:nvGrpSpPr>
                <p:cNvPr id="478" name="Group 477"/>
                <p:cNvGrpSpPr/>
                <p:nvPr/>
              </p:nvGrpSpPr>
              <p:grpSpPr>
                <a:xfrm>
                  <a:off x="11174540" y="5312490"/>
                  <a:ext cx="492669" cy="680881"/>
                  <a:chOff x="9595140" y="5278277"/>
                  <a:chExt cx="597851" cy="826245"/>
                </a:xfrm>
              </p:grpSpPr>
              <p:pic>
                <p:nvPicPr>
                  <p:cNvPr id="479" name="Picture 478"/>
                  <p:cNvPicPr>
                    <a:picLocks noChangeAspect="1"/>
                  </p:cNvPicPr>
                  <p:nvPr/>
                </p:nvPicPr>
                <p:blipFill>
                  <a:blip r:embed="rId14"/>
                  <a:stretch>
                    <a:fillRect/>
                  </a:stretch>
                </p:blipFill>
                <p:spPr>
                  <a:xfrm>
                    <a:off x="9595140" y="5278277"/>
                    <a:ext cx="597851" cy="826245"/>
                  </a:xfrm>
                  <a:prstGeom prst="rect">
                    <a:avLst/>
                  </a:prstGeom>
                </p:spPr>
              </p:pic>
              <p:pic>
                <p:nvPicPr>
                  <p:cNvPr id="480" name="Picture 479"/>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70" name="Group 469"/>
              <p:cNvGrpSpPr>
                <a:grpSpLocks noChangeAspect="1"/>
              </p:cNvGrpSpPr>
              <p:nvPr/>
            </p:nvGrpSpPr>
            <p:grpSpPr>
              <a:xfrm>
                <a:off x="7940033" y="1534965"/>
                <a:ext cx="392620" cy="302023"/>
                <a:chOff x="10788170" y="2647113"/>
                <a:chExt cx="815784" cy="604054"/>
              </a:xfrm>
            </p:grpSpPr>
            <p:pic>
              <p:nvPicPr>
                <p:cNvPr id="474" name="Picture 473"/>
                <p:cNvPicPr>
                  <a:picLocks noChangeAspect="1"/>
                </p:cNvPicPr>
                <p:nvPr/>
              </p:nvPicPr>
              <p:blipFill>
                <a:blip r:embed="rId16"/>
                <a:stretch>
                  <a:fillRect/>
                </a:stretch>
              </p:blipFill>
              <p:spPr>
                <a:xfrm>
                  <a:off x="10788170" y="2647113"/>
                  <a:ext cx="815784" cy="604054"/>
                </a:xfrm>
                <a:prstGeom prst="rect">
                  <a:avLst/>
                </a:prstGeom>
              </p:spPr>
            </p:pic>
            <p:pic>
              <p:nvPicPr>
                <p:cNvPr id="475" name="Picture 474"/>
                <p:cNvPicPr>
                  <a:picLocks noChangeAspect="1"/>
                </p:cNvPicPr>
                <p:nvPr/>
              </p:nvPicPr>
              <p:blipFill>
                <a:blip r:embed="rId15"/>
                <a:stretch>
                  <a:fillRect/>
                </a:stretch>
              </p:blipFill>
              <p:spPr>
                <a:xfrm>
                  <a:off x="11085436" y="2746695"/>
                  <a:ext cx="221253" cy="272686"/>
                </a:xfrm>
                <a:prstGeom prst="rect">
                  <a:avLst/>
                </a:prstGeom>
              </p:spPr>
            </p:pic>
          </p:grpSp>
          <p:grpSp>
            <p:nvGrpSpPr>
              <p:cNvPr id="471" name="Group 470"/>
              <p:cNvGrpSpPr/>
              <p:nvPr/>
            </p:nvGrpSpPr>
            <p:grpSpPr>
              <a:xfrm>
                <a:off x="7410796" y="1537853"/>
                <a:ext cx="416853" cy="299135"/>
                <a:chOff x="1972668" y="5793151"/>
                <a:chExt cx="1003518" cy="720129"/>
              </a:xfrm>
            </p:grpSpPr>
            <p:pic>
              <p:nvPicPr>
                <p:cNvPr id="472" name="Picture 471"/>
                <p:cNvPicPr>
                  <a:picLocks noChangeAspect="1"/>
                </p:cNvPicPr>
                <p:nvPr/>
              </p:nvPicPr>
              <p:blipFill>
                <a:blip r:embed="rId17"/>
                <a:stretch>
                  <a:fillRect/>
                </a:stretch>
              </p:blipFill>
              <p:spPr>
                <a:xfrm>
                  <a:off x="1972668" y="5793151"/>
                  <a:ext cx="1003518" cy="720129"/>
                </a:xfrm>
                <a:prstGeom prst="rect">
                  <a:avLst/>
                </a:prstGeom>
              </p:spPr>
            </p:pic>
            <p:pic>
              <p:nvPicPr>
                <p:cNvPr id="473" name="Picture 47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2" name="Group 451"/>
            <p:cNvGrpSpPr/>
            <p:nvPr/>
          </p:nvGrpSpPr>
          <p:grpSpPr>
            <a:xfrm>
              <a:off x="6535654" y="1534965"/>
              <a:ext cx="1796999" cy="302023"/>
              <a:chOff x="6535654" y="1534965"/>
              <a:chExt cx="1796999" cy="302023"/>
            </a:xfrm>
          </p:grpSpPr>
          <p:grpSp>
            <p:nvGrpSpPr>
              <p:cNvPr id="453" name="Group 452"/>
              <p:cNvGrpSpPr/>
              <p:nvPr/>
            </p:nvGrpSpPr>
            <p:grpSpPr>
              <a:xfrm>
                <a:off x="6535654" y="1534965"/>
                <a:ext cx="779642" cy="284137"/>
                <a:chOff x="9883704" y="5312489"/>
                <a:chExt cx="1783505" cy="680882"/>
              </a:xfrm>
            </p:grpSpPr>
            <p:grpSp>
              <p:nvGrpSpPr>
                <p:cNvPr id="460" name="Group 459"/>
                <p:cNvGrpSpPr/>
                <p:nvPr/>
              </p:nvGrpSpPr>
              <p:grpSpPr>
                <a:xfrm>
                  <a:off x="9883704" y="5312489"/>
                  <a:ext cx="398388" cy="680881"/>
                  <a:chOff x="9807880" y="5282421"/>
                  <a:chExt cx="490572" cy="838432"/>
                </a:xfrm>
              </p:grpSpPr>
              <p:pic>
                <p:nvPicPr>
                  <p:cNvPr id="467" name="Picture 466"/>
                  <p:cNvPicPr>
                    <a:picLocks noChangeAspect="1"/>
                  </p:cNvPicPr>
                  <p:nvPr/>
                </p:nvPicPr>
                <p:blipFill>
                  <a:blip r:embed="rId10"/>
                  <a:stretch>
                    <a:fillRect/>
                  </a:stretch>
                </p:blipFill>
                <p:spPr>
                  <a:xfrm>
                    <a:off x="9807880" y="5282421"/>
                    <a:ext cx="490572" cy="838432"/>
                  </a:xfrm>
                  <a:prstGeom prst="rect">
                    <a:avLst/>
                  </a:prstGeom>
                </p:spPr>
              </p:pic>
              <p:pic>
                <p:nvPicPr>
                  <p:cNvPr id="468" name="Picture 467"/>
                  <p:cNvPicPr>
                    <a:picLocks noChangeAspect="1"/>
                  </p:cNvPicPr>
                  <p:nvPr/>
                </p:nvPicPr>
                <p:blipFill>
                  <a:blip r:embed="rId11"/>
                  <a:stretch>
                    <a:fillRect/>
                  </a:stretch>
                </p:blipFill>
                <p:spPr>
                  <a:xfrm>
                    <a:off x="9930435" y="5522595"/>
                    <a:ext cx="252137" cy="276150"/>
                  </a:xfrm>
                  <a:prstGeom prst="rect">
                    <a:avLst/>
                  </a:prstGeom>
                </p:spPr>
              </p:pic>
            </p:grpSp>
            <p:grpSp>
              <p:nvGrpSpPr>
                <p:cNvPr id="461" name="Group 460"/>
                <p:cNvGrpSpPr/>
                <p:nvPr/>
              </p:nvGrpSpPr>
              <p:grpSpPr>
                <a:xfrm>
                  <a:off x="10556464" y="5312490"/>
                  <a:ext cx="379859" cy="680880"/>
                  <a:chOff x="10625032" y="5281420"/>
                  <a:chExt cx="466117" cy="835493"/>
                </a:xfrm>
              </p:grpSpPr>
              <p:pic>
                <p:nvPicPr>
                  <p:cNvPr id="465" name="Picture 464"/>
                  <p:cNvPicPr>
                    <a:picLocks noChangeAspect="1"/>
                  </p:cNvPicPr>
                  <p:nvPr/>
                </p:nvPicPr>
                <p:blipFill>
                  <a:blip r:embed="rId12"/>
                  <a:stretch>
                    <a:fillRect/>
                  </a:stretch>
                </p:blipFill>
                <p:spPr>
                  <a:xfrm>
                    <a:off x="10625032" y="5281420"/>
                    <a:ext cx="466117" cy="835493"/>
                  </a:xfrm>
                  <a:prstGeom prst="rect">
                    <a:avLst/>
                  </a:prstGeom>
                </p:spPr>
              </p:pic>
              <p:pic>
                <p:nvPicPr>
                  <p:cNvPr id="466" name="Picture 465"/>
                  <p:cNvPicPr>
                    <a:picLocks noChangeAspect="1"/>
                  </p:cNvPicPr>
                  <p:nvPr/>
                </p:nvPicPr>
                <p:blipFill>
                  <a:blip r:embed="rId13"/>
                  <a:stretch>
                    <a:fillRect/>
                  </a:stretch>
                </p:blipFill>
                <p:spPr>
                  <a:xfrm>
                    <a:off x="10723889" y="5529324"/>
                    <a:ext cx="256579" cy="260693"/>
                  </a:xfrm>
                  <a:prstGeom prst="rect">
                    <a:avLst/>
                  </a:prstGeom>
                </p:spPr>
              </p:pic>
            </p:grpSp>
            <p:grpSp>
              <p:nvGrpSpPr>
                <p:cNvPr id="462" name="Group 461"/>
                <p:cNvGrpSpPr/>
                <p:nvPr/>
              </p:nvGrpSpPr>
              <p:grpSpPr>
                <a:xfrm>
                  <a:off x="11174540" y="5312490"/>
                  <a:ext cx="492669" cy="680881"/>
                  <a:chOff x="9595140" y="5278277"/>
                  <a:chExt cx="597851" cy="826245"/>
                </a:xfrm>
              </p:grpSpPr>
              <p:pic>
                <p:nvPicPr>
                  <p:cNvPr id="463" name="Picture 462"/>
                  <p:cNvPicPr>
                    <a:picLocks noChangeAspect="1"/>
                  </p:cNvPicPr>
                  <p:nvPr/>
                </p:nvPicPr>
                <p:blipFill>
                  <a:blip r:embed="rId14"/>
                  <a:stretch>
                    <a:fillRect/>
                  </a:stretch>
                </p:blipFill>
                <p:spPr>
                  <a:xfrm>
                    <a:off x="9595140" y="5278277"/>
                    <a:ext cx="597851" cy="826245"/>
                  </a:xfrm>
                  <a:prstGeom prst="rect">
                    <a:avLst/>
                  </a:prstGeom>
                </p:spPr>
              </p:pic>
              <p:pic>
                <p:nvPicPr>
                  <p:cNvPr id="464" name="Picture 463"/>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54" name="Group 453"/>
              <p:cNvGrpSpPr>
                <a:grpSpLocks noChangeAspect="1"/>
              </p:cNvGrpSpPr>
              <p:nvPr/>
            </p:nvGrpSpPr>
            <p:grpSpPr>
              <a:xfrm>
                <a:off x="7940033" y="1534965"/>
                <a:ext cx="392620" cy="302023"/>
                <a:chOff x="10788170" y="2647113"/>
                <a:chExt cx="815784" cy="604054"/>
              </a:xfrm>
            </p:grpSpPr>
            <p:pic>
              <p:nvPicPr>
                <p:cNvPr id="458" name="Picture 457"/>
                <p:cNvPicPr>
                  <a:picLocks noChangeAspect="1"/>
                </p:cNvPicPr>
                <p:nvPr/>
              </p:nvPicPr>
              <p:blipFill>
                <a:blip r:embed="rId16"/>
                <a:stretch>
                  <a:fillRect/>
                </a:stretch>
              </p:blipFill>
              <p:spPr>
                <a:xfrm>
                  <a:off x="10788170" y="2647113"/>
                  <a:ext cx="815784" cy="604054"/>
                </a:xfrm>
                <a:prstGeom prst="rect">
                  <a:avLst/>
                </a:prstGeom>
              </p:spPr>
            </p:pic>
            <p:pic>
              <p:nvPicPr>
                <p:cNvPr id="459" name="Picture 458"/>
                <p:cNvPicPr>
                  <a:picLocks noChangeAspect="1"/>
                </p:cNvPicPr>
                <p:nvPr/>
              </p:nvPicPr>
              <p:blipFill>
                <a:blip r:embed="rId15"/>
                <a:stretch>
                  <a:fillRect/>
                </a:stretch>
              </p:blipFill>
              <p:spPr>
                <a:xfrm>
                  <a:off x="11085436" y="2746695"/>
                  <a:ext cx="221253" cy="272686"/>
                </a:xfrm>
                <a:prstGeom prst="rect">
                  <a:avLst/>
                </a:prstGeom>
              </p:spPr>
            </p:pic>
          </p:grpSp>
          <p:grpSp>
            <p:nvGrpSpPr>
              <p:cNvPr id="455" name="Group 454"/>
              <p:cNvGrpSpPr/>
              <p:nvPr/>
            </p:nvGrpSpPr>
            <p:grpSpPr>
              <a:xfrm>
                <a:off x="7410796" y="1537853"/>
                <a:ext cx="416853" cy="299135"/>
                <a:chOff x="1972668" y="5793151"/>
                <a:chExt cx="1003518" cy="720129"/>
              </a:xfrm>
            </p:grpSpPr>
            <p:pic>
              <p:nvPicPr>
                <p:cNvPr id="456" name="Picture 455"/>
                <p:cNvPicPr>
                  <a:picLocks noChangeAspect="1"/>
                </p:cNvPicPr>
                <p:nvPr/>
              </p:nvPicPr>
              <p:blipFill>
                <a:blip r:embed="rId17"/>
                <a:stretch>
                  <a:fillRect/>
                </a:stretch>
              </p:blipFill>
              <p:spPr>
                <a:xfrm>
                  <a:off x="1972668" y="5793151"/>
                  <a:ext cx="1003518" cy="720129"/>
                </a:xfrm>
                <a:prstGeom prst="rect">
                  <a:avLst/>
                </a:prstGeom>
              </p:spPr>
            </p:pic>
            <p:pic>
              <p:nvPicPr>
                <p:cNvPr id="457" name="Picture 456"/>
                <p:cNvPicPr>
                  <a:picLocks noChangeAspect="1"/>
                </p:cNvPicPr>
                <p:nvPr/>
              </p:nvPicPr>
              <p:blipFill>
                <a:blip r:embed="rId13"/>
                <a:stretch>
                  <a:fillRect/>
                </a:stretch>
              </p:blipFill>
              <p:spPr>
                <a:xfrm>
                  <a:off x="2333397" y="5962056"/>
                  <a:ext cx="281157" cy="276848"/>
                </a:xfrm>
                <a:prstGeom prst="rect">
                  <a:avLst/>
                </a:prstGeom>
              </p:spPr>
            </p:pic>
          </p:grpSp>
        </p:grpSp>
      </p:grpSp>
      <p:grpSp>
        <p:nvGrpSpPr>
          <p:cNvPr id="368" name="Group 367"/>
          <p:cNvGrpSpPr/>
          <p:nvPr/>
        </p:nvGrpSpPr>
        <p:grpSpPr>
          <a:xfrm>
            <a:off x="4246264" y="3635180"/>
            <a:ext cx="3029667" cy="2108406"/>
            <a:chOff x="1367129" y="4130361"/>
            <a:chExt cx="3029667" cy="2108406"/>
          </a:xfrm>
        </p:grpSpPr>
        <p:sp>
          <p:nvSpPr>
            <p:cNvPr id="369" name="Rectangle 368"/>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70" name="Picture 369"/>
            <p:cNvPicPr>
              <a:picLocks noChangeAspect="1"/>
            </p:cNvPicPr>
            <p:nvPr/>
          </p:nvPicPr>
          <p:blipFill>
            <a:blip r:embed="rId3"/>
            <a:stretch>
              <a:fillRect/>
            </a:stretch>
          </p:blipFill>
          <p:spPr>
            <a:xfrm>
              <a:off x="2772050" y="4372036"/>
              <a:ext cx="219824" cy="119200"/>
            </a:xfrm>
            <a:prstGeom prst="rect">
              <a:avLst/>
            </a:prstGeom>
          </p:spPr>
        </p:pic>
        <p:pic>
          <p:nvPicPr>
            <p:cNvPr id="371" name="Picture 370"/>
            <p:cNvPicPr>
              <a:picLocks noChangeAspect="1"/>
            </p:cNvPicPr>
            <p:nvPr/>
          </p:nvPicPr>
          <p:blipFill>
            <a:blip r:embed="rId4"/>
            <a:stretch>
              <a:fillRect/>
            </a:stretch>
          </p:blipFill>
          <p:spPr>
            <a:xfrm>
              <a:off x="2785526" y="4130361"/>
              <a:ext cx="192873" cy="166387"/>
            </a:xfrm>
            <a:prstGeom prst="rect">
              <a:avLst/>
            </a:prstGeom>
          </p:spPr>
        </p:pic>
        <p:cxnSp>
          <p:nvCxnSpPr>
            <p:cNvPr id="372" name="Straight Connector 371"/>
            <p:cNvCxnSpPr>
              <a:stCxn id="371" idx="2"/>
              <a:endCxn id="37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18" name="Elbow Connector 760"/>
          <p:cNvCxnSpPr>
            <a:stCxn id="370" idx="2"/>
            <a:endCxn id="386"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 name="Group 78"/>
          <p:cNvGrpSpPr>
            <a:grpSpLocks noChangeAspect="1"/>
          </p:cNvGrpSpPr>
          <p:nvPr/>
        </p:nvGrpSpPr>
        <p:grpSpPr>
          <a:xfrm>
            <a:off x="4978009" y="5152530"/>
            <a:ext cx="408637" cy="314345"/>
            <a:chOff x="10788170" y="2647113"/>
            <a:chExt cx="815784" cy="604054"/>
          </a:xfrm>
        </p:grpSpPr>
        <p:pic>
          <p:nvPicPr>
            <p:cNvPr id="81" name="Picture 80"/>
            <p:cNvPicPr>
              <a:picLocks noChangeAspect="1"/>
            </p:cNvPicPr>
            <p:nvPr/>
          </p:nvPicPr>
          <p:blipFill>
            <a:blip r:embed="rId16"/>
            <a:stretch>
              <a:fillRect/>
            </a:stretch>
          </p:blipFill>
          <p:spPr>
            <a:xfrm>
              <a:off x="10788170" y="2647113"/>
              <a:ext cx="815784" cy="604054"/>
            </a:xfrm>
            <a:prstGeom prst="rect">
              <a:avLst/>
            </a:prstGeom>
          </p:spPr>
        </p:pic>
        <p:pic>
          <p:nvPicPr>
            <p:cNvPr id="82" name="Picture 81"/>
            <p:cNvPicPr>
              <a:picLocks noChangeAspect="1"/>
            </p:cNvPicPr>
            <p:nvPr/>
          </p:nvPicPr>
          <p:blipFill>
            <a:blip r:embed="rId15"/>
            <a:stretch>
              <a:fillRect/>
            </a:stretch>
          </p:blipFill>
          <p:spPr>
            <a:xfrm>
              <a:off x="11085436" y="2746695"/>
              <a:ext cx="221253" cy="272686"/>
            </a:xfrm>
            <a:prstGeom prst="rect">
              <a:avLst/>
            </a:prstGeom>
          </p:spPr>
        </p:pic>
      </p:grpSp>
      <p:grpSp>
        <p:nvGrpSpPr>
          <p:cNvPr id="108" name="Group 107"/>
          <p:cNvGrpSpPr/>
          <p:nvPr/>
        </p:nvGrpSpPr>
        <p:grpSpPr>
          <a:xfrm>
            <a:off x="6566045" y="5152530"/>
            <a:ext cx="537999" cy="401022"/>
            <a:chOff x="1395946" y="5604922"/>
            <a:chExt cx="604490" cy="450584"/>
          </a:xfrm>
        </p:grpSpPr>
        <p:grpSp>
          <p:nvGrpSpPr>
            <p:cNvPr id="109" name="Group 108"/>
            <p:cNvGrpSpPr/>
            <p:nvPr/>
          </p:nvGrpSpPr>
          <p:grpSpPr>
            <a:xfrm>
              <a:off x="1395946" y="5604922"/>
              <a:ext cx="469645" cy="337019"/>
              <a:chOff x="1972668" y="5793151"/>
              <a:chExt cx="1003518" cy="720129"/>
            </a:xfrm>
          </p:grpSpPr>
          <p:pic>
            <p:nvPicPr>
              <p:cNvPr id="116" name="Picture 115"/>
              <p:cNvPicPr>
                <a:picLocks noChangeAspect="1"/>
              </p:cNvPicPr>
              <p:nvPr/>
            </p:nvPicPr>
            <p:blipFill>
              <a:blip r:embed="rId17"/>
              <a:stretch>
                <a:fillRect/>
              </a:stretch>
            </p:blipFill>
            <p:spPr>
              <a:xfrm>
                <a:off x="1972668" y="5793151"/>
                <a:ext cx="1003518" cy="720129"/>
              </a:xfrm>
              <a:prstGeom prst="rect">
                <a:avLst/>
              </a:prstGeom>
            </p:spPr>
          </p:pic>
          <p:pic>
            <p:nvPicPr>
              <p:cNvPr id="117" name="Picture 116"/>
              <p:cNvPicPr>
                <a:picLocks noChangeAspect="1"/>
              </p:cNvPicPr>
              <p:nvPr/>
            </p:nvPicPr>
            <p:blipFill>
              <a:blip r:embed="rId13"/>
              <a:stretch>
                <a:fillRect/>
              </a:stretch>
            </p:blipFill>
            <p:spPr>
              <a:xfrm>
                <a:off x="2333397" y="5962056"/>
                <a:ext cx="281157" cy="276848"/>
              </a:xfrm>
              <a:prstGeom prst="rect">
                <a:avLst/>
              </a:prstGeom>
            </p:spPr>
          </p:pic>
        </p:grpSp>
        <p:grpSp>
          <p:nvGrpSpPr>
            <p:cNvPr id="110" name="Group 109"/>
            <p:cNvGrpSpPr/>
            <p:nvPr/>
          </p:nvGrpSpPr>
          <p:grpSpPr>
            <a:xfrm>
              <a:off x="1463369" y="5661705"/>
              <a:ext cx="469645" cy="337019"/>
              <a:chOff x="1972668" y="5793151"/>
              <a:chExt cx="1003518" cy="720129"/>
            </a:xfrm>
          </p:grpSpPr>
          <p:pic>
            <p:nvPicPr>
              <p:cNvPr id="114" name="Picture 113"/>
              <p:cNvPicPr>
                <a:picLocks noChangeAspect="1"/>
              </p:cNvPicPr>
              <p:nvPr/>
            </p:nvPicPr>
            <p:blipFill>
              <a:blip r:embed="rId17"/>
              <a:stretch>
                <a:fillRect/>
              </a:stretch>
            </p:blipFill>
            <p:spPr>
              <a:xfrm>
                <a:off x="1972668" y="5793151"/>
                <a:ext cx="1003518" cy="720129"/>
              </a:xfrm>
              <a:prstGeom prst="rect">
                <a:avLst/>
              </a:prstGeom>
            </p:spPr>
          </p:pic>
          <p:pic>
            <p:nvPicPr>
              <p:cNvPr id="115" name="Picture 114"/>
              <p:cNvPicPr>
                <a:picLocks noChangeAspect="1"/>
              </p:cNvPicPr>
              <p:nvPr/>
            </p:nvPicPr>
            <p:blipFill>
              <a:blip r:embed="rId13"/>
              <a:stretch>
                <a:fillRect/>
              </a:stretch>
            </p:blipFill>
            <p:spPr>
              <a:xfrm>
                <a:off x="2333397" y="5962056"/>
                <a:ext cx="281157" cy="276848"/>
              </a:xfrm>
              <a:prstGeom prst="rect">
                <a:avLst/>
              </a:prstGeom>
            </p:spPr>
          </p:pic>
        </p:grpSp>
        <p:grpSp>
          <p:nvGrpSpPr>
            <p:cNvPr id="111" name="Group 110"/>
            <p:cNvGrpSpPr/>
            <p:nvPr/>
          </p:nvGrpSpPr>
          <p:grpSpPr>
            <a:xfrm>
              <a:off x="1530791" y="5718487"/>
              <a:ext cx="469645" cy="337019"/>
              <a:chOff x="1972668" y="5793151"/>
              <a:chExt cx="1003518" cy="720129"/>
            </a:xfrm>
          </p:grpSpPr>
          <p:pic>
            <p:nvPicPr>
              <p:cNvPr id="112" name="Picture 111"/>
              <p:cNvPicPr>
                <a:picLocks noChangeAspect="1"/>
              </p:cNvPicPr>
              <p:nvPr/>
            </p:nvPicPr>
            <p:blipFill>
              <a:blip r:embed="rId17"/>
              <a:stretch>
                <a:fillRect/>
              </a:stretch>
            </p:blipFill>
            <p:spPr>
              <a:xfrm>
                <a:off x="1972668" y="5793151"/>
                <a:ext cx="1003518" cy="720129"/>
              </a:xfrm>
              <a:prstGeom prst="rect">
                <a:avLst/>
              </a:prstGeom>
            </p:spPr>
          </p:pic>
          <p:pic>
            <p:nvPicPr>
              <p:cNvPr id="113" name="Picture 11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121" name="Group 120"/>
          <p:cNvGrpSpPr/>
          <p:nvPr/>
        </p:nvGrpSpPr>
        <p:grpSpPr>
          <a:xfrm>
            <a:off x="5651848" y="5152530"/>
            <a:ext cx="476031" cy="348497"/>
            <a:chOff x="2436437" y="5804238"/>
            <a:chExt cx="534863" cy="391567"/>
          </a:xfrm>
        </p:grpSpPr>
        <p:grpSp>
          <p:nvGrpSpPr>
            <p:cNvPr id="122" name="Group 4"/>
            <p:cNvGrpSpPr>
              <a:grpSpLocks noChangeAspect="1"/>
            </p:cNvGrpSpPr>
            <p:nvPr/>
          </p:nvGrpSpPr>
          <p:grpSpPr bwMode="auto">
            <a:xfrm>
              <a:off x="2436437" y="5804238"/>
              <a:ext cx="468313" cy="336550"/>
              <a:chOff x="1758" y="3702"/>
              <a:chExt cx="295" cy="212"/>
            </a:xfrm>
          </p:grpSpPr>
          <p:sp>
            <p:nvSpPr>
              <p:cNvPr id="1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3" name="Group 122"/>
            <p:cNvGrpSpPr/>
            <p:nvPr/>
          </p:nvGrpSpPr>
          <p:grpSpPr>
            <a:xfrm>
              <a:off x="2502987" y="5859255"/>
              <a:ext cx="468313" cy="336550"/>
              <a:chOff x="2790825" y="5876925"/>
              <a:chExt cx="468313" cy="336550"/>
            </a:xfrm>
          </p:grpSpPr>
          <p:grpSp>
            <p:nvGrpSpPr>
              <p:cNvPr id="124" name="Group 4"/>
              <p:cNvGrpSpPr>
                <a:grpSpLocks noChangeAspect="1"/>
              </p:cNvGrpSpPr>
              <p:nvPr/>
            </p:nvGrpSpPr>
            <p:grpSpPr bwMode="auto">
              <a:xfrm>
                <a:off x="2790825" y="5876925"/>
                <a:ext cx="468313" cy="336550"/>
                <a:chOff x="1758" y="3702"/>
                <a:chExt cx="295" cy="212"/>
              </a:xfrm>
            </p:grpSpPr>
            <p:sp>
              <p:nvSpPr>
                <p:cNvPr id="12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25" name="Picture 124"/>
              <p:cNvPicPr>
                <a:picLocks noChangeAspect="1"/>
              </p:cNvPicPr>
              <p:nvPr/>
            </p:nvPicPr>
            <p:blipFill rotWithShape="1">
              <a:blip r:embed="rId18">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nvGrpSpPr>
          <p:cNvPr id="136" name="Group 135"/>
          <p:cNvGrpSpPr/>
          <p:nvPr/>
        </p:nvGrpSpPr>
        <p:grpSpPr>
          <a:xfrm>
            <a:off x="4475442" y="5152530"/>
            <a:ext cx="343943" cy="341220"/>
            <a:chOff x="1200954" y="5961729"/>
            <a:chExt cx="343943" cy="341220"/>
          </a:xfrm>
        </p:grpSpPr>
        <p:sp>
          <p:nvSpPr>
            <p:cNvPr id="137" name="Rectangle 136"/>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8" name="Picture 187"/>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386" name="Picture 385"/>
          <p:cNvPicPr>
            <a:picLocks noChangeAspect="1"/>
          </p:cNvPicPr>
          <p:nvPr/>
        </p:nvPicPr>
        <p:blipFill>
          <a:blip r:embed="rId9">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387" name="Picture 386"/>
          <p:cNvPicPr>
            <a:picLocks noChangeAspect="1"/>
          </p:cNvPicPr>
          <p:nvPr/>
        </p:nvPicPr>
        <p:blipFill>
          <a:blip r:embed="rId9">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98" name="Group 397"/>
          <p:cNvGrpSpPr/>
          <p:nvPr/>
        </p:nvGrpSpPr>
        <p:grpSpPr>
          <a:xfrm>
            <a:off x="4396007" y="4060934"/>
            <a:ext cx="1201668" cy="556042"/>
            <a:chOff x="10004567" y="4052190"/>
            <a:chExt cx="1276844" cy="590828"/>
          </a:xfrm>
        </p:grpSpPr>
        <p:pic>
          <p:nvPicPr>
            <p:cNvPr id="399" name="Picture 398"/>
            <p:cNvPicPr>
              <a:picLocks noChangeAspect="1"/>
            </p:cNvPicPr>
            <p:nvPr/>
          </p:nvPicPr>
          <p:blipFill>
            <a:blip r:embed="rId9">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00" name="Picture 399"/>
            <p:cNvPicPr>
              <a:picLocks noChangeAspect="1"/>
            </p:cNvPicPr>
            <p:nvPr/>
          </p:nvPicPr>
          <p:blipFill>
            <a:blip r:embed="rId9">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05" name="Elbow Connector 760"/>
          <p:cNvCxnSpPr>
            <a:stCxn id="370" idx="3"/>
            <a:endCxn id="387"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6" name="Elbow Connector 760"/>
          <p:cNvCxnSpPr>
            <a:stCxn id="430" idx="2"/>
            <a:endCxn id="11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7" name="Elbow Connector 760"/>
          <p:cNvCxnSpPr>
            <a:stCxn id="370" idx="2"/>
            <a:endCxn id="399"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15" name="Elbow Connector 760"/>
          <p:cNvCxnSpPr>
            <a:stCxn id="370" idx="2"/>
            <a:endCxn id="400"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0" name="Picture 429"/>
          <p:cNvPicPr>
            <a:picLocks noChangeAspect="1"/>
          </p:cNvPicPr>
          <p:nvPr/>
        </p:nvPicPr>
        <p:blipFill>
          <a:blip r:embed="rId3"/>
          <a:stretch>
            <a:fillRect/>
          </a:stretch>
        </p:blipFill>
        <p:spPr>
          <a:xfrm>
            <a:off x="5659173" y="4634389"/>
            <a:ext cx="219824" cy="119200"/>
          </a:xfrm>
          <a:prstGeom prst="rect">
            <a:avLst/>
          </a:prstGeom>
        </p:spPr>
      </p:pic>
      <p:cxnSp>
        <p:nvCxnSpPr>
          <p:cNvPr id="434" name="Elbow Connector 760"/>
          <p:cNvCxnSpPr>
            <a:stCxn id="137" idx="0"/>
            <a:endCxn id="430"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5" name="Elbow Connector 760"/>
          <p:cNvCxnSpPr>
            <a:stCxn id="81" idx="0"/>
            <a:endCxn id="430"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6" name="Elbow Connector 760"/>
          <p:cNvCxnSpPr>
            <a:endCxn id="430"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1" name="Picture 430"/>
          <p:cNvPicPr>
            <a:picLocks noChangeAspect="1"/>
          </p:cNvPicPr>
          <p:nvPr/>
        </p:nvPicPr>
        <p:blipFill>
          <a:blip r:embed="rId3"/>
          <a:stretch>
            <a:fillRect/>
          </a:stretch>
        </p:blipFill>
        <p:spPr>
          <a:xfrm>
            <a:off x="5671702" y="4944545"/>
            <a:ext cx="219824" cy="119200"/>
          </a:xfrm>
          <a:prstGeom prst="rect">
            <a:avLst/>
          </a:prstGeom>
        </p:spPr>
      </p:pic>
      <p:sp>
        <p:nvSpPr>
          <p:cNvPr id="888" name="TextBox 887"/>
          <p:cNvSpPr txBox="1"/>
          <p:nvPr/>
        </p:nvSpPr>
        <p:spPr>
          <a:xfrm>
            <a:off x="9676148" y="3550957"/>
            <a:ext cx="1785631"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Platform as a Service</a:t>
            </a:r>
          </a:p>
        </p:txBody>
      </p:sp>
      <p:pic>
        <p:nvPicPr>
          <p:cNvPr id="887" name="Picture 886"/>
          <p:cNvPicPr>
            <a:picLocks noChangeAspect="1"/>
          </p:cNvPicPr>
          <p:nvPr/>
        </p:nvPicPr>
        <p:blipFill>
          <a:blip r:embed="rId20"/>
          <a:stretch>
            <a:fillRect/>
          </a:stretch>
        </p:blipFill>
        <p:spPr>
          <a:xfrm>
            <a:off x="10039035" y="2996077"/>
            <a:ext cx="1011437" cy="522079"/>
          </a:xfrm>
          <a:prstGeom prst="rect">
            <a:avLst/>
          </a:prstGeom>
        </p:spPr>
      </p:pic>
      <p:sp>
        <p:nvSpPr>
          <p:cNvPr id="890" name="Rectangle 889"/>
          <p:cNvSpPr/>
          <p:nvPr/>
        </p:nvSpPr>
        <p:spPr>
          <a:xfrm>
            <a:off x="494270" y="1103570"/>
            <a:ext cx="1000022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Requires a modern identity and access security perimeter</a:t>
            </a:r>
          </a:p>
        </p:txBody>
      </p:sp>
      <p:grpSp>
        <p:nvGrpSpPr>
          <p:cNvPr id="891" name="Group 890"/>
          <p:cNvGrpSpPr/>
          <p:nvPr/>
        </p:nvGrpSpPr>
        <p:grpSpPr>
          <a:xfrm>
            <a:off x="9628435" y="2153590"/>
            <a:ext cx="1094247" cy="1094247"/>
            <a:chOff x="9207650" y="1380161"/>
            <a:chExt cx="2298571" cy="2298571"/>
          </a:xfrm>
        </p:grpSpPr>
        <p:pic>
          <p:nvPicPr>
            <p:cNvPr id="306" name="Picture 305"/>
            <p:cNvPicPr>
              <a:picLocks noChangeAspect="1"/>
            </p:cNvPicPr>
            <p:nvPr/>
          </p:nvPicPr>
          <p:blipFill>
            <a:blip r:embed="rId21"/>
            <a:stretch>
              <a:fillRect/>
            </a:stretch>
          </p:blipFill>
          <p:spPr>
            <a:xfrm>
              <a:off x="9207650" y="1380161"/>
              <a:ext cx="2298571" cy="2298571"/>
            </a:xfrm>
            <a:prstGeom prst="rect">
              <a:avLst/>
            </a:prstGeom>
          </p:spPr>
        </p:pic>
        <p:pic>
          <p:nvPicPr>
            <p:cNvPr id="339" name="Picture 338"/>
            <p:cNvPicPr>
              <a:picLocks noChangeAspect="1"/>
            </p:cNvPicPr>
            <p:nvPr/>
          </p:nvPicPr>
          <p:blipFill>
            <a:blip r:embed="rId22"/>
            <a:stretch>
              <a:fillRect/>
            </a:stretch>
          </p:blipFill>
          <p:spPr>
            <a:xfrm>
              <a:off x="9768055" y="1597459"/>
              <a:ext cx="1161152" cy="109284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grpSp>
      <p:grpSp>
        <p:nvGrpSpPr>
          <p:cNvPr id="896" name="Group 895"/>
          <p:cNvGrpSpPr/>
          <p:nvPr/>
        </p:nvGrpSpPr>
        <p:grpSpPr>
          <a:xfrm>
            <a:off x="10388323" y="2358637"/>
            <a:ext cx="1094247" cy="1094247"/>
            <a:chOff x="13716539" y="4558899"/>
            <a:chExt cx="1189675" cy="1189675"/>
          </a:xfrm>
        </p:grpSpPr>
        <p:pic>
          <p:nvPicPr>
            <p:cNvPr id="893" name="Picture 892"/>
            <p:cNvPicPr>
              <a:picLocks noChangeAspect="1"/>
            </p:cNvPicPr>
            <p:nvPr/>
          </p:nvPicPr>
          <p:blipFill>
            <a:blip r:embed="rId21"/>
            <a:stretch>
              <a:fillRect/>
            </a:stretch>
          </p:blipFill>
          <p:spPr>
            <a:xfrm>
              <a:off x="13716539" y="4558899"/>
              <a:ext cx="1189675" cy="1189675"/>
            </a:xfrm>
            <a:prstGeom prst="rect">
              <a:avLst/>
            </a:prstGeom>
          </p:spPr>
        </p:pic>
        <p:sp>
          <p:nvSpPr>
            <p:cNvPr id="895" name="Oval 894"/>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0" name="Picture 289"/>
            <p:cNvPicPr>
              <a:picLocks noChangeAspect="1"/>
            </p:cNvPicPr>
            <p:nvPr/>
          </p:nvPicPr>
          <p:blipFill>
            <a:blip r:embed="rId23">
              <a:extLst>
                <a:ext uri="{BEBA8EAE-BF5A-486C-A8C5-ECC9F3942E4B}">
                  <a14:imgProps xmlns:a14="http://schemas.microsoft.com/office/drawing/2010/main">
                    <a14:imgLayer r:embed="rId24">
                      <a14:imgEffect>
                        <a14:saturation sat="66000"/>
                      </a14:imgEffect>
                    </a14:imgLayer>
                  </a14:imgProps>
                </a:ext>
              </a:extLst>
            </a:blip>
            <a:stretch>
              <a:fillRect/>
            </a:stretch>
          </p:blipFill>
          <p:spPr>
            <a:xfrm>
              <a:off x="14120190" y="4734759"/>
              <a:ext cx="382369" cy="449620"/>
            </a:xfrm>
            <a:prstGeom prst="rect">
              <a:avLst/>
            </a:prstGeom>
          </p:spPr>
        </p:pic>
      </p:grpSp>
      <p:grpSp>
        <p:nvGrpSpPr>
          <p:cNvPr id="901" name="Group 900"/>
          <p:cNvGrpSpPr/>
          <p:nvPr/>
        </p:nvGrpSpPr>
        <p:grpSpPr>
          <a:xfrm>
            <a:off x="9965329" y="2483883"/>
            <a:ext cx="1094247" cy="1094247"/>
            <a:chOff x="14941933" y="4391973"/>
            <a:chExt cx="1189675" cy="1189675"/>
          </a:xfrm>
        </p:grpSpPr>
        <p:grpSp>
          <p:nvGrpSpPr>
            <p:cNvPr id="897" name="Group 896"/>
            <p:cNvGrpSpPr/>
            <p:nvPr/>
          </p:nvGrpSpPr>
          <p:grpSpPr>
            <a:xfrm>
              <a:off x="14941933" y="4391973"/>
              <a:ext cx="1189675" cy="1189675"/>
              <a:chOff x="13716539" y="4558899"/>
              <a:chExt cx="1189675" cy="1189675"/>
            </a:xfrm>
          </p:grpSpPr>
          <p:pic>
            <p:nvPicPr>
              <p:cNvPr id="898" name="Picture 897"/>
              <p:cNvPicPr>
                <a:picLocks noChangeAspect="1"/>
              </p:cNvPicPr>
              <p:nvPr/>
            </p:nvPicPr>
            <p:blipFill>
              <a:blip r:embed="rId21"/>
              <a:stretch>
                <a:fillRect/>
              </a:stretch>
            </p:blipFill>
            <p:spPr>
              <a:xfrm>
                <a:off x="13716539" y="4558899"/>
                <a:ext cx="1189675" cy="1189675"/>
              </a:xfrm>
              <a:prstGeom prst="rect">
                <a:avLst/>
              </a:prstGeom>
            </p:spPr>
          </p:pic>
          <p:sp>
            <p:nvSpPr>
              <p:cNvPr id="899" name="Oval 898"/>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91" name="Picture 290"/>
            <p:cNvPicPr>
              <a:picLocks noChangeAspect="1"/>
            </p:cNvPicPr>
            <p:nvPr/>
          </p:nvPicPr>
          <p:blipFill rotWithShape="1">
            <a:blip r:embed="rId25"/>
            <a:srcRect b="47626"/>
            <a:stretch/>
          </p:blipFill>
          <p:spPr>
            <a:xfrm>
              <a:off x="15076350" y="4513846"/>
              <a:ext cx="920837" cy="482277"/>
            </a:xfrm>
            <a:prstGeom prst="rect">
              <a:avLst/>
            </a:prstGeom>
          </p:spPr>
        </p:pic>
      </p:grpSp>
      <p:sp>
        <p:nvSpPr>
          <p:cNvPr id="903" name="Rectangle 902"/>
          <p:cNvSpPr/>
          <p:nvPr/>
        </p:nvSpPr>
        <p:spPr>
          <a:xfrm>
            <a:off x="77340" y="4860156"/>
            <a:ext cx="2045081" cy="3441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Internet of Things</a:t>
            </a:r>
          </a:p>
        </p:txBody>
      </p:sp>
      <p:sp>
        <p:nvSpPr>
          <p:cNvPr id="904" name="Rectangle 903"/>
          <p:cNvSpPr/>
          <p:nvPr/>
        </p:nvSpPr>
        <p:spPr>
          <a:xfrm>
            <a:off x="8526607" y="4789063"/>
            <a:ext cx="2829434" cy="374283"/>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1</a:t>
            </a:r>
            <a:r>
              <a:rPr kumimoji="0" lang="en-US" sz="1600" b="0" i="0" u="none" strike="noStrike" kern="1200" cap="none" spc="0" normalizeH="0" baseline="3000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st</a:t>
            </a: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class mobile experience</a:t>
            </a:r>
          </a:p>
        </p:txBody>
      </p:sp>
      <p:sp>
        <p:nvSpPr>
          <p:cNvPr id="905" name="Rectangle 904"/>
          <p:cNvSpPr/>
          <p:nvPr/>
        </p:nvSpPr>
        <p:spPr>
          <a:xfrm>
            <a:off x="9692384" y="1249820"/>
            <a:ext cx="2020156" cy="40926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Cloud Technology</a:t>
            </a:r>
          </a:p>
        </p:txBody>
      </p:sp>
      <p:sp>
        <p:nvSpPr>
          <p:cNvPr id="906" name="Rectangle 905"/>
          <p:cNvSpPr/>
          <p:nvPr/>
        </p:nvSpPr>
        <p:spPr>
          <a:xfrm>
            <a:off x="4505966" y="1999332"/>
            <a:ext cx="1660212" cy="45621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SaaS adoption</a:t>
            </a:r>
          </a:p>
        </p:txBody>
      </p:sp>
      <p:sp>
        <p:nvSpPr>
          <p:cNvPr id="220" name="Rectangle 219">
            <a:hlinkClick r:id="rId26" tooltip="Office 365 DLP capabilities including Outlook Policy Tips, rule application via Exchange Transport rules, automatic protection via SharePoint location, and more. "/>
          </p:cNvPr>
          <p:cNvSpPr/>
          <p:nvPr/>
        </p:nvSpPr>
        <p:spPr>
          <a:xfrm>
            <a:off x="1620078" y="2581884"/>
            <a:ext cx="3344455" cy="3863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mn-cs"/>
              </a:rPr>
              <a:t>Modern Enterprise Perimeter</a:t>
            </a:r>
          </a:p>
        </p:txBody>
      </p:sp>
      <p:sp>
        <p:nvSpPr>
          <p:cNvPr id="4" name="Rectangle 3">
            <a:extLst>
              <a:ext uri="{FF2B5EF4-FFF2-40B4-BE49-F238E27FC236}">
                <a16:creationId xmlns:a16="http://schemas.microsoft.com/office/drawing/2014/main" id="{B8A581D5-B7E3-4DE6-8555-A35887ABCC6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258ED8B8-B16D-425F-AC59-F7AC4822B829}"/>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EF217C9-71FC-4DB0-A448-4C0FE70D92B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7AED38C-4E7F-4B14-8C24-59E99B2C852C}"/>
              </a:ext>
            </a:extLst>
          </p:cNvPr>
          <p:cNvGrpSpPr/>
          <p:nvPr/>
        </p:nvGrpSpPr>
        <p:grpSpPr>
          <a:xfrm>
            <a:off x="6387799" y="1873686"/>
            <a:ext cx="2838432" cy="707509"/>
            <a:chOff x="6387799" y="1873686"/>
            <a:chExt cx="2838432" cy="707509"/>
          </a:xfrm>
        </p:grpSpPr>
        <p:grpSp>
          <p:nvGrpSpPr>
            <p:cNvPr id="554" name="Group 553"/>
            <p:cNvGrpSpPr/>
            <p:nvPr/>
          </p:nvGrpSpPr>
          <p:grpSpPr>
            <a:xfrm>
              <a:off x="6387799" y="1873686"/>
              <a:ext cx="2838432" cy="707509"/>
              <a:chOff x="8699786" y="375252"/>
              <a:chExt cx="1915317" cy="477413"/>
            </a:xfrm>
          </p:grpSpPr>
          <p:sp>
            <p:nvSpPr>
              <p:cNvPr id="514" name="Rounded Rectangle 876"/>
              <p:cNvSpPr/>
              <p:nvPr/>
            </p:nvSpPr>
            <p:spPr>
              <a:xfrm>
                <a:off x="8699786" y="375252"/>
                <a:ext cx="1915317" cy="477413"/>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515" name="Group 514"/>
              <p:cNvGrpSpPr/>
              <p:nvPr/>
            </p:nvGrpSpPr>
            <p:grpSpPr>
              <a:xfrm>
                <a:off x="9474573" y="420904"/>
                <a:ext cx="1051020" cy="390073"/>
                <a:chOff x="8746904" y="1767006"/>
                <a:chExt cx="1376529" cy="510883"/>
              </a:xfrm>
            </p:grpSpPr>
            <p:pic>
              <p:nvPicPr>
                <p:cNvPr id="516" name="Picture 51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746904" y="2056077"/>
                  <a:ext cx="208102" cy="208102"/>
                </a:xfrm>
                <a:prstGeom prst="rect">
                  <a:avLst/>
                </a:prstGeom>
              </p:spPr>
            </p:pic>
            <p:pic>
              <p:nvPicPr>
                <p:cNvPr id="517" name="Picture 51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746904" y="1792586"/>
                  <a:ext cx="192791" cy="179187"/>
                </a:xfrm>
                <a:prstGeom prst="rect">
                  <a:avLst/>
                </a:prstGeom>
              </p:spPr>
            </p:pic>
            <p:pic>
              <p:nvPicPr>
                <p:cNvPr id="518" name="Picture 51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404930" y="1769346"/>
                  <a:ext cx="325564" cy="228009"/>
                </a:xfrm>
                <a:prstGeom prst="rect">
                  <a:avLst/>
                </a:prstGeom>
              </p:spPr>
            </p:pic>
            <p:pic>
              <p:nvPicPr>
                <p:cNvPr id="519" name="Picture 5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91803" y="1767006"/>
                  <a:ext cx="230348" cy="230349"/>
                </a:xfrm>
                <a:prstGeom prst="rect">
                  <a:avLst/>
                </a:prstGeom>
              </p:spPr>
            </p:pic>
            <p:pic>
              <p:nvPicPr>
                <p:cNvPr id="520" name="Picture 51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436821" y="2019526"/>
                  <a:ext cx="261786" cy="258363"/>
                </a:xfrm>
                <a:prstGeom prst="rect">
                  <a:avLst/>
                </a:prstGeom>
              </p:spPr>
            </p:pic>
            <p:pic>
              <p:nvPicPr>
                <p:cNvPr id="521" name="Picture 52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91803" y="2057689"/>
                  <a:ext cx="206490" cy="206490"/>
                </a:xfrm>
                <a:prstGeom prst="rect">
                  <a:avLst/>
                </a:prstGeom>
              </p:spPr>
            </p:pic>
            <p:grpSp>
              <p:nvGrpSpPr>
                <p:cNvPr id="522" name="Group 521"/>
                <p:cNvGrpSpPr/>
                <p:nvPr/>
              </p:nvGrpSpPr>
              <p:grpSpPr>
                <a:xfrm>
                  <a:off x="9756665" y="2104269"/>
                  <a:ext cx="366768" cy="88876"/>
                  <a:chOff x="1655260" y="917625"/>
                  <a:chExt cx="418499" cy="101414"/>
                </a:xfrm>
                <a:solidFill>
                  <a:schemeClr val="tx1">
                    <a:lumMod val="65000"/>
                    <a:lumOff val="35000"/>
                  </a:schemeClr>
                </a:solidFill>
              </p:grpSpPr>
              <p:sp>
                <p:nvSpPr>
                  <p:cNvPr id="523" name="Oval 522"/>
                  <p:cNvSpPr/>
                  <p:nvPr/>
                </p:nvSpPr>
                <p:spPr bwMode="auto">
                  <a:xfrm>
                    <a:off x="1655260"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181380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5" name="Oval 524"/>
                  <p:cNvSpPr/>
                  <p:nvPr/>
                </p:nvSpPr>
                <p:spPr bwMode="auto">
                  <a:xfrm>
                    <a:off x="197234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3" name="Graphic 2">
              <a:extLst>
                <a:ext uri="{FF2B5EF4-FFF2-40B4-BE49-F238E27FC236}">
                  <a16:creationId xmlns:a16="http://schemas.microsoft.com/office/drawing/2014/main" id="{F46F1A8E-DE7D-4020-ABB3-D49CA019103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502381" y="2136503"/>
              <a:ext cx="964035" cy="184142"/>
            </a:xfrm>
            <a:prstGeom prst="rect">
              <a:avLst/>
            </a:prstGeom>
          </p:spPr>
        </p:pic>
      </p:grpSp>
      <p:sp>
        <p:nvSpPr>
          <p:cNvPr id="239" name="HoloLens_EC94" title="Icon of Microsoft HoloLens">
            <a:extLst>
              <a:ext uri="{FF2B5EF4-FFF2-40B4-BE49-F238E27FC236}">
                <a16:creationId xmlns:a16="http://schemas.microsoft.com/office/drawing/2014/main" id="{EA7540AE-5779-4794-9FF2-A3C050F7297B}"/>
              </a:ext>
            </a:extLst>
          </p:cNvPr>
          <p:cNvSpPr>
            <a:spLocks noChangeAspect="1" noEditPoints="1"/>
          </p:cNvSpPr>
          <p:nvPr/>
        </p:nvSpPr>
        <p:spPr bwMode="auto">
          <a:xfrm>
            <a:off x="2708372" y="3985296"/>
            <a:ext cx="495362" cy="26460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40" name="Group 239">
            <a:extLst>
              <a:ext uri="{FF2B5EF4-FFF2-40B4-BE49-F238E27FC236}">
                <a16:creationId xmlns:a16="http://schemas.microsoft.com/office/drawing/2014/main" id="{618A6C8C-9434-4D0C-9859-6EA32C5978D5}"/>
              </a:ext>
            </a:extLst>
          </p:cNvPr>
          <p:cNvGrpSpPr/>
          <p:nvPr/>
        </p:nvGrpSpPr>
        <p:grpSpPr>
          <a:xfrm>
            <a:off x="3104699" y="4954600"/>
            <a:ext cx="547797" cy="418453"/>
            <a:chOff x="9391942" y="5630919"/>
            <a:chExt cx="455036" cy="347594"/>
          </a:xfrm>
        </p:grpSpPr>
        <p:sp>
          <p:nvSpPr>
            <p:cNvPr id="269" name="factory_3" title="Icon of a factory or warehouse">
              <a:extLst>
                <a:ext uri="{FF2B5EF4-FFF2-40B4-BE49-F238E27FC236}">
                  <a16:creationId xmlns:a16="http://schemas.microsoft.com/office/drawing/2014/main" id="{5373FE10-B968-475C-98CD-8524FB5AD4BB}"/>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0" name="Group 269">
              <a:extLst>
                <a:ext uri="{FF2B5EF4-FFF2-40B4-BE49-F238E27FC236}">
                  <a16:creationId xmlns:a16="http://schemas.microsoft.com/office/drawing/2014/main" id="{76AA552B-4E73-4957-81E5-44197C587AE3}"/>
                </a:ext>
              </a:extLst>
            </p:cNvPr>
            <p:cNvGrpSpPr/>
            <p:nvPr/>
          </p:nvGrpSpPr>
          <p:grpSpPr>
            <a:xfrm>
              <a:off x="9391942" y="5837637"/>
              <a:ext cx="133957" cy="140876"/>
              <a:chOff x="2089172" y="4854362"/>
              <a:chExt cx="260148" cy="273585"/>
            </a:xfrm>
          </p:grpSpPr>
          <p:sp>
            <p:nvSpPr>
              <p:cNvPr id="271" name="Rectangle 270">
                <a:extLst>
                  <a:ext uri="{FF2B5EF4-FFF2-40B4-BE49-F238E27FC236}">
                    <a16:creationId xmlns:a16="http://schemas.microsoft.com/office/drawing/2014/main" id="{F9E194F4-88EF-4E5C-9863-E2E99C58D24D}"/>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Frame 5">
                <a:extLst>
                  <a:ext uri="{FF2B5EF4-FFF2-40B4-BE49-F238E27FC236}">
                    <a16:creationId xmlns:a16="http://schemas.microsoft.com/office/drawing/2014/main" id="{7B624073-5123-473B-9D1B-98A68B16DDF1}"/>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2" name="Group 241">
            <a:extLst>
              <a:ext uri="{FF2B5EF4-FFF2-40B4-BE49-F238E27FC236}">
                <a16:creationId xmlns:a16="http://schemas.microsoft.com/office/drawing/2014/main" id="{4B464302-A25D-4D02-A15A-550EBA3CA473}"/>
              </a:ext>
            </a:extLst>
          </p:cNvPr>
          <p:cNvGrpSpPr/>
          <p:nvPr/>
        </p:nvGrpSpPr>
        <p:grpSpPr>
          <a:xfrm>
            <a:off x="2530592" y="5061021"/>
            <a:ext cx="482514" cy="312032"/>
            <a:chOff x="10002866" y="5719319"/>
            <a:chExt cx="400808" cy="259194"/>
          </a:xfrm>
        </p:grpSpPr>
        <p:sp>
          <p:nvSpPr>
            <p:cNvPr id="265" name="Truck" title="Icon of a truck with a storage trailer">
              <a:extLst>
                <a:ext uri="{FF2B5EF4-FFF2-40B4-BE49-F238E27FC236}">
                  <a16:creationId xmlns:a16="http://schemas.microsoft.com/office/drawing/2014/main" id="{696677FB-E5A5-44ED-8AC2-649C083F7D97}"/>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6" name="Group 265">
              <a:extLst>
                <a:ext uri="{FF2B5EF4-FFF2-40B4-BE49-F238E27FC236}">
                  <a16:creationId xmlns:a16="http://schemas.microsoft.com/office/drawing/2014/main" id="{7345AEDC-F1BF-4A72-B1F9-7C19D4F9F9A8}"/>
                </a:ext>
              </a:extLst>
            </p:cNvPr>
            <p:cNvGrpSpPr/>
            <p:nvPr/>
          </p:nvGrpSpPr>
          <p:grpSpPr>
            <a:xfrm>
              <a:off x="10002866" y="5837637"/>
              <a:ext cx="133957" cy="140876"/>
              <a:chOff x="2089172" y="4854362"/>
              <a:chExt cx="260148" cy="273585"/>
            </a:xfrm>
          </p:grpSpPr>
          <p:sp>
            <p:nvSpPr>
              <p:cNvPr id="267" name="Rectangle 266">
                <a:extLst>
                  <a:ext uri="{FF2B5EF4-FFF2-40B4-BE49-F238E27FC236}">
                    <a16:creationId xmlns:a16="http://schemas.microsoft.com/office/drawing/2014/main" id="{21FB34E5-8FAF-4701-AD4A-DEF76D45A9B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Frame 5">
                <a:extLst>
                  <a:ext uri="{FF2B5EF4-FFF2-40B4-BE49-F238E27FC236}">
                    <a16:creationId xmlns:a16="http://schemas.microsoft.com/office/drawing/2014/main" id="{E2BD5F5B-B650-4A48-8102-F293BE8FAB0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3" name="Group 242">
            <a:extLst>
              <a:ext uri="{FF2B5EF4-FFF2-40B4-BE49-F238E27FC236}">
                <a16:creationId xmlns:a16="http://schemas.microsoft.com/office/drawing/2014/main" id="{80AA189C-D118-4478-99BB-64D698D0D946}"/>
              </a:ext>
            </a:extLst>
          </p:cNvPr>
          <p:cNvGrpSpPr/>
          <p:nvPr/>
        </p:nvGrpSpPr>
        <p:grpSpPr>
          <a:xfrm>
            <a:off x="3123102" y="4365821"/>
            <a:ext cx="210960" cy="453197"/>
            <a:chOff x="10536960" y="5602058"/>
            <a:chExt cx="175237" cy="376455"/>
          </a:xfrm>
        </p:grpSpPr>
        <p:sp>
          <p:nvSpPr>
            <p:cNvPr id="249" name="watch" title="Icon of a smart watch">
              <a:extLst>
                <a:ext uri="{FF2B5EF4-FFF2-40B4-BE49-F238E27FC236}">
                  <a16:creationId xmlns:a16="http://schemas.microsoft.com/office/drawing/2014/main" id="{C403D148-6F5F-4625-B201-3F3A000B6BE8}"/>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FF66051A-35BD-4CBA-ACFE-12B08F14A5ED}"/>
                </a:ext>
              </a:extLst>
            </p:cNvPr>
            <p:cNvGrpSpPr/>
            <p:nvPr/>
          </p:nvGrpSpPr>
          <p:grpSpPr>
            <a:xfrm>
              <a:off x="10536960" y="5837637"/>
              <a:ext cx="133957" cy="140876"/>
              <a:chOff x="2089172" y="4854362"/>
              <a:chExt cx="260148" cy="273585"/>
            </a:xfrm>
          </p:grpSpPr>
          <p:sp>
            <p:nvSpPr>
              <p:cNvPr id="263" name="Rectangle 262">
                <a:extLst>
                  <a:ext uri="{FF2B5EF4-FFF2-40B4-BE49-F238E27FC236}">
                    <a16:creationId xmlns:a16="http://schemas.microsoft.com/office/drawing/2014/main" id="{3C56F825-AF0C-47BC-84F1-7399135109C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Frame 5">
                <a:extLst>
                  <a:ext uri="{FF2B5EF4-FFF2-40B4-BE49-F238E27FC236}">
                    <a16:creationId xmlns:a16="http://schemas.microsoft.com/office/drawing/2014/main" id="{C383F778-A65E-4B55-94CB-05D16DFAC7A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4" name="Group 243">
            <a:extLst>
              <a:ext uri="{FF2B5EF4-FFF2-40B4-BE49-F238E27FC236}">
                <a16:creationId xmlns:a16="http://schemas.microsoft.com/office/drawing/2014/main" id="{9AD978C0-B5A4-4742-A221-2FB4BFE23844}"/>
              </a:ext>
            </a:extLst>
          </p:cNvPr>
          <p:cNvGrpSpPr/>
          <p:nvPr/>
        </p:nvGrpSpPr>
        <p:grpSpPr>
          <a:xfrm>
            <a:off x="2525906" y="4427326"/>
            <a:ext cx="225831" cy="391692"/>
            <a:chOff x="10830749" y="5653148"/>
            <a:chExt cx="187590" cy="325365"/>
          </a:xfrm>
        </p:grpSpPr>
        <p:sp>
          <p:nvSpPr>
            <p:cNvPr id="245" name="light" title="Icon of a lightbulb">
              <a:extLst>
                <a:ext uri="{FF2B5EF4-FFF2-40B4-BE49-F238E27FC236}">
                  <a16:creationId xmlns:a16="http://schemas.microsoft.com/office/drawing/2014/main" id="{73FBC21A-0278-4260-AA38-7F7180CFBF48}"/>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18169D41-463C-43AC-B054-1E30647E4846}"/>
                </a:ext>
              </a:extLst>
            </p:cNvPr>
            <p:cNvGrpSpPr/>
            <p:nvPr/>
          </p:nvGrpSpPr>
          <p:grpSpPr>
            <a:xfrm>
              <a:off x="10830749" y="5837637"/>
              <a:ext cx="133957" cy="140876"/>
              <a:chOff x="2089172" y="4854362"/>
              <a:chExt cx="260148" cy="273585"/>
            </a:xfrm>
          </p:grpSpPr>
          <p:sp>
            <p:nvSpPr>
              <p:cNvPr id="247" name="Rectangle 246">
                <a:extLst>
                  <a:ext uri="{FF2B5EF4-FFF2-40B4-BE49-F238E27FC236}">
                    <a16:creationId xmlns:a16="http://schemas.microsoft.com/office/drawing/2014/main" id="{6C435D2B-7CAD-4A45-A06E-9371A58E926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Frame 5">
                <a:extLst>
                  <a:ext uri="{FF2B5EF4-FFF2-40B4-BE49-F238E27FC236}">
                    <a16:creationId xmlns:a16="http://schemas.microsoft.com/office/drawing/2014/main" id="{C7E9FFB3-D8FB-40FE-B502-B2F9615F378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1810797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50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500"/>
                                        <p:tgtEl>
                                          <p:spTgt spid="362"/>
                                        </p:tgtEl>
                                      </p:cBhvr>
                                    </p:animEffect>
                                  </p:childTnLst>
                                </p:cTn>
                              </p:par>
                              <p:par>
                                <p:cTn id="11" presetID="10" presetClass="entr" presetSubtype="0" fill="hold" nodeType="withEffect">
                                  <p:stCondLst>
                                    <p:cond delay="75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par>
                                <p:cTn id="14" presetID="10" presetClass="entr" presetSubtype="0" fill="hold" nodeType="withEffect">
                                  <p:stCondLst>
                                    <p:cond delay="10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wipe(left)">
                                      <p:cBhvr>
                                        <p:cTn id="25" dur="500"/>
                                        <p:tgtEl>
                                          <p:spTgt spid="44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46"/>
                                        </p:tgtEl>
                                        <p:attrNameLst>
                                          <p:attrName>style.visibility</p:attrName>
                                        </p:attrNameLst>
                                      </p:cBhvr>
                                      <p:to>
                                        <p:strVal val="visible"/>
                                      </p:to>
                                    </p:set>
                                    <p:animEffect transition="in" filter="fade">
                                      <p:cBhvr>
                                        <p:cTn id="30" dur="750"/>
                                        <p:tgtEl>
                                          <p:spTgt spid="546"/>
                                        </p:tgtEl>
                                      </p:cBhvr>
                                    </p:animEffect>
                                    <p:anim calcmode="lin" valueType="num">
                                      <p:cBhvr>
                                        <p:cTn id="31" dur="750" fill="hold"/>
                                        <p:tgtEl>
                                          <p:spTgt spid="546"/>
                                        </p:tgtEl>
                                        <p:attrNameLst>
                                          <p:attrName>ppt_x</p:attrName>
                                        </p:attrNameLst>
                                      </p:cBhvr>
                                      <p:tavLst>
                                        <p:tav tm="0">
                                          <p:val>
                                            <p:strVal val="#ppt_x"/>
                                          </p:val>
                                        </p:tav>
                                        <p:tav tm="100000">
                                          <p:val>
                                            <p:strVal val="#ppt_x"/>
                                          </p:val>
                                        </p:tav>
                                      </p:tavLst>
                                    </p:anim>
                                    <p:anim calcmode="lin" valueType="num">
                                      <p:cBhvr>
                                        <p:cTn id="32" dur="750" fill="hold"/>
                                        <p:tgtEl>
                                          <p:spTgt spid="54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0"/>
                                  </p:stCondLst>
                                  <p:childTnLst>
                                    <p:set>
                                      <p:cBhvr>
                                        <p:cTn id="34" dur="1" fill="hold">
                                          <p:stCondLst>
                                            <p:cond delay="0"/>
                                          </p:stCondLst>
                                        </p:cTn>
                                        <p:tgtEl>
                                          <p:spTgt spid="547"/>
                                        </p:tgtEl>
                                        <p:attrNameLst>
                                          <p:attrName>style.visibility</p:attrName>
                                        </p:attrNameLst>
                                      </p:cBhvr>
                                      <p:to>
                                        <p:strVal val="visible"/>
                                      </p:to>
                                    </p:set>
                                    <p:animEffect transition="in" filter="fade">
                                      <p:cBhvr>
                                        <p:cTn id="35" dur="750"/>
                                        <p:tgtEl>
                                          <p:spTgt spid="547"/>
                                        </p:tgtEl>
                                      </p:cBhvr>
                                    </p:animEffect>
                                    <p:anim calcmode="lin" valueType="num">
                                      <p:cBhvr>
                                        <p:cTn id="36" dur="750" fill="hold"/>
                                        <p:tgtEl>
                                          <p:spTgt spid="547"/>
                                        </p:tgtEl>
                                        <p:attrNameLst>
                                          <p:attrName>ppt_x</p:attrName>
                                        </p:attrNameLst>
                                      </p:cBhvr>
                                      <p:tavLst>
                                        <p:tav tm="0">
                                          <p:val>
                                            <p:strVal val="#ppt_x"/>
                                          </p:val>
                                        </p:tav>
                                        <p:tav tm="100000">
                                          <p:val>
                                            <p:strVal val="#ppt_x"/>
                                          </p:val>
                                        </p:tav>
                                      </p:tavLst>
                                    </p:anim>
                                    <p:anim calcmode="lin" valueType="num">
                                      <p:cBhvr>
                                        <p:cTn id="37" dur="750" fill="hold"/>
                                        <p:tgtEl>
                                          <p:spTgt spid="54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750"/>
                                        <p:tgtEl>
                                          <p:spTgt spid="548"/>
                                        </p:tgtEl>
                                      </p:cBhvr>
                                    </p:animEffect>
                                    <p:anim calcmode="lin" valueType="num">
                                      <p:cBhvr>
                                        <p:cTn id="41" dur="750" fill="hold"/>
                                        <p:tgtEl>
                                          <p:spTgt spid="548"/>
                                        </p:tgtEl>
                                        <p:attrNameLst>
                                          <p:attrName>ppt_x</p:attrName>
                                        </p:attrNameLst>
                                      </p:cBhvr>
                                      <p:tavLst>
                                        <p:tav tm="0">
                                          <p:val>
                                            <p:strVal val="#ppt_x"/>
                                          </p:val>
                                        </p:tav>
                                        <p:tav tm="100000">
                                          <p:val>
                                            <p:strVal val="#ppt_x"/>
                                          </p:val>
                                        </p:tav>
                                      </p:tavLst>
                                    </p:anim>
                                    <p:anim calcmode="lin" valueType="num">
                                      <p:cBhvr>
                                        <p:cTn id="42" dur="750" fill="hold"/>
                                        <p:tgtEl>
                                          <p:spTgt spid="54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549"/>
                                        </p:tgtEl>
                                        <p:attrNameLst>
                                          <p:attrName>style.visibility</p:attrName>
                                        </p:attrNameLst>
                                      </p:cBhvr>
                                      <p:to>
                                        <p:strVal val="visible"/>
                                      </p:to>
                                    </p:set>
                                    <p:animEffect transition="in" filter="fade">
                                      <p:cBhvr>
                                        <p:cTn id="45" dur="750"/>
                                        <p:tgtEl>
                                          <p:spTgt spid="549"/>
                                        </p:tgtEl>
                                      </p:cBhvr>
                                    </p:animEffect>
                                    <p:anim calcmode="lin" valueType="num">
                                      <p:cBhvr>
                                        <p:cTn id="46" dur="750" fill="hold"/>
                                        <p:tgtEl>
                                          <p:spTgt spid="549"/>
                                        </p:tgtEl>
                                        <p:attrNameLst>
                                          <p:attrName>ppt_x</p:attrName>
                                        </p:attrNameLst>
                                      </p:cBhvr>
                                      <p:tavLst>
                                        <p:tav tm="0">
                                          <p:val>
                                            <p:strVal val="#ppt_x"/>
                                          </p:val>
                                        </p:tav>
                                        <p:tav tm="100000">
                                          <p:val>
                                            <p:strVal val="#ppt_x"/>
                                          </p:val>
                                        </p:tav>
                                      </p:tavLst>
                                    </p:anim>
                                    <p:anim calcmode="lin" valueType="num">
                                      <p:cBhvr>
                                        <p:cTn id="47" dur="750" fill="hold"/>
                                        <p:tgtEl>
                                          <p:spTgt spid="5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06"/>
                                        </p:tgtEl>
                                        <p:attrNameLst>
                                          <p:attrName>style.visibility</p:attrName>
                                        </p:attrNameLst>
                                      </p:cBhvr>
                                      <p:to>
                                        <p:strVal val="visible"/>
                                      </p:to>
                                    </p:set>
                                    <p:animEffect transition="in" filter="fade">
                                      <p:cBhvr>
                                        <p:cTn id="52" dur="500"/>
                                        <p:tgtEl>
                                          <p:spTgt spid="906"/>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7"/>
                                        </p:tgtEl>
                                        <p:attrNameLst>
                                          <p:attrName>style.visibility</p:attrName>
                                        </p:attrNameLst>
                                      </p:cBhvr>
                                      <p:to>
                                        <p:strVal val="visible"/>
                                      </p:to>
                                    </p:set>
                                    <p:animEffect transition="in" filter="fade">
                                      <p:cBhvr>
                                        <p:cTn id="61" dur="750"/>
                                        <p:tgtEl>
                                          <p:spTgt spid="2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04"/>
                                        </p:tgtEl>
                                        <p:attrNameLst>
                                          <p:attrName>style.visibility</p:attrName>
                                        </p:attrNameLst>
                                      </p:cBhvr>
                                      <p:to>
                                        <p:strVal val="visible"/>
                                      </p:to>
                                    </p:set>
                                    <p:animEffect transition="in" filter="fade">
                                      <p:cBhvr>
                                        <p:cTn id="66" dur="500"/>
                                        <p:tgtEl>
                                          <p:spTgt spid="904"/>
                                        </p:tgtEl>
                                      </p:cBhvr>
                                    </p:animEffect>
                                  </p:childTnLst>
                                </p:cTn>
                              </p:par>
                              <p:par>
                                <p:cTn id="67" presetID="10" presetClass="entr" presetSubtype="0" fill="hold" nodeType="withEffect">
                                  <p:stCondLst>
                                    <p:cond delay="0"/>
                                  </p:stCondLst>
                                  <p:childTnLst>
                                    <p:set>
                                      <p:cBhvr>
                                        <p:cTn id="68" dur="1" fill="hold">
                                          <p:stCondLst>
                                            <p:cond delay="0"/>
                                          </p:stCondLst>
                                        </p:cTn>
                                        <p:tgtEl>
                                          <p:spTgt spid="449"/>
                                        </p:tgtEl>
                                        <p:attrNameLst>
                                          <p:attrName>style.visibility</p:attrName>
                                        </p:attrNameLst>
                                      </p:cBhvr>
                                      <p:to>
                                        <p:strVal val="visible"/>
                                      </p:to>
                                    </p:set>
                                    <p:animEffect transition="in" filter="fade">
                                      <p:cBhvr>
                                        <p:cTn id="69" dur="500"/>
                                        <p:tgtEl>
                                          <p:spTgt spid="4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9"/>
                                        </p:tgtEl>
                                        <p:attrNameLst>
                                          <p:attrName>style.visibility</p:attrName>
                                        </p:attrNameLst>
                                      </p:cBhvr>
                                      <p:to>
                                        <p:strVal val="visible"/>
                                      </p:to>
                                    </p:set>
                                    <p:animEffect transition="in" filter="fade">
                                      <p:cBhvr>
                                        <p:cTn id="72" dur="500"/>
                                        <p:tgtEl>
                                          <p:spTgt spid="2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03"/>
                                        </p:tgtEl>
                                        <p:attrNameLst>
                                          <p:attrName>style.visibility</p:attrName>
                                        </p:attrNameLst>
                                      </p:cBhvr>
                                      <p:to>
                                        <p:strVal val="visible"/>
                                      </p:to>
                                    </p:set>
                                    <p:animEffect transition="in" filter="fade">
                                      <p:cBhvr>
                                        <p:cTn id="77" dur="500"/>
                                        <p:tgtEl>
                                          <p:spTgt spid="903"/>
                                        </p:tgtEl>
                                      </p:cBhvr>
                                    </p:animEffect>
                                  </p:childTnLst>
                                </p:cTn>
                              </p:par>
                              <p:par>
                                <p:cTn id="78" presetID="10" presetClass="entr" presetSubtype="0" fill="hold" nodeType="withEffect">
                                  <p:stCondLst>
                                    <p:cond delay="250"/>
                                  </p:stCondLst>
                                  <p:childTnLst>
                                    <p:set>
                                      <p:cBhvr>
                                        <p:cTn id="79" dur="1" fill="hold">
                                          <p:stCondLst>
                                            <p:cond delay="0"/>
                                          </p:stCondLst>
                                        </p:cTn>
                                        <p:tgtEl>
                                          <p:spTgt spid="242"/>
                                        </p:tgtEl>
                                        <p:attrNameLst>
                                          <p:attrName>style.visibility</p:attrName>
                                        </p:attrNameLst>
                                      </p:cBhvr>
                                      <p:to>
                                        <p:strVal val="visible"/>
                                      </p:to>
                                    </p:set>
                                    <p:animEffect transition="in" filter="fade">
                                      <p:cBhvr>
                                        <p:cTn id="80" dur="500"/>
                                        <p:tgtEl>
                                          <p:spTgt spid="242"/>
                                        </p:tgtEl>
                                      </p:cBhvr>
                                    </p:animEffect>
                                  </p:childTnLst>
                                </p:cTn>
                              </p:par>
                              <p:par>
                                <p:cTn id="81" presetID="10" presetClass="entr" presetSubtype="0" fill="hold" nodeType="withEffect">
                                  <p:stCondLst>
                                    <p:cond delay="500"/>
                                  </p:stCondLst>
                                  <p:childTnLst>
                                    <p:set>
                                      <p:cBhvr>
                                        <p:cTn id="82" dur="1" fill="hold">
                                          <p:stCondLst>
                                            <p:cond delay="0"/>
                                          </p:stCondLst>
                                        </p:cTn>
                                        <p:tgtEl>
                                          <p:spTgt spid="244"/>
                                        </p:tgtEl>
                                        <p:attrNameLst>
                                          <p:attrName>style.visibility</p:attrName>
                                        </p:attrNameLst>
                                      </p:cBhvr>
                                      <p:to>
                                        <p:strVal val="visible"/>
                                      </p:to>
                                    </p:set>
                                    <p:animEffect transition="in" filter="fade">
                                      <p:cBhvr>
                                        <p:cTn id="83" dur="500"/>
                                        <p:tgtEl>
                                          <p:spTgt spid="244"/>
                                        </p:tgtEl>
                                      </p:cBhvr>
                                    </p:animEffect>
                                  </p:childTnLst>
                                </p:cTn>
                              </p:par>
                              <p:par>
                                <p:cTn id="84" presetID="10" presetClass="entr" presetSubtype="0" fill="hold" nodeType="withEffect">
                                  <p:stCondLst>
                                    <p:cond delay="750"/>
                                  </p:stCondLst>
                                  <p:childTnLst>
                                    <p:set>
                                      <p:cBhvr>
                                        <p:cTn id="85" dur="1" fill="hold">
                                          <p:stCondLst>
                                            <p:cond delay="0"/>
                                          </p:stCondLst>
                                        </p:cTn>
                                        <p:tgtEl>
                                          <p:spTgt spid="240"/>
                                        </p:tgtEl>
                                        <p:attrNameLst>
                                          <p:attrName>style.visibility</p:attrName>
                                        </p:attrNameLst>
                                      </p:cBhvr>
                                      <p:to>
                                        <p:strVal val="visible"/>
                                      </p:to>
                                    </p:set>
                                    <p:animEffect transition="in" filter="fade">
                                      <p:cBhvr>
                                        <p:cTn id="86" dur="500"/>
                                        <p:tgtEl>
                                          <p:spTgt spid="240"/>
                                        </p:tgtEl>
                                      </p:cBhvr>
                                    </p:animEffect>
                                  </p:childTnLst>
                                </p:cTn>
                              </p:par>
                              <p:par>
                                <p:cTn id="87" presetID="10" presetClass="entr" presetSubtype="0" fill="hold" nodeType="withEffect">
                                  <p:stCondLst>
                                    <p:cond delay="1000"/>
                                  </p:stCondLst>
                                  <p:childTnLst>
                                    <p:set>
                                      <p:cBhvr>
                                        <p:cTn id="88" dur="1" fill="hold">
                                          <p:stCondLst>
                                            <p:cond delay="0"/>
                                          </p:stCondLst>
                                        </p:cTn>
                                        <p:tgtEl>
                                          <p:spTgt spid="243"/>
                                        </p:tgtEl>
                                        <p:attrNameLst>
                                          <p:attrName>style.visibility</p:attrName>
                                        </p:attrNameLst>
                                      </p:cBhvr>
                                      <p:to>
                                        <p:strVal val="visible"/>
                                      </p:to>
                                    </p:set>
                                    <p:animEffect transition="in" filter="fade">
                                      <p:cBhvr>
                                        <p:cTn id="89" dur="500"/>
                                        <p:tgtEl>
                                          <p:spTgt spid="243"/>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239"/>
                                        </p:tgtEl>
                                        <p:attrNameLst>
                                          <p:attrName>style.visibility</p:attrName>
                                        </p:attrNameLst>
                                      </p:cBhvr>
                                      <p:to>
                                        <p:strVal val="visible"/>
                                      </p:to>
                                    </p:set>
                                    <p:animEffect transition="in" filter="fade">
                                      <p:cBhvr>
                                        <p:cTn id="92" dur="500"/>
                                        <p:tgtEl>
                                          <p:spTgt spid="239"/>
                                        </p:tgtEl>
                                      </p:cBhvr>
                                    </p:animEffect>
                                  </p:childTnLst>
                                </p:cTn>
                              </p:par>
                            </p:childTnLst>
                          </p:cTn>
                        </p:par>
                        <p:par>
                          <p:cTn id="93" fill="hold">
                            <p:stCondLst>
                              <p:cond delay="1750"/>
                            </p:stCondLst>
                            <p:childTnLst>
                              <p:par>
                                <p:cTn id="94" presetID="10" presetClass="entr" presetSubtype="0" fill="hold" grpId="0" nodeType="afterEffect">
                                  <p:stCondLst>
                                    <p:cond delay="0"/>
                                  </p:stCondLst>
                                  <p:childTnLst>
                                    <p:set>
                                      <p:cBhvr>
                                        <p:cTn id="95" dur="1" fill="hold">
                                          <p:stCondLst>
                                            <p:cond delay="0"/>
                                          </p:stCondLst>
                                        </p:cTn>
                                        <p:tgtEl>
                                          <p:spTgt spid="905"/>
                                        </p:tgtEl>
                                        <p:attrNameLst>
                                          <p:attrName>style.visibility</p:attrName>
                                        </p:attrNameLst>
                                      </p:cBhvr>
                                      <p:to>
                                        <p:strVal val="visible"/>
                                      </p:to>
                                    </p:set>
                                    <p:animEffect transition="in" filter="fade">
                                      <p:cBhvr>
                                        <p:cTn id="96" dur="500"/>
                                        <p:tgtEl>
                                          <p:spTgt spid="90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6"/>
                                        </p:tgtEl>
                                        <p:attrNameLst>
                                          <p:attrName>style.visibility</p:attrName>
                                        </p:attrNameLst>
                                      </p:cBhvr>
                                      <p:to>
                                        <p:strVal val="visible"/>
                                      </p:to>
                                    </p:set>
                                    <p:animEffect transition="in" filter="fade">
                                      <p:cBhvr>
                                        <p:cTn id="99" dur="250"/>
                                        <p:tgtEl>
                                          <p:spTgt spid="376"/>
                                        </p:tgtEl>
                                      </p:cBhvr>
                                    </p:animEffect>
                                  </p:childTnLst>
                                </p:cTn>
                              </p:par>
                              <p:par>
                                <p:cTn id="100" presetID="10" presetClass="entr" presetSubtype="0" fill="hold" nodeType="withEffect">
                                  <p:stCondLst>
                                    <p:cond delay="250"/>
                                  </p:stCondLst>
                                  <p:childTnLst>
                                    <p:set>
                                      <p:cBhvr>
                                        <p:cTn id="101" dur="1" fill="hold">
                                          <p:stCondLst>
                                            <p:cond delay="0"/>
                                          </p:stCondLst>
                                        </p:cTn>
                                        <p:tgtEl>
                                          <p:spTgt spid="384"/>
                                        </p:tgtEl>
                                        <p:attrNameLst>
                                          <p:attrName>style.visibility</p:attrName>
                                        </p:attrNameLst>
                                      </p:cBhvr>
                                      <p:to>
                                        <p:strVal val="visible"/>
                                      </p:to>
                                    </p:set>
                                    <p:animEffect transition="in" filter="fade">
                                      <p:cBhvr>
                                        <p:cTn id="102" dur="250"/>
                                        <p:tgtEl>
                                          <p:spTgt spid="38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380"/>
                                        </p:tgtEl>
                                        <p:attrNameLst>
                                          <p:attrName>style.visibility</p:attrName>
                                        </p:attrNameLst>
                                      </p:cBhvr>
                                      <p:to>
                                        <p:strVal val="visible"/>
                                      </p:to>
                                    </p:set>
                                    <p:animEffect transition="in" filter="fade">
                                      <p:cBhvr>
                                        <p:cTn id="105" dur="250"/>
                                        <p:tgtEl>
                                          <p:spTgt spid="380"/>
                                        </p:tgtEl>
                                      </p:cBhvr>
                                    </p:animEffect>
                                  </p:childTnLst>
                                </p:cTn>
                              </p:par>
                              <p:par>
                                <p:cTn id="106" presetID="10" presetClass="entr" presetSubtype="0" fill="hold" nodeType="withEffect">
                                  <p:stCondLst>
                                    <p:cond delay="500"/>
                                  </p:stCondLst>
                                  <p:childTnLst>
                                    <p:set>
                                      <p:cBhvr>
                                        <p:cTn id="107" dur="1" fill="hold">
                                          <p:stCondLst>
                                            <p:cond delay="0"/>
                                          </p:stCondLst>
                                        </p:cTn>
                                        <p:tgtEl>
                                          <p:spTgt spid="887"/>
                                        </p:tgtEl>
                                        <p:attrNameLst>
                                          <p:attrName>style.visibility</p:attrName>
                                        </p:attrNameLst>
                                      </p:cBhvr>
                                      <p:to>
                                        <p:strVal val="visible"/>
                                      </p:to>
                                    </p:set>
                                    <p:animEffect transition="in" filter="fade">
                                      <p:cBhvr>
                                        <p:cTn id="108" dur="250"/>
                                        <p:tgtEl>
                                          <p:spTgt spid="887"/>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888"/>
                                        </p:tgtEl>
                                        <p:attrNameLst>
                                          <p:attrName>style.visibility</p:attrName>
                                        </p:attrNameLst>
                                      </p:cBhvr>
                                      <p:to>
                                        <p:strVal val="visible"/>
                                      </p:to>
                                    </p:set>
                                    <p:animEffect transition="in" filter="fade">
                                      <p:cBhvr>
                                        <p:cTn id="111" dur="250"/>
                                        <p:tgtEl>
                                          <p:spTgt spid="888"/>
                                        </p:tgtEl>
                                      </p:cBhvr>
                                    </p:animEffect>
                                  </p:childTnLst>
                                </p:cTn>
                              </p:par>
                              <p:par>
                                <p:cTn id="112" presetID="6" presetClass="entr" presetSubtype="32" fill="hold" nodeType="withEffect">
                                  <p:stCondLst>
                                    <p:cond delay="750"/>
                                  </p:stCondLst>
                                  <p:childTnLst>
                                    <p:set>
                                      <p:cBhvr>
                                        <p:cTn id="113" dur="1" fill="hold">
                                          <p:stCondLst>
                                            <p:cond delay="0"/>
                                          </p:stCondLst>
                                        </p:cTn>
                                        <p:tgtEl>
                                          <p:spTgt spid="891"/>
                                        </p:tgtEl>
                                        <p:attrNameLst>
                                          <p:attrName>style.visibility</p:attrName>
                                        </p:attrNameLst>
                                      </p:cBhvr>
                                      <p:to>
                                        <p:strVal val="visible"/>
                                      </p:to>
                                    </p:set>
                                    <p:animEffect transition="in" filter="circle(out)">
                                      <p:cBhvr>
                                        <p:cTn id="114" dur="250"/>
                                        <p:tgtEl>
                                          <p:spTgt spid="891"/>
                                        </p:tgtEl>
                                      </p:cBhvr>
                                    </p:animEffect>
                                  </p:childTnLst>
                                </p:cTn>
                              </p:par>
                              <p:par>
                                <p:cTn id="115" presetID="6" presetClass="entr" presetSubtype="32" fill="hold" nodeType="withEffect">
                                  <p:stCondLst>
                                    <p:cond delay="850"/>
                                  </p:stCondLst>
                                  <p:childTnLst>
                                    <p:set>
                                      <p:cBhvr>
                                        <p:cTn id="116" dur="1" fill="hold">
                                          <p:stCondLst>
                                            <p:cond delay="0"/>
                                          </p:stCondLst>
                                        </p:cTn>
                                        <p:tgtEl>
                                          <p:spTgt spid="896"/>
                                        </p:tgtEl>
                                        <p:attrNameLst>
                                          <p:attrName>style.visibility</p:attrName>
                                        </p:attrNameLst>
                                      </p:cBhvr>
                                      <p:to>
                                        <p:strVal val="visible"/>
                                      </p:to>
                                    </p:set>
                                    <p:animEffect transition="in" filter="circle(out)">
                                      <p:cBhvr>
                                        <p:cTn id="117" dur="250"/>
                                        <p:tgtEl>
                                          <p:spTgt spid="896"/>
                                        </p:tgtEl>
                                      </p:cBhvr>
                                    </p:animEffect>
                                  </p:childTnLst>
                                </p:cTn>
                              </p:par>
                              <p:par>
                                <p:cTn id="118" presetID="6" presetClass="entr" presetSubtype="32" fill="hold" nodeType="withEffect">
                                  <p:stCondLst>
                                    <p:cond delay="950"/>
                                  </p:stCondLst>
                                  <p:childTnLst>
                                    <p:set>
                                      <p:cBhvr>
                                        <p:cTn id="119" dur="1" fill="hold">
                                          <p:stCondLst>
                                            <p:cond delay="0"/>
                                          </p:stCondLst>
                                        </p:cTn>
                                        <p:tgtEl>
                                          <p:spTgt spid="901"/>
                                        </p:tgtEl>
                                        <p:attrNameLst>
                                          <p:attrName>style.visibility</p:attrName>
                                        </p:attrNameLst>
                                      </p:cBhvr>
                                      <p:to>
                                        <p:strVal val="visible"/>
                                      </p:to>
                                    </p:set>
                                    <p:animEffect transition="in" filter="circle(out)">
                                      <p:cBhvr>
                                        <p:cTn id="120" dur="250"/>
                                        <p:tgtEl>
                                          <p:spTgt spid="901"/>
                                        </p:tgtEl>
                                      </p:cBhvr>
                                    </p:animEffect>
                                  </p:childTnLst>
                                </p:cTn>
                              </p:par>
                              <p:par>
                                <p:cTn id="121" presetID="10" presetClass="entr" presetSubtype="0" fill="hold" grpId="0" nodeType="withEffect">
                                  <p:stCondLst>
                                    <p:cond delay="950"/>
                                  </p:stCondLst>
                                  <p:childTnLst>
                                    <p:set>
                                      <p:cBhvr>
                                        <p:cTn id="122" dur="1" fill="hold">
                                          <p:stCondLst>
                                            <p:cond delay="0"/>
                                          </p:stCondLst>
                                        </p:cTn>
                                        <p:tgtEl>
                                          <p:spTgt spid="226"/>
                                        </p:tgtEl>
                                        <p:attrNameLst>
                                          <p:attrName>style.visibility</p:attrName>
                                        </p:attrNameLst>
                                      </p:cBhvr>
                                      <p:to>
                                        <p:strVal val="visible"/>
                                      </p:to>
                                    </p:set>
                                    <p:animEffect transition="in" filter="fade">
                                      <p:cBhvr>
                                        <p:cTn id="123" dur="750"/>
                                        <p:tgtEl>
                                          <p:spTgt spid="22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90"/>
                                        </p:tgtEl>
                                        <p:attrNameLst>
                                          <p:attrName>style.visibility</p:attrName>
                                        </p:attrNameLst>
                                      </p:cBhvr>
                                      <p:to>
                                        <p:strVal val="visible"/>
                                      </p:to>
                                    </p:set>
                                    <p:animEffect transition="in" filter="fade">
                                      <p:cBhvr>
                                        <p:cTn id="128" dur="500"/>
                                        <p:tgtEl>
                                          <p:spTgt spid="8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750"/>
                                        <p:tgtEl>
                                          <p:spTgt spid="220"/>
                                        </p:tgtEl>
                                      </p:cBhvr>
                                    </p:animEffect>
                                  </p:childTnLst>
                                </p:cTn>
                              </p:par>
                              <p:par>
                                <p:cTn id="132" presetID="21" presetClass="entr" presetSubtype="8" fill="hold" grpId="0" nodeType="withEffect">
                                  <p:stCondLst>
                                    <p:cond delay="0"/>
                                  </p:stCondLst>
                                  <p:childTnLst>
                                    <p:set>
                                      <p:cBhvr>
                                        <p:cTn id="133" dur="1" fill="hold">
                                          <p:stCondLst>
                                            <p:cond delay="0"/>
                                          </p:stCondLst>
                                        </p:cTn>
                                        <p:tgtEl>
                                          <p:spTgt spid="552"/>
                                        </p:tgtEl>
                                        <p:attrNameLst>
                                          <p:attrName>style.visibility</p:attrName>
                                        </p:attrNameLst>
                                      </p:cBhvr>
                                      <p:to>
                                        <p:strVal val="visible"/>
                                      </p:to>
                                    </p:set>
                                    <p:animEffect transition="in" filter="wheel(8)">
                                      <p:cBhvr>
                                        <p:cTn id="134" dur="125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p:bldP spid="229" grpId="0" animBg="1"/>
      <p:bldP spid="376" grpId="0" animBg="1"/>
      <p:bldP spid="380" grpId="0"/>
      <p:bldP spid="445" grpId="0" animBg="1"/>
      <p:bldP spid="888" grpId="0"/>
      <p:bldP spid="890" grpId="0"/>
      <p:bldP spid="903" grpId="0" animBg="1"/>
      <p:bldP spid="904" grpId="0" animBg="1"/>
      <p:bldP spid="905" grpId="0" animBg="1"/>
      <p:bldP spid="906" grpId="0" animBg="1"/>
      <p:bldP spid="220" grpId="0" animBg="1"/>
      <p:bldP spid="4" grpId="0" animBg="1"/>
      <p:bldP spid="226" grpId="0" animBg="1"/>
      <p:bldP spid="227" grpId="0" animBg="1"/>
      <p:bldP spid="23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FBA4-DEDD-3F4C-A8BE-CBD9A39F0F18}"/>
              </a:ext>
            </a:extLst>
          </p:cNvPr>
          <p:cNvSpPr>
            <a:spLocks noGrp="1"/>
          </p:cNvSpPr>
          <p:nvPr>
            <p:ph type="title"/>
          </p:nvPr>
        </p:nvSpPr>
        <p:spPr/>
        <p:txBody>
          <a:bodyPr/>
          <a:lstStyle/>
          <a:p>
            <a:r>
              <a:rPr lang="en-US"/>
              <a:t>Current Hygiene Landscape</a:t>
            </a:r>
          </a:p>
        </p:txBody>
      </p:sp>
      <p:sp>
        <p:nvSpPr>
          <p:cNvPr id="3" name="Content Placeholder 2">
            <a:extLst>
              <a:ext uri="{FF2B5EF4-FFF2-40B4-BE49-F238E27FC236}">
                <a16:creationId xmlns:a16="http://schemas.microsoft.com/office/drawing/2014/main" id="{5E66D686-2B8C-2146-8816-24C6611FB3AA}"/>
              </a:ext>
            </a:extLst>
          </p:cNvPr>
          <p:cNvSpPr>
            <a:spLocks noGrp="1"/>
          </p:cNvSpPr>
          <p:nvPr>
            <p:ph idx="1"/>
          </p:nvPr>
        </p:nvSpPr>
        <p:spPr>
          <a:xfrm>
            <a:off x="609600" y="1585596"/>
            <a:ext cx="10972800" cy="4525963"/>
          </a:xfrm>
        </p:spPr>
        <p:txBody>
          <a:bodyPr/>
          <a:lstStyle/>
          <a:p>
            <a:r>
              <a:rPr lang="en-US" sz="2600" b="1"/>
              <a:t>Important - </a:t>
            </a:r>
            <a:r>
              <a:rPr lang="en-US" sz="2600"/>
              <a:t>Small number of hygiene root causes contribute to many security incidents (massive impact events, data breaches, malware infections, etc.)</a:t>
            </a:r>
          </a:p>
          <a:p>
            <a:pPr lvl="1"/>
            <a:r>
              <a:rPr lang="en-US" sz="2200"/>
              <a:t>Applying security hygiene practices make it harder for attackers to succeed and reduces risk of damage (both likelihood and impact)</a:t>
            </a:r>
          </a:p>
          <a:p>
            <a:r>
              <a:rPr lang="en-US" sz="2600" b="1"/>
              <a:t>Difficult </a:t>
            </a:r>
            <a:r>
              <a:rPr lang="en-US" sz="2600"/>
              <a:t>- How, when, and what to patch can be difficult decisions for any organization</a:t>
            </a:r>
          </a:p>
          <a:p>
            <a:pPr lvl="1"/>
            <a:r>
              <a:rPr lang="en-US" sz="2200"/>
              <a:t>Patching is often resource-intensive, and the act of applying patches can reduce system and service availability</a:t>
            </a:r>
          </a:p>
          <a:p>
            <a:pPr lvl="1"/>
            <a:r>
              <a:rPr lang="en-US" sz="2200"/>
              <a:t>Delays in patch deployment create a larger window of opportunity for attackers</a:t>
            </a:r>
          </a:p>
          <a:p>
            <a:pPr lvl="1"/>
            <a:r>
              <a:rPr lang="en-US" sz="2200"/>
              <a:t>Existing tools are insufficient for many environments and situations</a:t>
            </a:r>
          </a:p>
        </p:txBody>
      </p:sp>
      <p:sp>
        <p:nvSpPr>
          <p:cNvPr id="4" name="Slide Number Placeholder 3">
            <a:extLst>
              <a:ext uri="{FF2B5EF4-FFF2-40B4-BE49-F238E27FC236}">
                <a16:creationId xmlns:a16="http://schemas.microsoft.com/office/drawing/2014/main" id="{E83D7E6B-7A5A-F54B-9667-97F0EF27DE6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000" b="0" i="0" u="none" strike="noStrike" kern="1200" cap="none" spc="0" normalizeH="0" baseline="0" noProof="0">
              <a:ln>
                <a:noFill/>
              </a:ln>
              <a:solidFill>
                <a:srgbClr val="2083B6"/>
              </a:solidFill>
              <a:effectLst/>
              <a:uLnTx/>
              <a:uFillTx/>
              <a:latin typeface="Calibri"/>
              <a:ea typeface="+mn-ea"/>
              <a:cs typeface="+mn-cs"/>
            </a:endParaRPr>
          </a:p>
        </p:txBody>
      </p:sp>
    </p:spTree>
    <p:extLst>
      <p:ext uri="{BB962C8B-B14F-4D97-AF65-F5344CB8AC3E}">
        <p14:creationId xmlns:p14="http://schemas.microsoft.com/office/powerpoint/2010/main" val="2594192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7AE9E-09FB-45B1-86F0-8BD07731F25F}"/>
              </a:ext>
            </a:extLst>
          </p:cNvPr>
          <p:cNvSpPr/>
          <p:nvPr/>
        </p:nvSpPr>
        <p:spPr>
          <a:xfrm>
            <a:off x="4003288" y="6385940"/>
            <a:ext cx="3445727" cy="472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3409A8B-8266-461F-B59A-BF2A7D5C106B}"/>
              </a:ext>
            </a:extLst>
          </p:cNvPr>
          <p:cNvSpPr>
            <a:spLocks noGrp="1"/>
          </p:cNvSpPr>
          <p:nvPr>
            <p:ph type="title"/>
          </p:nvPr>
        </p:nvSpPr>
        <p:spPr>
          <a:xfrm>
            <a:off x="-503512" y="2828987"/>
            <a:ext cx="3494362" cy="2133476"/>
          </a:xfrm>
        </p:spPr>
        <p:txBody>
          <a:bodyPr anchor="t">
            <a:normAutofit/>
          </a:bodyPr>
          <a:lstStyle/>
          <a:p>
            <a:pPr algn="r"/>
            <a:r>
              <a:rPr lang="en-US">
                <a:solidFill>
                  <a:schemeClr val="accent1"/>
                </a:solidFill>
              </a:rPr>
              <a:t>Current Approach</a:t>
            </a:r>
            <a:br>
              <a:rPr lang="en-US">
                <a:solidFill>
                  <a:schemeClr val="accent1"/>
                </a:solidFill>
              </a:rPr>
            </a:br>
            <a:r>
              <a:rPr lang="en-US" sz="1400">
                <a:solidFill>
                  <a:schemeClr val="accent1"/>
                </a:solidFill>
              </a:rPr>
              <a:t>(Focused on </a:t>
            </a:r>
            <a:br>
              <a:rPr lang="en-US" sz="1400">
                <a:solidFill>
                  <a:schemeClr val="accent1"/>
                </a:solidFill>
              </a:rPr>
            </a:br>
            <a:r>
              <a:rPr lang="en-US" sz="1400">
                <a:solidFill>
                  <a:schemeClr val="accent1"/>
                </a:solidFill>
              </a:rPr>
              <a:t>Implementation and Planning)</a:t>
            </a:r>
          </a:p>
        </p:txBody>
      </p:sp>
      <p:sp>
        <p:nvSpPr>
          <p:cNvPr id="3" name="Content Placeholder 2">
            <a:extLst>
              <a:ext uri="{FF2B5EF4-FFF2-40B4-BE49-F238E27FC236}">
                <a16:creationId xmlns:a16="http://schemas.microsoft.com/office/drawing/2014/main" id="{ADBCC24F-EFC1-4733-A647-A8B16445EAA8}"/>
              </a:ext>
            </a:extLst>
          </p:cNvPr>
          <p:cNvSpPr>
            <a:spLocks noGrp="1"/>
          </p:cNvSpPr>
          <p:nvPr>
            <p:ph idx="1"/>
          </p:nvPr>
        </p:nvSpPr>
        <p:spPr>
          <a:xfrm>
            <a:off x="3581400" y="2834608"/>
            <a:ext cx="8191499" cy="3437583"/>
          </a:xfrm>
        </p:spPr>
        <p:txBody>
          <a:bodyPr anchor="t">
            <a:normAutofit fontScale="85000" lnSpcReduction="10000"/>
          </a:bodyPr>
          <a:lstStyle/>
          <a:p>
            <a:pPr fontAlgn="ctr"/>
            <a:r>
              <a:rPr lang="en-US" b="1"/>
              <a:t>What to do first? –</a:t>
            </a:r>
            <a:r>
              <a:rPr lang="en-US"/>
              <a:t> Prioritized 30-90-beyond roadmaps that help organizations get started with key initiatives</a:t>
            </a:r>
            <a:endParaRPr lang="en-US" b="1"/>
          </a:p>
          <a:p>
            <a:pPr fontAlgn="ctr"/>
            <a:r>
              <a:rPr lang="en-US" b="1"/>
              <a:t>How to be successful End-to-end? </a:t>
            </a:r>
            <a:r>
              <a:rPr lang="en-US"/>
              <a:t>– Discover and overcome common obstacles (e.g. stakeholder buy-in, success criteria, architecture/tool gaps, processes, etc.) </a:t>
            </a:r>
            <a:endParaRPr lang="en-US" b="1"/>
          </a:p>
          <a:p>
            <a:pPr fontAlgn="ctr"/>
            <a:r>
              <a:rPr lang="en-US" b="1"/>
              <a:t>Connect to Existing Standards – </a:t>
            </a:r>
            <a:r>
              <a:rPr lang="en-US"/>
              <a:t>Connect initiatives to existing standards of good security hygiene</a:t>
            </a:r>
            <a:endParaRPr lang="en-US" b="1"/>
          </a:p>
        </p:txBody>
      </p:sp>
      <p:sp>
        <p:nvSpPr>
          <p:cNvPr id="6" name="Title 1">
            <a:extLst>
              <a:ext uri="{FF2B5EF4-FFF2-40B4-BE49-F238E27FC236}">
                <a16:creationId xmlns:a16="http://schemas.microsoft.com/office/drawing/2014/main" id="{A70D6E2B-6EA8-4ED7-9909-A3FE1C33D7B8}"/>
              </a:ext>
            </a:extLst>
          </p:cNvPr>
          <p:cNvSpPr txBox="1">
            <a:spLocks/>
          </p:cNvSpPr>
          <p:nvPr/>
        </p:nvSpPr>
        <p:spPr>
          <a:xfrm>
            <a:off x="325920" y="814322"/>
            <a:ext cx="2664930" cy="1147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a:ea typeface="+mj-ea"/>
                <a:cs typeface="+mj-cs"/>
              </a:rPr>
              <a:t>Purpose</a:t>
            </a:r>
          </a:p>
        </p:txBody>
      </p:sp>
      <p:sp>
        <p:nvSpPr>
          <p:cNvPr id="7" name="Content Placeholder 2">
            <a:extLst>
              <a:ext uri="{FF2B5EF4-FFF2-40B4-BE49-F238E27FC236}">
                <a16:creationId xmlns:a16="http://schemas.microsoft.com/office/drawing/2014/main" id="{5AECC88B-30A1-4727-A40F-032A72278E34}"/>
              </a:ext>
            </a:extLst>
          </p:cNvPr>
          <p:cNvSpPr txBox="1">
            <a:spLocks/>
          </p:cNvSpPr>
          <p:nvPr/>
        </p:nvSpPr>
        <p:spPr>
          <a:xfrm>
            <a:off x="3581400" y="814322"/>
            <a:ext cx="7875105" cy="11479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700" b="1" i="0" u="none" strike="noStrike" kern="1200" cap="none" spc="0" normalizeH="0" baseline="0" noProof="0">
                <a:ln>
                  <a:noFill/>
                </a:ln>
                <a:solidFill>
                  <a:prstClr val="black"/>
                </a:solidFill>
                <a:effectLst/>
                <a:uLnTx/>
                <a:uFillTx/>
                <a:latin typeface="Calibri"/>
                <a:ea typeface="+mn-ea"/>
                <a:cs typeface="Calibri"/>
              </a:rPr>
              <a:t>Increase cybersecurity ecosystem resiliency by engaging in activities that help organizations rapidly and effectively improve security hygiene. </a:t>
            </a:r>
          </a:p>
        </p:txBody>
      </p:sp>
      <p:pic>
        <p:nvPicPr>
          <p:cNvPr id="8" name="Picture 7">
            <a:extLst>
              <a:ext uri="{FF2B5EF4-FFF2-40B4-BE49-F238E27FC236}">
                <a16:creationId xmlns:a16="http://schemas.microsoft.com/office/drawing/2014/main" id="{FBB94B7F-914D-4D9B-85BE-C9E514A7D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6618175" y="6385940"/>
            <a:ext cx="1336412" cy="28631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E3B9EAC9-25AC-4D68-A076-9C4BB0C32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8" y="6221615"/>
            <a:ext cx="1697017" cy="452966"/>
          </a:xfrm>
          <a:prstGeom prst="rect">
            <a:avLst/>
          </a:prstGeom>
        </p:spPr>
      </p:pic>
      <p:pic>
        <p:nvPicPr>
          <p:cNvPr id="10" name="Picture 9">
            <a:extLst>
              <a:ext uri="{FF2B5EF4-FFF2-40B4-BE49-F238E27FC236}">
                <a16:creationId xmlns:a16="http://schemas.microsoft.com/office/drawing/2014/main" id="{A04A11B2-2D97-4428-82A8-6137DA260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3173" y="6385940"/>
            <a:ext cx="1718778" cy="301099"/>
          </a:xfrm>
          <a:prstGeom prst="rect">
            <a:avLst/>
          </a:prstGeom>
        </p:spPr>
      </p:pic>
    </p:spTree>
    <p:extLst>
      <p:ext uri="{BB962C8B-B14F-4D97-AF65-F5344CB8AC3E}">
        <p14:creationId xmlns:p14="http://schemas.microsoft.com/office/powerpoint/2010/main" val="211833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E205-C704-491D-8A03-F01621957884}"/>
              </a:ext>
            </a:extLst>
          </p:cNvPr>
          <p:cNvSpPr>
            <a:spLocks noGrp="1"/>
          </p:cNvSpPr>
          <p:nvPr>
            <p:ph type="title"/>
          </p:nvPr>
        </p:nvSpPr>
        <p:spPr/>
        <p:txBody>
          <a:bodyPr/>
          <a:lstStyle/>
          <a:p>
            <a:r>
              <a:rPr lang="en-US"/>
              <a:t>Workgroup Progress To Date (May 2018)</a:t>
            </a:r>
          </a:p>
        </p:txBody>
      </p:sp>
      <p:sp>
        <p:nvSpPr>
          <p:cNvPr id="4" name="Slide Number Placeholder 3">
            <a:extLst>
              <a:ext uri="{FF2B5EF4-FFF2-40B4-BE49-F238E27FC236}">
                <a16:creationId xmlns:a16="http://schemas.microsoft.com/office/drawing/2014/main" id="{8D915D03-E196-4692-926B-B519D508C813}"/>
              </a:ext>
            </a:extLst>
          </p:cNvPr>
          <p:cNvSpPr>
            <a:spLocks noGrp="1"/>
          </p:cNvSpPr>
          <p:nvPr>
            <p:ph type="sldNum" sz="quarter" idx="12"/>
          </p:nvPr>
        </p:nvSpPr>
        <p:spPr/>
        <p:txBody>
          <a:bodyPr/>
          <a:lstStyle/>
          <a:p>
            <a:fld id="{683B17B3-AC5C-404D-89E1-0008D614D344}" type="slidenum">
              <a:rPr lang="en-US" smtClean="0"/>
              <a:t>72</a:t>
            </a:fld>
            <a:endParaRPr lang="en-US"/>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FA05FF7-8604-4050-A156-2719B1B0FB94}"/>
                  </a:ext>
                </a:extLst>
              </p:cNvPr>
              <p:cNvGraphicFramePr>
                <a:graphicFrameLocks noChangeAspect="1"/>
              </p:cNvGraphicFramePr>
              <p:nvPr>
                <p:extLst>
                  <p:ext uri="{D42A27DB-BD31-4B8C-83A1-F6EECF244321}">
                    <p14:modId xmlns:p14="http://schemas.microsoft.com/office/powerpoint/2010/main" val="4062356589"/>
                  </p:ext>
                </p:extLst>
              </p:nvPr>
            </p:nvGraphicFramePr>
            <p:xfrm>
              <a:off x="1178861" y="2217504"/>
              <a:ext cx="4307541" cy="2422992"/>
            </p:xfrm>
            <a:graphic>
              <a:graphicData uri="http://schemas.microsoft.com/office/powerpoint/2016/slidezoom">
                <pslz:sldZm>
                  <pslz:sldZmObj sldId="2775" cId="4191655008">
                    <pslz:zmPr id="{E39CFFB2-F5F7-4869-BF0B-4092ABB37AD5}" returnToParent="0" transitionDur="1000">
                      <p166:blipFill xmlns:p166="http://schemas.microsoft.com/office/powerpoint/2016/6/main">
                        <a:blip r:embed="rId2"/>
                        <a:stretch>
                          <a:fillRect/>
                        </a:stretch>
                      </p166:blipFill>
                      <p166:spPr xmlns:p166="http://schemas.microsoft.com/office/powerpoint/2016/6/main">
                        <a:xfrm>
                          <a:off x="0" y="0"/>
                          <a:ext cx="4307541" cy="2422992"/>
                        </a:xfrm>
                        <a:prstGeom prst="rect">
                          <a:avLst/>
                        </a:prstGeom>
                        <a:ln w="3175">
                          <a:solidFill>
                            <a:prstClr val="ltGray"/>
                          </a:solidFill>
                        </a:ln>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5FA05FF7-8604-4050-A156-2719B1B0FB94}"/>
                  </a:ext>
                </a:extLst>
              </p:cNvPr>
              <p:cNvPicPr>
                <a:picLocks noGrp="1" noRot="1" noChangeAspect="1" noMove="1" noResize="1" noEditPoints="1" noAdjustHandles="1" noChangeArrowheads="1" noChangeShapeType="1"/>
              </p:cNvPicPr>
              <p:nvPr/>
            </p:nvPicPr>
            <p:blipFill>
              <a:blip r:embed="rId4"/>
              <a:stretch>
                <a:fillRect/>
              </a:stretch>
            </p:blipFill>
            <p:spPr>
              <a:xfrm>
                <a:off x="1178861" y="2217504"/>
                <a:ext cx="4307541" cy="242299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9BDAE2B4-9C91-42F3-B2D8-1C64A802B141}"/>
                  </a:ext>
                </a:extLst>
              </p:cNvPr>
              <p:cNvGraphicFramePr>
                <a:graphicFrameLocks noChangeAspect="1"/>
              </p:cNvGraphicFramePr>
              <p:nvPr>
                <p:extLst>
                  <p:ext uri="{D42A27DB-BD31-4B8C-83A1-F6EECF244321}">
                    <p14:modId xmlns:p14="http://schemas.microsoft.com/office/powerpoint/2010/main" val="1213949"/>
                  </p:ext>
                </p:extLst>
              </p:nvPr>
            </p:nvGraphicFramePr>
            <p:xfrm>
              <a:off x="6347014" y="2217504"/>
              <a:ext cx="4307541" cy="2422992"/>
            </p:xfrm>
            <a:graphic>
              <a:graphicData uri="http://schemas.microsoft.com/office/powerpoint/2016/slidezoom">
                <pslz:sldZm>
                  <pslz:sldZmObj sldId="309" cId="900772380">
                    <pslz:zmPr id="{856DC151-F0EC-466E-9E6D-A524FDD0DBD8}" returnToParent="0" transitionDur="1000">
                      <p166:blipFill xmlns:p166="http://schemas.microsoft.com/office/powerpoint/2016/6/main">
                        <a:blip r:embed="rId5"/>
                        <a:stretch>
                          <a:fillRect/>
                        </a:stretch>
                      </p166:blipFill>
                      <p166:spPr xmlns:p166="http://schemas.microsoft.com/office/powerpoint/2016/6/main">
                        <a:xfrm>
                          <a:off x="0" y="0"/>
                          <a:ext cx="4307541" cy="2422992"/>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9BDAE2B4-9C91-42F3-B2D8-1C64A802B141}"/>
                  </a:ext>
                </a:extLst>
              </p:cNvPr>
              <p:cNvPicPr>
                <a:picLocks noGrp="1" noRot="1" noChangeAspect="1" noMove="1" noResize="1" noEditPoints="1" noAdjustHandles="1" noChangeArrowheads="1" noChangeShapeType="1"/>
              </p:cNvPicPr>
              <p:nvPr/>
            </p:nvPicPr>
            <p:blipFill>
              <a:blip r:embed="rId7"/>
              <a:stretch>
                <a:fillRect/>
              </a:stretch>
            </p:blipFill>
            <p:spPr>
              <a:xfrm>
                <a:off x="6347014" y="2217504"/>
                <a:ext cx="4307541" cy="2422992"/>
              </a:xfrm>
              <a:prstGeom prst="rect">
                <a:avLst/>
              </a:prstGeom>
              <a:ln w="3175">
                <a:solidFill>
                  <a:prstClr val="ltGray"/>
                </a:solidFill>
              </a:ln>
            </p:spPr>
          </p:pic>
        </mc:Fallback>
      </mc:AlternateContent>
      <p:sp>
        <p:nvSpPr>
          <p:cNvPr id="9" name="Rectangle 8">
            <a:extLst>
              <a:ext uri="{FF2B5EF4-FFF2-40B4-BE49-F238E27FC236}">
                <a16:creationId xmlns:a16="http://schemas.microsoft.com/office/drawing/2014/main" id="{F28B6360-D06D-4E58-9840-4A232119F954}"/>
              </a:ext>
            </a:extLst>
          </p:cNvPr>
          <p:cNvSpPr/>
          <p:nvPr/>
        </p:nvSpPr>
        <p:spPr>
          <a:xfrm>
            <a:off x="609600" y="4838933"/>
            <a:ext cx="5490886" cy="827378"/>
          </a:xfrm>
          <a:prstGeom prst="rect">
            <a:avLst/>
          </a:prstGeom>
          <a:noFill/>
        </p:spPr>
        <p:txBody>
          <a:bodyPr wrap="square" lIns="87857" tIns="43928" rIns="87857" bIns="43928">
            <a:spAutoFit/>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UPDATE + ENDORSE RECOMMENDATIONS </a:t>
            </a:r>
            <a:b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AT </a:t>
            </a: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hlinkClick r:id="rId8"/>
              </a:rPr>
              <a:t>HTTP://AKA.MS/RAPIDATTACK</a:t>
            </a: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a:t>
            </a:r>
          </a:p>
          <a:p>
            <a:pPr marL="0" marR="0" lvl="0" indent="0" algn="ctr" defTabSz="896171" rtl="0" eaLnBrk="1" fontAlgn="auto" latinLnBrk="0" hangingPunct="1">
              <a:lnSpc>
                <a:spcPct val="100000"/>
              </a:lnSpc>
              <a:spcBef>
                <a:spcPts val="0"/>
              </a:spcBef>
              <a:spcAft>
                <a:spcPts val="0"/>
              </a:spcAft>
              <a:buClrTx/>
              <a:buSzTx/>
              <a:buFontTx/>
              <a:buNone/>
              <a:tabLst/>
              <a:defRPr/>
            </a:pPr>
            <a:r>
              <a:rPr lang="en-US" sz="1600" i="1" kern="0">
                <a:ln w="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(COMPLETE)</a:t>
            </a:r>
            <a:endParaRPr kumimoji="0" lang="en-US" sz="1600" b="0" i="1"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 name="Rectangle 9">
            <a:extLst>
              <a:ext uri="{FF2B5EF4-FFF2-40B4-BE49-F238E27FC236}">
                <a16:creationId xmlns:a16="http://schemas.microsoft.com/office/drawing/2014/main" id="{68928457-3FE6-4F81-B7D7-C2FED3AFA360}"/>
              </a:ext>
            </a:extLst>
          </p:cNvPr>
          <p:cNvSpPr/>
          <p:nvPr/>
        </p:nvSpPr>
        <p:spPr>
          <a:xfrm>
            <a:off x="5755341" y="4838933"/>
            <a:ext cx="5490886" cy="827378"/>
          </a:xfrm>
          <a:prstGeom prst="rect">
            <a:avLst/>
          </a:prstGeom>
          <a:noFill/>
        </p:spPr>
        <p:txBody>
          <a:bodyPr wrap="square" lIns="87857" tIns="43928" rIns="87857" bIns="43928">
            <a:spAutoFit/>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END TO END GUIDANCE FOR </a:t>
            </a:r>
            <a:b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PATCHING PROCESS/TOOLS</a:t>
            </a:r>
          </a:p>
          <a:p>
            <a:pPr marL="0" marR="0" lvl="0" indent="0" algn="ctr" defTabSz="896171" rtl="0" eaLnBrk="1" fontAlgn="auto" latinLnBrk="0" hangingPunct="1">
              <a:lnSpc>
                <a:spcPct val="100000"/>
              </a:lnSpc>
              <a:spcBef>
                <a:spcPts val="0"/>
              </a:spcBef>
              <a:spcAft>
                <a:spcPts val="0"/>
              </a:spcAft>
              <a:buClrTx/>
              <a:buSzTx/>
              <a:buFontTx/>
              <a:buNone/>
              <a:tabLst/>
              <a:defRPr/>
            </a:pPr>
            <a:r>
              <a:rPr lang="en-US" sz="1600" i="1" kern="0">
                <a:ln w="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(SEEKING INPUT AND FEEDBACK ON PLAN)</a:t>
            </a:r>
            <a:endParaRPr kumimoji="0" lang="en-US" sz="1600" b="0" i="1"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45493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A662-0DDC-4EF8-947A-B4EB1A97DAC4}"/>
              </a:ext>
            </a:extLst>
          </p:cNvPr>
          <p:cNvSpPr>
            <a:spLocks noGrp="1"/>
          </p:cNvSpPr>
          <p:nvPr>
            <p:ph type="title"/>
          </p:nvPr>
        </p:nvSpPr>
        <p:spPr/>
        <p:txBody>
          <a:bodyPr/>
          <a:lstStyle/>
          <a:p>
            <a:r>
              <a:rPr lang="en-US"/>
              <a:t>Summary of Key Recommendations</a:t>
            </a:r>
          </a:p>
        </p:txBody>
      </p:sp>
      <p:sp>
        <p:nvSpPr>
          <p:cNvPr id="17" name="Title 2">
            <a:extLst>
              <a:ext uri="{FF2B5EF4-FFF2-40B4-BE49-F238E27FC236}">
                <a16:creationId xmlns:a16="http://schemas.microsoft.com/office/drawing/2014/main" id="{049B6EB1-256D-4F53-A95D-B9C4FE45F5A6}"/>
              </a:ext>
            </a:extLst>
          </p:cNvPr>
          <p:cNvSpPr txBox="1">
            <a:spLocks/>
          </p:cNvSpPr>
          <p:nvPr/>
        </p:nvSpPr>
        <p:spPr>
          <a:xfrm>
            <a:off x="269240" y="25868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529"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Rectangle 18">
            <a:extLst>
              <a:ext uri="{FF2B5EF4-FFF2-40B4-BE49-F238E27FC236}">
                <a16:creationId xmlns:a16="http://schemas.microsoft.com/office/drawing/2014/main" id="{3B617947-874A-48A9-A457-62010C24BE22}"/>
              </a:ext>
            </a:extLst>
          </p:cNvPr>
          <p:cNvSpPr/>
          <p:nvPr/>
        </p:nvSpPr>
        <p:spPr bwMode="auto">
          <a:xfrm>
            <a:off x="3660099" y="1635981"/>
            <a:ext cx="8262159" cy="297852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640080" tIns="140589" rIns="175736" bIns="140589"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Create</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 destruction-resistant backups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of</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your critical systems and data</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Immediately deploy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critical security updates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for OS, browser, &amp; email</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Isolate (or retire) computers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that cannot be updated and patched</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Implement</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 advanced e-mail and browser protections </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Enable host anti-malware and network defenses get near-</a:t>
            </a:r>
            <a:r>
              <a:rPr kumimoji="0" lang="en-US" sz="1800" b="1" i="0" u="none" strike="noStrike" kern="1200" cap="none" spc="0" normalizeH="0" baseline="0" noProof="0" err="1">
                <a:ln>
                  <a:noFill/>
                </a:ln>
                <a:gradFill>
                  <a:gsLst>
                    <a:gs pos="0">
                      <a:srgbClr val="353535"/>
                    </a:gs>
                    <a:gs pos="99000">
                      <a:srgbClr val="353535"/>
                    </a:gs>
                  </a:gsLst>
                  <a:lin ang="5400000" scaled="0"/>
                </a:gradFill>
                <a:effectLst/>
                <a:uLnTx/>
                <a:uFillTx/>
                <a:latin typeface="Segoe UI" panose="020B0502040204020203" pitchFamily="34" charset="0"/>
                <a:ea typeface="+mn-ea"/>
                <a:cs typeface="+mn-cs"/>
              </a:rPr>
              <a:t>realtime</a:t>
            </a:r>
            <a:r>
              <a:rPr kumimoji="0" lang="en-US" sz="1800" b="1" i="0" u="none" strike="noStrike" kern="1200" cap="none" spc="0" normalizeH="0" baseline="0" noProof="0">
                <a:ln>
                  <a:noFill/>
                </a:ln>
                <a:gradFill>
                  <a:gsLst>
                    <a:gs pos="0">
                      <a:srgbClr val="353535"/>
                    </a:gs>
                    <a:gs pos="99000">
                      <a:srgbClr val="353535"/>
                    </a:gs>
                  </a:gsLst>
                  <a:lin ang="5400000" scaled="0"/>
                </a:gradFill>
                <a:effectLst/>
                <a:uLnTx/>
                <a:uFillTx/>
                <a:latin typeface="Segoe UI" panose="020B0502040204020203" pitchFamily="34" charset="0"/>
                <a:ea typeface="+mn-ea"/>
                <a:cs typeface="+mn-cs"/>
              </a:rPr>
              <a:t> blocking responses from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cloud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(if available in your solution)</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Implement</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 unique local administrator passwords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on all systems</a:t>
            </a:r>
          </a:p>
          <a:p>
            <a:pPr marL="0" marR="0" lvl="0" indent="0" algn="l" defTabSz="895922" rtl="0" eaLnBrk="1" fontAlgn="base" latinLnBrk="0" hangingPunct="1">
              <a:lnSpc>
                <a:spcPct val="100000"/>
              </a:lnSpc>
              <a:spcBef>
                <a:spcPts val="0"/>
              </a:spcBef>
              <a:spcAft>
                <a:spcPts val="600"/>
              </a:spcAft>
              <a:buClr>
                <a:srgbClr val="5C2D91"/>
              </a:buClr>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Separate and protect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privileged accounts</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88F5C03F-C628-4886-ABB4-6B6F05217ED7}"/>
              </a:ext>
            </a:extLst>
          </p:cNvPr>
          <p:cNvGrpSpPr/>
          <p:nvPr/>
        </p:nvGrpSpPr>
        <p:grpSpPr>
          <a:xfrm>
            <a:off x="286355" y="1629876"/>
            <a:ext cx="2627113" cy="1321645"/>
            <a:chOff x="371982" y="1537921"/>
            <a:chExt cx="3118778" cy="1348145"/>
          </a:xfrm>
        </p:grpSpPr>
        <p:sp>
          <p:nvSpPr>
            <p:cNvPr id="23" name="Pentagon 4">
              <a:extLst>
                <a:ext uri="{FF2B5EF4-FFF2-40B4-BE49-F238E27FC236}">
                  <a16:creationId xmlns:a16="http://schemas.microsoft.com/office/drawing/2014/main" id="{12302B47-EC54-4BF9-8896-F8EFE1818302}"/>
                </a:ext>
              </a:extLst>
            </p:cNvPr>
            <p:cNvSpPr/>
            <p:nvPr/>
          </p:nvSpPr>
          <p:spPr bwMode="auto">
            <a:xfrm>
              <a:off x="371982" y="1537921"/>
              <a:ext cx="3118778" cy="692836"/>
            </a:xfrm>
            <a:prstGeom prst="homePlate">
              <a:avLst>
                <a:gd name="adj" fmla="val 14823"/>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765"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Quick wins: 0-30 Days</a:t>
              </a:r>
            </a:p>
          </p:txBody>
        </p:sp>
        <p:sp>
          <p:nvSpPr>
            <p:cNvPr id="24" name="Rectangle 23">
              <a:extLst>
                <a:ext uri="{FF2B5EF4-FFF2-40B4-BE49-F238E27FC236}">
                  <a16:creationId xmlns:a16="http://schemas.microsoft.com/office/drawing/2014/main" id="{9B0EA637-A48B-4256-A897-8EE561E77DB9}"/>
                </a:ext>
              </a:extLst>
            </p:cNvPr>
            <p:cNvSpPr/>
            <p:nvPr/>
          </p:nvSpPr>
          <p:spPr>
            <a:xfrm>
              <a:off x="371984" y="2267328"/>
              <a:ext cx="3118238" cy="618738"/>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 ATTACK MITIGATION</a:t>
              </a:r>
            </a:p>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RAPID ENABLEMENT</a:t>
              </a:r>
            </a:p>
          </p:txBody>
        </p:sp>
      </p:grpSp>
      <p:grpSp>
        <p:nvGrpSpPr>
          <p:cNvPr id="25" name="Group 24">
            <a:extLst>
              <a:ext uri="{FF2B5EF4-FFF2-40B4-BE49-F238E27FC236}">
                <a16:creationId xmlns:a16="http://schemas.microsoft.com/office/drawing/2014/main" id="{3518830E-020E-4011-BDDA-CBD5B60CB2CB}"/>
              </a:ext>
            </a:extLst>
          </p:cNvPr>
          <p:cNvGrpSpPr/>
          <p:nvPr/>
        </p:nvGrpSpPr>
        <p:grpSpPr>
          <a:xfrm>
            <a:off x="286355" y="4797253"/>
            <a:ext cx="2708735" cy="1165897"/>
            <a:chOff x="377100" y="3124288"/>
            <a:chExt cx="3279248" cy="1796100"/>
          </a:xfrm>
        </p:grpSpPr>
        <p:sp>
          <p:nvSpPr>
            <p:cNvPr id="26" name="Pentagon 4">
              <a:extLst>
                <a:ext uri="{FF2B5EF4-FFF2-40B4-BE49-F238E27FC236}">
                  <a16:creationId xmlns:a16="http://schemas.microsoft.com/office/drawing/2014/main" id="{191FD995-5A70-4B73-BE2B-3E8D6D2AFEE0}"/>
                </a:ext>
              </a:extLst>
            </p:cNvPr>
            <p:cNvSpPr/>
            <p:nvPr/>
          </p:nvSpPr>
          <p:spPr bwMode="auto">
            <a:xfrm>
              <a:off x="379339" y="3124288"/>
              <a:ext cx="3179885" cy="709568"/>
            </a:xfrm>
            <a:prstGeom prst="homePlate">
              <a:avLst>
                <a:gd name="adj" fmla="val 15141"/>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765" b="1" i="0" u="none" strike="noStrike" kern="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Less than 90 Days</a:t>
              </a:r>
            </a:p>
          </p:txBody>
        </p:sp>
        <p:sp>
          <p:nvSpPr>
            <p:cNvPr id="27" name="Rectangle 26">
              <a:extLst>
                <a:ext uri="{FF2B5EF4-FFF2-40B4-BE49-F238E27FC236}">
                  <a16:creationId xmlns:a16="http://schemas.microsoft.com/office/drawing/2014/main" id="{B7E82E39-63C5-45FC-BE73-3C85AC3E5145}"/>
                </a:ext>
              </a:extLst>
            </p:cNvPr>
            <p:cNvSpPr/>
            <p:nvPr/>
          </p:nvSpPr>
          <p:spPr>
            <a:xfrm>
              <a:off x="377100" y="3985939"/>
              <a:ext cx="3279248" cy="934449"/>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 ATTACK MITIGATION</a:t>
              </a:r>
            </a:p>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LONGER ENABLEMENT</a:t>
              </a:r>
            </a:p>
          </p:txBody>
        </p:sp>
      </p:grpSp>
      <p:sp>
        <p:nvSpPr>
          <p:cNvPr id="31" name="TextBox 30">
            <a:extLst>
              <a:ext uri="{FF2B5EF4-FFF2-40B4-BE49-F238E27FC236}">
                <a16:creationId xmlns:a16="http://schemas.microsoft.com/office/drawing/2014/main" id="{E8518AA6-267B-42E2-9090-3E4FE37DF824}"/>
              </a:ext>
            </a:extLst>
          </p:cNvPr>
          <p:cNvSpPr txBox="1"/>
          <p:nvPr/>
        </p:nvSpPr>
        <p:spPr>
          <a:xfrm>
            <a:off x="269240" y="968928"/>
            <a:ext cx="83753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Measures that directly impact the known attack playbook</a:t>
            </a:r>
          </a:p>
        </p:txBody>
      </p:sp>
      <p:sp>
        <p:nvSpPr>
          <p:cNvPr id="35" name="Oval 34">
            <a:extLst>
              <a:ext uri="{FF2B5EF4-FFF2-40B4-BE49-F238E27FC236}">
                <a16:creationId xmlns:a16="http://schemas.microsoft.com/office/drawing/2014/main" id="{9DD8C516-4ACE-4988-A7AF-B501EE922E04}"/>
              </a:ext>
            </a:extLst>
          </p:cNvPr>
          <p:cNvSpPr/>
          <p:nvPr/>
        </p:nvSpPr>
        <p:spPr bwMode="auto">
          <a:xfrm>
            <a:off x="3827936" y="1773155"/>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p>
        </p:txBody>
      </p:sp>
      <p:sp>
        <p:nvSpPr>
          <p:cNvPr id="37" name="Oval 36">
            <a:extLst>
              <a:ext uri="{FF2B5EF4-FFF2-40B4-BE49-F238E27FC236}">
                <a16:creationId xmlns:a16="http://schemas.microsoft.com/office/drawing/2014/main" id="{E75EDE9F-D39C-4B47-913A-3745842FF4AE}"/>
              </a:ext>
            </a:extLst>
          </p:cNvPr>
          <p:cNvSpPr/>
          <p:nvPr/>
        </p:nvSpPr>
        <p:spPr bwMode="auto">
          <a:xfrm>
            <a:off x="3823568" y="2126547"/>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sp>
        <p:nvSpPr>
          <p:cNvPr id="41" name="Oval 40">
            <a:extLst>
              <a:ext uri="{FF2B5EF4-FFF2-40B4-BE49-F238E27FC236}">
                <a16:creationId xmlns:a16="http://schemas.microsoft.com/office/drawing/2014/main" id="{040B9538-B7A6-4D25-9887-CAD9C337F6C0}"/>
              </a:ext>
            </a:extLst>
          </p:cNvPr>
          <p:cNvSpPr/>
          <p:nvPr/>
        </p:nvSpPr>
        <p:spPr bwMode="auto">
          <a:xfrm>
            <a:off x="3819200" y="2479939"/>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sp>
        <p:nvSpPr>
          <p:cNvPr id="42" name="Oval 41">
            <a:extLst>
              <a:ext uri="{FF2B5EF4-FFF2-40B4-BE49-F238E27FC236}">
                <a16:creationId xmlns:a16="http://schemas.microsoft.com/office/drawing/2014/main" id="{3476B277-6726-4403-B109-04C39ECB0A7A}"/>
              </a:ext>
            </a:extLst>
          </p:cNvPr>
          <p:cNvSpPr/>
          <p:nvPr/>
        </p:nvSpPr>
        <p:spPr bwMode="auto">
          <a:xfrm>
            <a:off x="3819200" y="2833331"/>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4</a:t>
            </a:r>
          </a:p>
        </p:txBody>
      </p:sp>
      <p:sp>
        <p:nvSpPr>
          <p:cNvPr id="43" name="Oval 42">
            <a:extLst>
              <a:ext uri="{FF2B5EF4-FFF2-40B4-BE49-F238E27FC236}">
                <a16:creationId xmlns:a16="http://schemas.microsoft.com/office/drawing/2014/main" id="{4B653E0A-DB3B-4600-8765-336A31F22282}"/>
              </a:ext>
            </a:extLst>
          </p:cNvPr>
          <p:cNvSpPr/>
          <p:nvPr/>
        </p:nvSpPr>
        <p:spPr bwMode="auto">
          <a:xfrm>
            <a:off x="3819200" y="3186723"/>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a:t>
            </a:r>
          </a:p>
        </p:txBody>
      </p:sp>
      <p:sp>
        <p:nvSpPr>
          <p:cNvPr id="44" name="Oval 43">
            <a:extLst>
              <a:ext uri="{FF2B5EF4-FFF2-40B4-BE49-F238E27FC236}">
                <a16:creationId xmlns:a16="http://schemas.microsoft.com/office/drawing/2014/main" id="{EBC6C2F7-2215-4A9D-8981-4B562ECC3412}"/>
              </a:ext>
            </a:extLst>
          </p:cNvPr>
          <p:cNvSpPr/>
          <p:nvPr/>
        </p:nvSpPr>
        <p:spPr bwMode="auto">
          <a:xfrm>
            <a:off x="3819200" y="3785458"/>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6</a:t>
            </a:r>
          </a:p>
        </p:txBody>
      </p:sp>
      <p:sp>
        <p:nvSpPr>
          <p:cNvPr id="45" name="Oval 44">
            <a:extLst>
              <a:ext uri="{FF2B5EF4-FFF2-40B4-BE49-F238E27FC236}">
                <a16:creationId xmlns:a16="http://schemas.microsoft.com/office/drawing/2014/main" id="{13BFED62-FE76-498F-A082-41F6243C1BDB}"/>
              </a:ext>
            </a:extLst>
          </p:cNvPr>
          <p:cNvSpPr/>
          <p:nvPr/>
        </p:nvSpPr>
        <p:spPr bwMode="auto">
          <a:xfrm>
            <a:off x="3819200" y="4129780"/>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7</a:t>
            </a:r>
          </a:p>
        </p:txBody>
      </p:sp>
      <p:sp>
        <p:nvSpPr>
          <p:cNvPr id="51" name="Rectangle 50">
            <a:extLst>
              <a:ext uri="{FF2B5EF4-FFF2-40B4-BE49-F238E27FC236}">
                <a16:creationId xmlns:a16="http://schemas.microsoft.com/office/drawing/2014/main" id="{0F791D22-7474-4864-9396-632B08EE3817}"/>
              </a:ext>
            </a:extLst>
          </p:cNvPr>
          <p:cNvSpPr/>
          <p:nvPr/>
        </p:nvSpPr>
        <p:spPr>
          <a:xfrm>
            <a:off x="8644609" y="959694"/>
            <a:ext cx="3277649" cy="539497"/>
          </a:xfrm>
          <a:prstGeom prst="rect">
            <a:avLst/>
          </a:prstGeom>
          <a:solidFill>
            <a:schemeClr val="accent5"/>
          </a:solidFill>
        </p:spPr>
        <p:txBody>
          <a:bodyPr wrap="square" lIns="91440" tIns="182880" rIns="91440" bIns="18288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https://aka.ms/rapidattack</a:t>
            </a:r>
          </a:p>
        </p:txBody>
      </p:sp>
      <p:grpSp>
        <p:nvGrpSpPr>
          <p:cNvPr id="5" name="Group 4">
            <a:extLst>
              <a:ext uri="{FF2B5EF4-FFF2-40B4-BE49-F238E27FC236}">
                <a16:creationId xmlns:a16="http://schemas.microsoft.com/office/drawing/2014/main" id="{2320E70F-5466-4BFE-8F79-80FC7B6D9EC7}"/>
              </a:ext>
            </a:extLst>
          </p:cNvPr>
          <p:cNvGrpSpPr/>
          <p:nvPr/>
        </p:nvGrpSpPr>
        <p:grpSpPr>
          <a:xfrm>
            <a:off x="3660099" y="4711353"/>
            <a:ext cx="8262159" cy="1889472"/>
            <a:chOff x="3660099" y="4711353"/>
            <a:chExt cx="8262159" cy="1889472"/>
          </a:xfrm>
        </p:grpSpPr>
        <p:sp>
          <p:nvSpPr>
            <p:cNvPr id="21" name="Rectangle 20">
              <a:extLst>
                <a:ext uri="{FF2B5EF4-FFF2-40B4-BE49-F238E27FC236}">
                  <a16:creationId xmlns:a16="http://schemas.microsoft.com/office/drawing/2014/main" id="{B8583952-5AB8-4307-AF8C-76BBCDDFB533}"/>
                </a:ext>
              </a:extLst>
            </p:cNvPr>
            <p:cNvSpPr/>
            <p:nvPr/>
          </p:nvSpPr>
          <p:spPr bwMode="auto">
            <a:xfrm>
              <a:off x="3660099" y="4711353"/>
              <a:ext cx="8262159" cy="18894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640080" tIns="140589" rIns="175736" bIns="140589"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Validate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your backups using standard restore procedures and tools</a:t>
              </a:r>
            </a:p>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Discover and reduce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broad permissions on file repositories</a:t>
              </a:r>
            </a:p>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Rapidly deploy all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critical security updates</a:t>
              </a:r>
            </a:p>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Disable unneeded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legacy protocols</a:t>
              </a:r>
            </a:p>
            <a:p>
              <a:pPr marL="0" marR="0" lvl="0" indent="0" algn="l" defTabSz="895922" rtl="0" eaLnBrk="1" fontAlgn="base"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Stay current –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a:ea typeface="Segoe UI" pitchFamily="34" charset="0"/>
                  <a:cs typeface="Segoe UI" pitchFamily="34" charset="0"/>
                </a:rPr>
                <a:t>Run only current versions of operating systems and apps</a:t>
              </a:r>
            </a:p>
          </p:txBody>
        </p:sp>
        <p:grpSp>
          <p:nvGrpSpPr>
            <p:cNvPr id="3" name="Group 2">
              <a:extLst>
                <a:ext uri="{FF2B5EF4-FFF2-40B4-BE49-F238E27FC236}">
                  <a16:creationId xmlns:a16="http://schemas.microsoft.com/office/drawing/2014/main" id="{6D03AAD9-DF9F-4B4F-BE61-F702502EFE78}"/>
                </a:ext>
              </a:extLst>
            </p:cNvPr>
            <p:cNvGrpSpPr/>
            <p:nvPr/>
          </p:nvGrpSpPr>
          <p:grpSpPr>
            <a:xfrm>
              <a:off x="3827936" y="4846027"/>
              <a:ext cx="319704" cy="1648119"/>
              <a:chOff x="3827936" y="4846027"/>
              <a:chExt cx="319704" cy="1648119"/>
            </a:xfrm>
          </p:grpSpPr>
          <p:sp>
            <p:nvSpPr>
              <p:cNvPr id="46" name="Oval 45">
                <a:extLst>
                  <a:ext uri="{FF2B5EF4-FFF2-40B4-BE49-F238E27FC236}">
                    <a16:creationId xmlns:a16="http://schemas.microsoft.com/office/drawing/2014/main" id="{EB1E91DD-A43C-4A43-9AAC-1F6CC3306939}"/>
                  </a:ext>
                </a:extLst>
              </p:cNvPr>
              <p:cNvSpPr/>
              <p:nvPr/>
            </p:nvSpPr>
            <p:spPr bwMode="auto">
              <a:xfrm>
                <a:off x="3827936" y="4846027"/>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49" name="Oval 48">
                <a:extLst>
                  <a:ext uri="{FF2B5EF4-FFF2-40B4-BE49-F238E27FC236}">
                    <a16:creationId xmlns:a16="http://schemas.microsoft.com/office/drawing/2014/main" id="{8CC53BA7-5DDE-4AB9-A625-D52B71C2908E}"/>
                  </a:ext>
                </a:extLst>
              </p:cNvPr>
              <p:cNvSpPr/>
              <p:nvPr/>
            </p:nvSpPr>
            <p:spPr bwMode="auto">
              <a:xfrm>
                <a:off x="3827936" y="6174442"/>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50" name="Oval 49">
                <a:extLst>
                  <a:ext uri="{FF2B5EF4-FFF2-40B4-BE49-F238E27FC236}">
                    <a16:creationId xmlns:a16="http://schemas.microsoft.com/office/drawing/2014/main" id="{9ED428DE-2516-4622-ADA2-040D888944E1}"/>
                  </a:ext>
                </a:extLst>
              </p:cNvPr>
              <p:cNvSpPr/>
              <p:nvPr/>
            </p:nvSpPr>
            <p:spPr bwMode="auto">
              <a:xfrm>
                <a:off x="3827936" y="5842339"/>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a:t>
                </a:r>
              </a:p>
            </p:txBody>
          </p:sp>
          <p:sp>
            <p:nvSpPr>
              <p:cNvPr id="48" name="Oval 47">
                <a:extLst>
                  <a:ext uri="{FF2B5EF4-FFF2-40B4-BE49-F238E27FC236}">
                    <a16:creationId xmlns:a16="http://schemas.microsoft.com/office/drawing/2014/main" id="{6BFE2D92-D28A-4109-AD3E-E9CF99A8EE35}"/>
                  </a:ext>
                </a:extLst>
              </p:cNvPr>
              <p:cNvSpPr/>
              <p:nvPr/>
            </p:nvSpPr>
            <p:spPr bwMode="auto">
              <a:xfrm>
                <a:off x="3827936" y="5510235"/>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47" name="Oval 46">
                <a:extLst>
                  <a:ext uri="{FF2B5EF4-FFF2-40B4-BE49-F238E27FC236}">
                    <a16:creationId xmlns:a16="http://schemas.microsoft.com/office/drawing/2014/main" id="{AA78A496-2A11-48CC-AEFC-10B85B8BEDC1}"/>
                  </a:ext>
                </a:extLst>
              </p:cNvPr>
              <p:cNvSpPr/>
              <p:nvPr/>
            </p:nvSpPr>
            <p:spPr bwMode="auto">
              <a:xfrm>
                <a:off x="3827936" y="5178131"/>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grpSp>
      </p:grpSp>
      <p:sp>
        <p:nvSpPr>
          <p:cNvPr id="38" name="Pentagon 4">
            <a:extLst>
              <a:ext uri="{FF2B5EF4-FFF2-40B4-BE49-F238E27FC236}">
                <a16:creationId xmlns:a16="http://schemas.microsoft.com/office/drawing/2014/main" id="{53CF194A-FF1C-4C7A-8E43-8398702FF894}"/>
              </a:ext>
            </a:extLst>
          </p:cNvPr>
          <p:cNvSpPr/>
          <p:nvPr/>
        </p:nvSpPr>
        <p:spPr bwMode="auto">
          <a:xfrm>
            <a:off x="286355" y="6107889"/>
            <a:ext cx="2626659" cy="460600"/>
          </a:xfrm>
          <a:prstGeom prst="homePlate">
            <a:avLst>
              <a:gd name="adj" fmla="val 15141"/>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mn-ea"/>
                <a:cs typeface="Segoe UI" panose="020B0502040204020203" pitchFamily="34" charset="0"/>
              </a:rPr>
              <a:t>Next Quarter + Beyond</a:t>
            </a:r>
          </a:p>
        </p:txBody>
      </p:sp>
    </p:spTree>
    <p:extLst>
      <p:ext uri="{BB962C8B-B14F-4D97-AF65-F5344CB8AC3E}">
        <p14:creationId xmlns:p14="http://schemas.microsoft.com/office/powerpoint/2010/main" val="4191655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10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5" grpId="0" animBg="1"/>
      <p:bldP spid="37" grpId="0" animBg="1"/>
      <p:bldP spid="41" grpId="0" animBg="1"/>
      <p:bldP spid="42" grpId="0" animBg="1"/>
      <p:bldP spid="43" grpId="0" animBg="1"/>
      <p:bldP spid="44" grpId="0" animBg="1"/>
      <p:bldP spid="45" grpId="0" animBg="1"/>
      <p:bldP spid="3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807" b="10179"/>
          <a:stretch/>
        </p:blipFill>
        <p:spPr>
          <a:xfrm>
            <a:off x="613107" y="1021928"/>
            <a:ext cx="11000967" cy="5342950"/>
          </a:xfrm>
          <a:prstGeom prst="rect">
            <a:avLst/>
          </a:prstGeom>
        </p:spPr>
      </p:pic>
      <p:sp>
        <p:nvSpPr>
          <p:cNvPr id="2" name="Title 1"/>
          <p:cNvSpPr>
            <a:spLocks noGrp="1"/>
          </p:cNvSpPr>
          <p:nvPr>
            <p:ph type="ctrTitle"/>
          </p:nvPr>
        </p:nvSpPr>
        <p:spPr/>
        <p:txBody>
          <a:bodyPr/>
          <a:lstStyle/>
          <a:p>
            <a:r>
              <a:rPr lang="en-US"/>
              <a:t>NIST National Cybersecurity Center of Excellence (</a:t>
            </a:r>
            <a:r>
              <a:rPr lang="en-US" err="1"/>
              <a:t>NCCoE</a:t>
            </a:r>
            <a:r>
              <a:rPr lang="en-US"/>
              <a:t>)</a:t>
            </a:r>
          </a:p>
        </p:txBody>
      </p:sp>
      <p:sp>
        <p:nvSpPr>
          <p:cNvPr id="5" name="TextBox 4"/>
          <p:cNvSpPr txBox="1"/>
          <p:nvPr/>
        </p:nvSpPr>
        <p:spPr>
          <a:xfrm>
            <a:off x="883965" y="4241092"/>
            <a:ext cx="617605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400" b="1" i="0" u="none" strike="noStrike" kern="1200" cap="none" spc="0" normalizeH="0" baseline="0" noProof="0">
                <a:ln>
                  <a:noFill/>
                </a:ln>
                <a:solidFill>
                  <a:srgbClr val="E79824"/>
                </a:solidFill>
                <a:effectLst/>
                <a:uLnTx/>
                <a:uFillTx/>
                <a:latin typeface="Arial" charset="0"/>
                <a:ea typeface="Arial" charset="0"/>
                <a:cs typeface="Arial" charset="0"/>
              </a:rPr>
              <a:t>Accelerate adoption of secure technologies: </a:t>
            </a:r>
            <a:r>
              <a:rPr kumimoji="0" lang="en-US" sz="2400" b="1" i="0" u="none" strike="noStrike" kern="1200" cap="none" spc="0" normalizeH="0" baseline="0" noProof="0">
                <a:ln>
                  <a:noFill/>
                </a:ln>
                <a:solidFill>
                  <a:srgbClr val="FFFFFF"/>
                </a:solidFill>
                <a:effectLst/>
                <a:uLnTx/>
                <a:uFillTx/>
                <a:latin typeface="Arial" charset="0"/>
                <a:ea typeface="Arial" charset="0"/>
                <a:cs typeface="Arial" charset="0"/>
              </a:rPr>
              <a:t>collaborate with innovators to provide real-world, standards-based cybersecurity capabilities that address business needs</a:t>
            </a:r>
          </a:p>
        </p:txBody>
      </p:sp>
    </p:spTree>
    <p:extLst>
      <p:ext uri="{BB962C8B-B14F-4D97-AF65-F5344CB8AC3E}">
        <p14:creationId xmlns:p14="http://schemas.microsoft.com/office/powerpoint/2010/main" val="900772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t>Engagement &amp; Business Model</a:t>
            </a:r>
          </a:p>
        </p:txBody>
      </p:sp>
      <p:sp>
        <p:nvSpPr>
          <p:cNvPr id="75" name="TextBox 74"/>
          <p:cNvSpPr txBox="1"/>
          <p:nvPr/>
        </p:nvSpPr>
        <p:spPr>
          <a:xfrm>
            <a:off x="699154" y="3837741"/>
            <a:ext cx="2196446" cy="1661993"/>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4F8CBD"/>
                </a:solidFill>
                <a:effectLst/>
                <a:uLnTx/>
                <a:uFillTx/>
                <a:latin typeface="Arial" charset="0"/>
                <a:ea typeface="Arial" charset="0"/>
                <a:cs typeface="Arial" charset="0"/>
              </a:rPr>
              <a:t>Outcome: </a:t>
            </a:r>
            <a:br>
              <a:rPr kumimoji="0" lang="en-US" sz="1800" b="1" i="0" u="none" strike="noStrike" kern="0" cap="all" spc="0" normalizeH="0" baseline="0" noProof="0">
                <a:ln>
                  <a:noFill/>
                </a:ln>
                <a:solidFill>
                  <a:srgbClr val="4F8CBD"/>
                </a:solidFill>
                <a:effectLst/>
                <a:uLnTx/>
                <a:uFillTx/>
                <a:latin typeface="Arial" charset="0"/>
                <a:ea typeface="Arial" charset="0"/>
                <a:cs typeface="Arial" charset="0"/>
              </a:rPr>
            </a:br>
            <a:r>
              <a:rPr kumimoji="0" lang="en-US" sz="1800" b="0" i="0" u="none" strike="noStrike" kern="0" cap="none" spc="0" normalizeH="0" baseline="0" noProof="0">
                <a:ln>
                  <a:noFill/>
                </a:ln>
                <a:solidFill>
                  <a:srgbClr val="4F8CBD"/>
                </a:solidFill>
                <a:effectLst/>
                <a:uLnTx/>
                <a:uFillTx/>
                <a:latin typeface="Arial" charset="0"/>
                <a:ea typeface="Arial" charset="0"/>
                <a:cs typeface="Arial" charset="0"/>
              </a:rPr>
              <a:t>Define a scope of work with industry to solve a pressing cybersecurity challenge</a:t>
            </a:r>
          </a:p>
        </p:txBody>
      </p:sp>
      <p:sp>
        <p:nvSpPr>
          <p:cNvPr id="76" name="TextBox 75"/>
          <p:cNvSpPr txBox="1"/>
          <p:nvPr/>
        </p:nvSpPr>
        <p:spPr>
          <a:xfrm>
            <a:off x="3561382" y="3837741"/>
            <a:ext cx="2805796" cy="193899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E79824"/>
                </a:solidFill>
                <a:effectLst/>
                <a:uLnTx/>
                <a:uFillTx/>
                <a:latin typeface="Arial" charset="0"/>
                <a:ea typeface="Arial" charset="0"/>
                <a:cs typeface="Arial" charset="0"/>
              </a:rPr>
              <a:t>Outcome: </a:t>
            </a:r>
            <a:br>
              <a:rPr kumimoji="0" lang="en-US" sz="1800" b="1" i="0" u="none" strike="noStrike" kern="0" cap="all" spc="0" normalizeH="0" baseline="0" noProof="0">
                <a:ln>
                  <a:noFill/>
                </a:ln>
                <a:solidFill>
                  <a:srgbClr val="E79824"/>
                </a:solidFill>
                <a:effectLst/>
                <a:uLnTx/>
                <a:uFillTx/>
                <a:latin typeface="Arial" charset="0"/>
                <a:ea typeface="Arial" charset="0"/>
                <a:cs typeface="Arial" charset="0"/>
              </a:rPr>
            </a:br>
            <a:r>
              <a:rPr kumimoji="0" lang="en-US" sz="1800" b="0" i="0" u="none" strike="noStrike" kern="0" cap="none" spc="0" normalizeH="0" baseline="0" noProof="0">
                <a:ln>
                  <a:noFill/>
                </a:ln>
                <a:solidFill>
                  <a:srgbClr val="E79824"/>
                </a:solidFill>
                <a:effectLst/>
                <a:uLnTx/>
                <a:uFillTx/>
                <a:latin typeface="Arial" charset="0"/>
                <a:ea typeface="Arial" charset="0"/>
                <a:cs typeface="Arial" charset="0"/>
              </a:rPr>
              <a:t>Assemble teams of industry orgs, govt agencies, and academic institutions to address all aspects of the cybersecurity challenge</a:t>
            </a:r>
          </a:p>
        </p:txBody>
      </p:sp>
      <p:sp>
        <p:nvSpPr>
          <p:cNvPr id="77" name="TextBox 76"/>
          <p:cNvSpPr txBox="1"/>
          <p:nvPr/>
        </p:nvSpPr>
        <p:spPr>
          <a:xfrm>
            <a:off x="7059590" y="3845610"/>
            <a:ext cx="1925400" cy="193899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58595B"/>
                </a:solidFill>
                <a:effectLst/>
                <a:uLnTx/>
                <a:uFillTx/>
                <a:latin typeface="Arial" charset="0"/>
                <a:ea typeface="Arial" charset="0"/>
                <a:cs typeface="Arial" charset="0"/>
              </a:rPr>
              <a:t>Outcome: </a:t>
            </a:r>
            <a:br>
              <a:rPr kumimoji="0" lang="en-US" sz="1800" b="1" i="0" u="none" strike="noStrike" kern="0" cap="all" spc="0" normalizeH="0" baseline="0" noProof="0">
                <a:ln>
                  <a:noFill/>
                </a:ln>
                <a:solidFill>
                  <a:srgbClr val="58595B"/>
                </a:solidFill>
                <a:effectLst/>
                <a:uLnTx/>
                <a:uFillTx/>
                <a:latin typeface="Arial" charset="0"/>
                <a:ea typeface="Arial" charset="0"/>
                <a:cs typeface="Arial" charset="0"/>
              </a:rPr>
            </a:br>
            <a:r>
              <a:rPr kumimoji="0" lang="en-US" sz="1800" b="0" i="0" u="none" strike="noStrike" kern="0" cap="none" spc="0" normalizeH="0" baseline="0" noProof="0">
                <a:ln>
                  <a:noFill/>
                </a:ln>
                <a:solidFill>
                  <a:prstClr val="black">
                    <a:lumMod val="65000"/>
                    <a:lumOff val="35000"/>
                  </a:prstClr>
                </a:solidFill>
                <a:effectLst/>
                <a:uLnTx/>
                <a:uFillTx/>
                <a:latin typeface="Arial" charset="0"/>
                <a:ea typeface="Arial" charset="0"/>
                <a:cs typeface="Arial" charset="0"/>
              </a:rPr>
              <a:t>Build a practical, usable, repeatable implementation </a:t>
            </a:r>
            <a:br>
              <a:rPr kumimoji="0" lang="en-US" sz="1800" b="0" i="0" u="none" strike="noStrike" kern="0" cap="none" spc="0" normalizeH="0" baseline="0" noProof="0">
                <a:ln>
                  <a:noFill/>
                </a:ln>
                <a:solidFill>
                  <a:prstClr val="black">
                    <a:lumMod val="65000"/>
                    <a:lumOff val="35000"/>
                  </a:prstClr>
                </a:solidFill>
                <a:effectLst/>
                <a:uLnTx/>
                <a:uFillTx/>
                <a:latin typeface="Arial" charset="0"/>
                <a:ea typeface="Arial" charset="0"/>
                <a:cs typeface="Arial" charset="0"/>
              </a:rPr>
            </a:br>
            <a:r>
              <a:rPr kumimoji="0" lang="en-US" sz="1800" b="0" i="0" u="none" strike="noStrike" kern="0" cap="none" spc="0" normalizeH="0" baseline="0" noProof="0">
                <a:ln>
                  <a:noFill/>
                </a:ln>
                <a:solidFill>
                  <a:prstClr val="black">
                    <a:lumMod val="65000"/>
                    <a:lumOff val="35000"/>
                  </a:prstClr>
                </a:solidFill>
                <a:effectLst/>
                <a:uLnTx/>
                <a:uFillTx/>
                <a:latin typeface="Arial" charset="0"/>
                <a:ea typeface="Arial" charset="0"/>
                <a:cs typeface="Arial" charset="0"/>
              </a:rPr>
              <a:t>to address the cybersecurity challenge</a:t>
            </a:r>
          </a:p>
        </p:txBody>
      </p:sp>
      <p:sp>
        <p:nvSpPr>
          <p:cNvPr id="78" name="TextBox 77"/>
          <p:cNvSpPr txBox="1"/>
          <p:nvPr/>
        </p:nvSpPr>
        <p:spPr>
          <a:xfrm>
            <a:off x="9677401" y="3845610"/>
            <a:ext cx="2019299" cy="1661993"/>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7927A8"/>
                </a:solidFill>
                <a:effectLst/>
                <a:uLnTx/>
                <a:uFillTx/>
                <a:latin typeface="Arial" charset="0"/>
                <a:ea typeface="Arial" charset="0"/>
                <a:cs typeface="Arial" charset="0"/>
              </a:rPr>
              <a:t>Outcome: </a:t>
            </a:r>
            <a:br>
              <a:rPr kumimoji="0" lang="en-US" sz="1800" b="1" i="0" u="none" strike="noStrike" kern="0" cap="all" spc="0" normalizeH="0" baseline="0" noProof="0">
                <a:ln>
                  <a:noFill/>
                </a:ln>
                <a:solidFill>
                  <a:srgbClr val="7927A8"/>
                </a:solidFill>
                <a:effectLst/>
                <a:uLnTx/>
                <a:uFillTx/>
                <a:latin typeface="Arial" charset="0"/>
                <a:ea typeface="Arial" charset="0"/>
                <a:cs typeface="Arial" charset="0"/>
              </a:rPr>
            </a:br>
            <a:r>
              <a:rPr kumimoji="0" lang="en-US" sz="1800" b="0" i="0" u="none" strike="noStrike" kern="0" cap="none" spc="0" normalizeH="0" baseline="0" noProof="0">
                <a:ln>
                  <a:noFill/>
                </a:ln>
                <a:solidFill>
                  <a:srgbClr val="7927A8"/>
                </a:solidFill>
                <a:effectLst/>
                <a:uLnTx/>
                <a:uFillTx/>
                <a:latin typeface="Arial" charset="0"/>
                <a:ea typeface="Arial" charset="0"/>
                <a:cs typeface="Arial" charset="0"/>
              </a:rPr>
              <a:t>Advocate adoption of the example implementation using the practice guide</a:t>
            </a:r>
          </a:p>
        </p:txBody>
      </p:sp>
      <p:grpSp>
        <p:nvGrpSpPr>
          <p:cNvPr id="4" name="Group 3"/>
          <p:cNvGrpSpPr>
            <a:grpSpLocks noChangeAspect="1"/>
          </p:cNvGrpSpPr>
          <p:nvPr/>
        </p:nvGrpSpPr>
        <p:grpSpPr>
          <a:xfrm>
            <a:off x="3614866" y="2352776"/>
            <a:ext cx="1005840" cy="947342"/>
            <a:chOff x="2673351" y="1114425"/>
            <a:chExt cx="365125" cy="344488"/>
          </a:xfrm>
          <a:solidFill>
            <a:srgbClr val="E79824"/>
          </a:solidFill>
        </p:grpSpPr>
        <p:sp>
          <p:nvSpPr>
            <p:cNvPr id="26" name="Freeform 16"/>
            <p:cNvSpPr>
              <a:spLocks/>
            </p:cNvSpPr>
            <p:nvPr/>
          </p:nvSpPr>
          <p:spPr bwMode="auto">
            <a:xfrm>
              <a:off x="2936876" y="1270000"/>
              <a:ext cx="76200" cy="98425"/>
            </a:xfrm>
            <a:custGeom>
              <a:avLst/>
              <a:gdLst>
                <a:gd name="T0" fmla="*/ 4 w 24"/>
                <a:gd name="T1" fmla="*/ 22 h 31"/>
                <a:gd name="T2" fmla="*/ 12 w 24"/>
                <a:gd name="T3" fmla="*/ 31 h 31"/>
                <a:gd name="T4" fmla="*/ 21 w 24"/>
                <a:gd name="T5" fmla="*/ 22 h 31"/>
                <a:gd name="T6" fmla="*/ 22 w 24"/>
                <a:gd name="T7" fmla="*/ 22 h 31"/>
                <a:gd name="T8" fmla="*/ 23 w 24"/>
                <a:gd name="T9" fmla="*/ 20 h 31"/>
                <a:gd name="T10" fmla="*/ 23 w 24"/>
                <a:gd name="T11" fmla="*/ 18 h 31"/>
                <a:gd name="T12" fmla="*/ 23 w 24"/>
                <a:gd name="T13" fmla="*/ 18 h 31"/>
                <a:gd name="T14" fmla="*/ 21 w 24"/>
                <a:gd name="T15" fmla="*/ 7 h 31"/>
                <a:gd name="T16" fmla="*/ 12 w 24"/>
                <a:gd name="T17" fmla="*/ 3 h 31"/>
                <a:gd name="T18" fmla="*/ 11 w 24"/>
                <a:gd name="T19" fmla="*/ 3 h 31"/>
                <a:gd name="T20" fmla="*/ 12 w 24"/>
                <a:gd name="T21" fmla="*/ 1 h 31"/>
                <a:gd name="T22" fmla="*/ 9 w 24"/>
                <a:gd name="T23" fmla="*/ 3 h 31"/>
                <a:gd name="T24" fmla="*/ 8 w 24"/>
                <a:gd name="T25" fmla="*/ 1 h 31"/>
                <a:gd name="T26" fmla="*/ 6 w 24"/>
                <a:gd name="T27" fmla="*/ 4 h 31"/>
                <a:gd name="T28" fmla="*/ 6 w 24"/>
                <a:gd name="T29" fmla="*/ 4 h 31"/>
                <a:gd name="T30" fmla="*/ 3 w 24"/>
                <a:gd name="T31" fmla="*/ 4 h 31"/>
                <a:gd name="T32" fmla="*/ 4 w 24"/>
                <a:gd name="T33" fmla="*/ 6 h 31"/>
                <a:gd name="T34" fmla="*/ 2 w 24"/>
                <a:gd name="T35" fmla="*/ 8 h 31"/>
                <a:gd name="T36" fmla="*/ 2 w 24"/>
                <a:gd name="T37" fmla="*/ 18 h 31"/>
                <a:gd name="T38" fmla="*/ 2 w 24"/>
                <a:gd name="T39" fmla="*/ 18 h 31"/>
                <a:gd name="T40" fmla="*/ 2 w 24"/>
                <a:gd name="T41" fmla="*/ 20 h 31"/>
                <a:gd name="T42" fmla="*/ 3 w 24"/>
                <a:gd name="T43" fmla="*/ 22 h 31"/>
                <a:gd name="T44" fmla="*/ 4 w 24"/>
                <a:gd name="T45" fmla="*/ 22 h 31"/>
                <a:gd name="T46" fmla="*/ 4 w 24"/>
                <a:gd name="T47"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31">
                  <a:moveTo>
                    <a:pt x="4" y="22"/>
                  </a:moveTo>
                  <a:cubicBezTo>
                    <a:pt x="6" y="27"/>
                    <a:pt x="9" y="31"/>
                    <a:pt x="12" y="31"/>
                  </a:cubicBezTo>
                  <a:cubicBezTo>
                    <a:pt x="16" y="31"/>
                    <a:pt x="19" y="27"/>
                    <a:pt x="21" y="22"/>
                  </a:cubicBezTo>
                  <a:cubicBezTo>
                    <a:pt x="21" y="23"/>
                    <a:pt x="22" y="23"/>
                    <a:pt x="22" y="22"/>
                  </a:cubicBezTo>
                  <a:cubicBezTo>
                    <a:pt x="23" y="22"/>
                    <a:pt x="23" y="21"/>
                    <a:pt x="23" y="20"/>
                  </a:cubicBezTo>
                  <a:cubicBezTo>
                    <a:pt x="23" y="20"/>
                    <a:pt x="23" y="19"/>
                    <a:pt x="23" y="18"/>
                  </a:cubicBezTo>
                  <a:cubicBezTo>
                    <a:pt x="23" y="18"/>
                    <a:pt x="23" y="18"/>
                    <a:pt x="23" y="18"/>
                  </a:cubicBezTo>
                  <a:cubicBezTo>
                    <a:pt x="24" y="14"/>
                    <a:pt x="24" y="10"/>
                    <a:pt x="21" y="7"/>
                  </a:cubicBezTo>
                  <a:cubicBezTo>
                    <a:pt x="19" y="4"/>
                    <a:pt x="15" y="3"/>
                    <a:pt x="12" y="3"/>
                  </a:cubicBezTo>
                  <a:cubicBezTo>
                    <a:pt x="11" y="3"/>
                    <a:pt x="11" y="3"/>
                    <a:pt x="11" y="3"/>
                  </a:cubicBezTo>
                  <a:cubicBezTo>
                    <a:pt x="12" y="2"/>
                    <a:pt x="12" y="2"/>
                    <a:pt x="12" y="1"/>
                  </a:cubicBezTo>
                  <a:cubicBezTo>
                    <a:pt x="11" y="1"/>
                    <a:pt x="9" y="3"/>
                    <a:pt x="9" y="3"/>
                  </a:cubicBezTo>
                  <a:cubicBezTo>
                    <a:pt x="9" y="2"/>
                    <a:pt x="8" y="0"/>
                    <a:pt x="8" y="1"/>
                  </a:cubicBezTo>
                  <a:cubicBezTo>
                    <a:pt x="7" y="3"/>
                    <a:pt x="7" y="4"/>
                    <a:pt x="6" y="4"/>
                  </a:cubicBezTo>
                  <a:cubicBezTo>
                    <a:pt x="6" y="4"/>
                    <a:pt x="6" y="4"/>
                    <a:pt x="6" y="4"/>
                  </a:cubicBezTo>
                  <a:cubicBezTo>
                    <a:pt x="6" y="4"/>
                    <a:pt x="3" y="3"/>
                    <a:pt x="3" y="4"/>
                  </a:cubicBezTo>
                  <a:cubicBezTo>
                    <a:pt x="4" y="5"/>
                    <a:pt x="4" y="5"/>
                    <a:pt x="4" y="6"/>
                  </a:cubicBezTo>
                  <a:cubicBezTo>
                    <a:pt x="4" y="6"/>
                    <a:pt x="3" y="7"/>
                    <a:pt x="2" y="8"/>
                  </a:cubicBezTo>
                  <a:cubicBezTo>
                    <a:pt x="1" y="11"/>
                    <a:pt x="0" y="15"/>
                    <a:pt x="2" y="18"/>
                  </a:cubicBezTo>
                  <a:cubicBezTo>
                    <a:pt x="2" y="18"/>
                    <a:pt x="2" y="18"/>
                    <a:pt x="2" y="18"/>
                  </a:cubicBezTo>
                  <a:cubicBezTo>
                    <a:pt x="1" y="19"/>
                    <a:pt x="2" y="20"/>
                    <a:pt x="2" y="20"/>
                  </a:cubicBezTo>
                  <a:cubicBezTo>
                    <a:pt x="2" y="21"/>
                    <a:pt x="2" y="22"/>
                    <a:pt x="3" y="22"/>
                  </a:cubicBezTo>
                  <a:cubicBezTo>
                    <a:pt x="3" y="23"/>
                    <a:pt x="3" y="23"/>
                    <a:pt x="4" y="22"/>
                  </a:cubicBezTo>
                  <a:cubicBezTo>
                    <a:pt x="4" y="22"/>
                    <a:pt x="4" y="22"/>
                    <a:pt x="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Freeform 17"/>
            <p:cNvSpPr>
              <a:spLocks/>
            </p:cNvSpPr>
            <p:nvPr/>
          </p:nvSpPr>
          <p:spPr bwMode="auto">
            <a:xfrm>
              <a:off x="2913063" y="1374775"/>
              <a:ext cx="125413" cy="84138"/>
            </a:xfrm>
            <a:custGeom>
              <a:avLst/>
              <a:gdLst>
                <a:gd name="T0" fmla="*/ 29 w 40"/>
                <a:gd name="T1" fmla="*/ 0 h 26"/>
                <a:gd name="T2" fmla="*/ 37 w 40"/>
                <a:gd name="T3" fmla="*/ 6 h 26"/>
                <a:gd name="T4" fmla="*/ 40 w 40"/>
                <a:gd name="T5" fmla="*/ 24 h 26"/>
                <a:gd name="T6" fmla="*/ 40 w 40"/>
                <a:gd name="T7" fmla="*/ 25 h 26"/>
                <a:gd name="T8" fmla="*/ 38 w 40"/>
                <a:gd name="T9" fmla="*/ 26 h 26"/>
                <a:gd name="T10" fmla="*/ 2 w 40"/>
                <a:gd name="T11" fmla="*/ 26 h 26"/>
                <a:gd name="T12" fmla="*/ 1 w 40"/>
                <a:gd name="T13" fmla="*/ 25 h 26"/>
                <a:gd name="T14" fmla="*/ 0 w 40"/>
                <a:gd name="T15" fmla="*/ 24 h 26"/>
                <a:gd name="T16" fmla="*/ 3 w 40"/>
                <a:gd name="T17" fmla="*/ 6 h 26"/>
                <a:gd name="T18" fmla="*/ 12 w 40"/>
                <a:gd name="T19" fmla="*/ 0 h 26"/>
                <a:gd name="T20" fmla="*/ 20 w 40"/>
                <a:gd name="T21" fmla="*/ 7 h 26"/>
                <a:gd name="T22" fmla="*/ 29 w 40"/>
                <a:gd name="T23" fmla="*/ 0 h 26"/>
                <a:gd name="T24" fmla="*/ 29 w 40"/>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6">
                  <a:moveTo>
                    <a:pt x="29" y="0"/>
                  </a:moveTo>
                  <a:cubicBezTo>
                    <a:pt x="32" y="2"/>
                    <a:pt x="35" y="2"/>
                    <a:pt x="37" y="6"/>
                  </a:cubicBezTo>
                  <a:cubicBezTo>
                    <a:pt x="39" y="9"/>
                    <a:pt x="40" y="18"/>
                    <a:pt x="40" y="24"/>
                  </a:cubicBezTo>
                  <a:cubicBezTo>
                    <a:pt x="40" y="25"/>
                    <a:pt x="40" y="25"/>
                    <a:pt x="40" y="25"/>
                  </a:cubicBezTo>
                  <a:cubicBezTo>
                    <a:pt x="39" y="26"/>
                    <a:pt x="39" y="26"/>
                    <a:pt x="38" y="26"/>
                  </a:cubicBezTo>
                  <a:cubicBezTo>
                    <a:pt x="2" y="26"/>
                    <a:pt x="2" y="26"/>
                    <a:pt x="2" y="26"/>
                  </a:cubicBezTo>
                  <a:cubicBezTo>
                    <a:pt x="2" y="26"/>
                    <a:pt x="1" y="26"/>
                    <a:pt x="1" y="25"/>
                  </a:cubicBezTo>
                  <a:cubicBezTo>
                    <a:pt x="1" y="25"/>
                    <a:pt x="0" y="25"/>
                    <a:pt x="0" y="24"/>
                  </a:cubicBezTo>
                  <a:cubicBezTo>
                    <a:pt x="1" y="18"/>
                    <a:pt x="2" y="9"/>
                    <a:pt x="3" y="6"/>
                  </a:cubicBezTo>
                  <a:cubicBezTo>
                    <a:pt x="5" y="2"/>
                    <a:pt x="8" y="2"/>
                    <a:pt x="12" y="0"/>
                  </a:cubicBezTo>
                  <a:cubicBezTo>
                    <a:pt x="20" y="7"/>
                    <a:pt x="20" y="7"/>
                    <a:pt x="20" y="7"/>
                  </a:cubicBezTo>
                  <a:cubicBezTo>
                    <a:pt x="29" y="0"/>
                    <a:pt x="29" y="0"/>
                    <a:pt x="29" y="0"/>
                  </a:cubicBezTo>
                  <a:cubicBezTo>
                    <a:pt x="29" y="0"/>
                    <a:pt x="29"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 name="Freeform 18"/>
            <p:cNvSpPr>
              <a:spLocks noEditPoints="1"/>
            </p:cNvSpPr>
            <p:nvPr/>
          </p:nvSpPr>
          <p:spPr bwMode="auto">
            <a:xfrm>
              <a:off x="2789238" y="1114425"/>
              <a:ext cx="136525" cy="177800"/>
            </a:xfrm>
            <a:custGeom>
              <a:avLst/>
              <a:gdLst>
                <a:gd name="T0" fmla="*/ 31 w 43"/>
                <a:gd name="T1" fmla="*/ 14 h 56"/>
                <a:gd name="T2" fmla="*/ 32 w 43"/>
                <a:gd name="T3" fmla="*/ 14 h 56"/>
                <a:gd name="T4" fmla="*/ 32 w 43"/>
                <a:gd name="T5" fmla="*/ 17 h 56"/>
                <a:gd name="T6" fmla="*/ 31 w 43"/>
                <a:gd name="T7" fmla="*/ 18 h 56"/>
                <a:gd name="T8" fmla="*/ 30 w 43"/>
                <a:gd name="T9" fmla="*/ 19 h 56"/>
                <a:gd name="T10" fmla="*/ 21 w 43"/>
                <a:gd name="T11" fmla="*/ 27 h 56"/>
                <a:gd name="T12" fmla="*/ 12 w 43"/>
                <a:gd name="T13" fmla="*/ 19 h 56"/>
                <a:gd name="T14" fmla="*/ 11 w 43"/>
                <a:gd name="T15" fmla="*/ 18 h 56"/>
                <a:gd name="T16" fmla="*/ 10 w 43"/>
                <a:gd name="T17" fmla="*/ 17 h 56"/>
                <a:gd name="T18" fmla="*/ 10 w 43"/>
                <a:gd name="T19" fmla="*/ 14 h 56"/>
                <a:gd name="T20" fmla="*/ 11 w 43"/>
                <a:gd name="T21" fmla="*/ 14 h 56"/>
                <a:gd name="T22" fmla="*/ 11 w 43"/>
                <a:gd name="T23" fmla="*/ 7 h 56"/>
                <a:gd name="T24" fmla="*/ 21 w 43"/>
                <a:gd name="T25" fmla="*/ 0 h 56"/>
                <a:gd name="T26" fmla="*/ 28 w 43"/>
                <a:gd name="T27" fmla="*/ 3 h 56"/>
                <a:gd name="T28" fmla="*/ 31 w 43"/>
                <a:gd name="T29" fmla="*/ 14 h 56"/>
                <a:gd name="T30" fmla="*/ 31 w 43"/>
                <a:gd name="T31" fmla="*/ 14 h 56"/>
                <a:gd name="T32" fmla="*/ 21 w 43"/>
                <a:gd name="T33" fmla="*/ 33 h 56"/>
                <a:gd name="T34" fmla="*/ 19 w 43"/>
                <a:gd name="T35" fmla="*/ 34 h 56"/>
                <a:gd name="T36" fmla="*/ 20 w 43"/>
                <a:gd name="T37" fmla="*/ 36 h 56"/>
                <a:gd name="T38" fmla="*/ 18 w 43"/>
                <a:gd name="T39" fmla="*/ 45 h 56"/>
                <a:gd name="T40" fmla="*/ 13 w 43"/>
                <a:gd name="T41" fmla="*/ 30 h 56"/>
                <a:gd name="T42" fmla="*/ 2 w 43"/>
                <a:gd name="T43" fmla="*/ 35 h 56"/>
                <a:gd name="T44" fmla="*/ 0 w 43"/>
                <a:gd name="T45" fmla="*/ 54 h 56"/>
                <a:gd name="T46" fmla="*/ 0 w 43"/>
                <a:gd name="T47" fmla="*/ 55 h 56"/>
                <a:gd name="T48" fmla="*/ 1 w 43"/>
                <a:gd name="T49" fmla="*/ 56 h 56"/>
                <a:gd name="T50" fmla="*/ 41 w 43"/>
                <a:gd name="T51" fmla="*/ 56 h 56"/>
                <a:gd name="T52" fmla="*/ 42 w 43"/>
                <a:gd name="T53" fmla="*/ 55 h 56"/>
                <a:gd name="T54" fmla="*/ 42 w 43"/>
                <a:gd name="T55" fmla="*/ 54 h 56"/>
                <a:gd name="T56" fmla="*/ 40 w 43"/>
                <a:gd name="T57" fmla="*/ 35 h 56"/>
                <a:gd name="T58" fmla="*/ 29 w 43"/>
                <a:gd name="T59" fmla="*/ 30 h 56"/>
                <a:gd name="T60" fmla="*/ 24 w 43"/>
                <a:gd name="T61" fmla="*/ 45 h 56"/>
                <a:gd name="T62" fmla="*/ 22 w 43"/>
                <a:gd name="T63" fmla="*/ 36 h 56"/>
                <a:gd name="T64" fmla="*/ 23 w 43"/>
                <a:gd name="T65" fmla="*/ 34 h 56"/>
                <a:gd name="T66" fmla="*/ 21 w 43"/>
                <a:gd name="T67" fmla="*/ 33 h 56"/>
                <a:gd name="T68" fmla="*/ 28 w 43"/>
                <a:gd name="T69" fmla="*/ 47 h 56"/>
                <a:gd name="T70" fmla="*/ 34 w 43"/>
                <a:gd name="T71" fmla="*/ 47 h 56"/>
                <a:gd name="T72" fmla="*/ 34 w 43"/>
                <a:gd name="T73" fmla="*/ 49 h 56"/>
                <a:gd name="T74" fmla="*/ 28 w 43"/>
                <a:gd name="T75" fmla="*/ 49 h 56"/>
                <a:gd name="T76" fmla="*/ 28 w 43"/>
                <a:gd name="T77"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56">
                  <a:moveTo>
                    <a:pt x="31" y="14"/>
                  </a:moveTo>
                  <a:cubicBezTo>
                    <a:pt x="32" y="14"/>
                    <a:pt x="32" y="14"/>
                    <a:pt x="32" y="14"/>
                  </a:cubicBezTo>
                  <a:cubicBezTo>
                    <a:pt x="33" y="15"/>
                    <a:pt x="33" y="16"/>
                    <a:pt x="32" y="17"/>
                  </a:cubicBezTo>
                  <a:cubicBezTo>
                    <a:pt x="32" y="17"/>
                    <a:pt x="31" y="18"/>
                    <a:pt x="31" y="18"/>
                  </a:cubicBezTo>
                  <a:cubicBezTo>
                    <a:pt x="30" y="19"/>
                    <a:pt x="30" y="19"/>
                    <a:pt x="30" y="19"/>
                  </a:cubicBezTo>
                  <a:cubicBezTo>
                    <a:pt x="28" y="23"/>
                    <a:pt x="25" y="27"/>
                    <a:pt x="21" y="27"/>
                  </a:cubicBezTo>
                  <a:cubicBezTo>
                    <a:pt x="17" y="27"/>
                    <a:pt x="14" y="23"/>
                    <a:pt x="12" y="19"/>
                  </a:cubicBezTo>
                  <a:cubicBezTo>
                    <a:pt x="12" y="19"/>
                    <a:pt x="12" y="19"/>
                    <a:pt x="11" y="18"/>
                  </a:cubicBezTo>
                  <a:cubicBezTo>
                    <a:pt x="11" y="18"/>
                    <a:pt x="10" y="17"/>
                    <a:pt x="10" y="17"/>
                  </a:cubicBezTo>
                  <a:cubicBezTo>
                    <a:pt x="10" y="16"/>
                    <a:pt x="9" y="15"/>
                    <a:pt x="10" y="14"/>
                  </a:cubicBezTo>
                  <a:cubicBezTo>
                    <a:pt x="10" y="14"/>
                    <a:pt x="10" y="14"/>
                    <a:pt x="11" y="14"/>
                  </a:cubicBezTo>
                  <a:cubicBezTo>
                    <a:pt x="10" y="12"/>
                    <a:pt x="10" y="9"/>
                    <a:pt x="11" y="7"/>
                  </a:cubicBezTo>
                  <a:cubicBezTo>
                    <a:pt x="12" y="2"/>
                    <a:pt x="17" y="0"/>
                    <a:pt x="21" y="0"/>
                  </a:cubicBezTo>
                  <a:cubicBezTo>
                    <a:pt x="25" y="0"/>
                    <a:pt x="27" y="1"/>
                    <a:pt x="28" y="3"/>
                  </a:cubicBezTo>
                  <a:cubicBezTo>
                    <a:pt x="32" y="5"/>
                    <a:pt x="32" y="9"/>
                    <a:pt x="31" y="14"/>
                  </a:cubicBezTo>
                  <a:cubicBezTo>
                    <a:pt x="31" y="14"/>
                    <a:pt x="31" y="14"/>
                    <a:pt x="31" y="14"/>
                  </a:cubicBezTo>
                  <a:close/>
                  <a:moveTo>
                    <a:pt x="21" y="33"/>
                  </a:moveTo>
                  <a:cubicBezTo>
                    <a:pt x="19" y="34"/>
                    <a:pt x="19" y="34"/>
                    <a:pt x="19" y="34"/>
                  </a:cubicBezTo>
                  <a:cubicBezTo>
                    <a:pt x="20" y="36"/>
                    <a:pt x="20" y="36"/>
                    <a:pt x="20" y="36"/>
                  </a:cubicBezTo>
                  <a:cubicBezTo>
                    <a:pt x="18" y="45"/>
                    <a:pt x="18" y="45"/>
                    <a:pt x="18" y="45"/>
                  </a:cubicBezTo>
                  <a:cubicBezTo>
                    <a:pt x="16" y="40"/>
                    <a:pt x="14" y="35"/>
                    <a:pt x="13" y="30"/>
                  </a:cubicBezTo>
                  <a:cubicBezTo>
                    <a:pt x="9" y="31"/>
                    <a:pt x="4" y="32"/>
                    <a:pt x="2" y="35"/>
                  </a:cubicBezTo>
                  <a:cubicBezTo>
                    <a:pt x="1" y="39"/>
                    <a:pt x="0" y="47"/>
                    <a:pt x="0" y="54"/>
                  </a:cubicBezTo>
                  <a:cubicBezTo>
                    <a:pt x="0" y="54"/>
                    <a:pt x="0" y="55"/>
                    <a:pt x="0" y="55"/>
                  </a:cubicBezTo>
                  <a:cubicBezTo>
                    <a:pt x="0" y="55"/>
                    <a:pt x="1" y="56"/>
                    <a:pt x="1" y="56"/>
                  </a:cubicBezTo>
                  <a:cubicBezTo>
                    <a:pt x="41" y="56"/>
                    <a:pt x="41" y="56"/>
                    <a:pt x="41" y="56"/>
                  </a:cubicBezTo>
                  <a:cubicBezTo>
                    <a:pt x="41" y="56"/>
                    <a:pt x="42" y="55"/>
                    <a:pt x="42" y="55"/>
                  </a:cubicBezTo>
                  <a:cubicBezTo>
                    <a:pt x="42" y="55"/>
                    <a:pt x="43" y="54"/>
                    <a:pt x="42" y="54"/>
                  </a:cubicBezTo>
                  <a:cubicBezTo>
                    <a:pt x="42" y="47"/>
                    <a:pt x="41" y="39"/>
                    <a:pt x="40" y="35"/>
                  </a:cubicBezTo>
                  <a:cubicBezTo>
                    <a:pt x="38" y="32"/>
                    <a:pt x="33" y="31"/>
                    <a:pt x="29" y="30"/>
                  </a:cubicBezTo>
                  <a:cubicBezTo>
                    <a:pt x="28" y="35"/>
                    <a:pt x="26" y="40"/>
                    <a:pt x="24" y="45"/>
                  </a:cubicBezTo>
                  <a:cubicBezTo>
                    <a:pt x="22" y="36"/>
                    <a:pt x="22" y="36"/>
                    <a:pt x="22" y="36"/>
                  </a:cubicBezTo>
                  <a:cubicBezTo>
                    <a:pt x="23" y="34"/>
                    <a:pt x="23" y="34"/>
                    <a:pt x="23" y="34"/>
                  </a:cubicBezTo>
                  <a:cubicBezTo>
                    <a:pt x="21" y="33"/>
                    <a:pt x="21" y="33"/>
                    <a:pt x="21" y="33"/>
                  </a:cubicBezTo>
                  <a:close/>
                  <a:moveTo>
                    <a:pt x="28" y="47"/>
                  </a:moveTo>
                  <a:cubicBezTo>
                    <a:pt x="34" y="47"/>
                    <a:pt x="34" y="47"/>
                    <a:pt x="34" y="47"/>
                  </a:cubicBezTo>
                  <a:cubicBezTo>
                    <a:pt x="34" y="49"/>
                    <a:pt x="34" y="49"/>
                    <a:pt x="34" y="49"/>
                  </a:cubicBezTo>
                  <a:cubicBezTo>
                    <a:pt x="28" y="49"/>
                    <a:pt x="28" y="49"/>
                    <a:pt x="28" y="49"/>
                  </a:cubicBezTo>
                  <a:cubicBezTo>
                    <a:pt x="28" y="47"/>
                    <a:pt x="28" y="47"/>
                    <a:pt x="28"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9" name="Freeform 19"/>
            <p:cNvSpPr>
              <a:spLocks noEditPoints="1"/>
            </p:cNvSpPr>
            <p:nvPr/>
          </p:nvSpPr>
          <p:spPr bwMode="auto">
            <a:xfrm>
              <a:off x="2673351" y="1279525"/>
              <a:ext cx="119063" cy="179388"/>
            </a:xfrm>
            <a:custGeom>
              <a:avLst/>
              <a:gdLst>
                <a:gd name="T0" fmla="*/ 0 w 38"/>
                <a:gd name="T1" fmla="*/ 54 h 56"/>
                <a:gd name="T2" fmla="*/ 3 w 38"/>
                <a:gd name="T3" fmla="*/ 36 h 56"/>
                <a:gd name="T4" fmla="*/ 13 w 38"/>
                <a:gd name="T5" fmla="*/ 30 h 56"/>
                <a:gd name="T6" fmla="*/ 18 w 38"/>
                <a:gd name="T7" fmla="*/ 38 h 56"/>
                <a:gd name="T8" fmla="*/ 19 w 38"/>
                <a:gd name="T9" fmla="*/ 39 h 56"/>
                <a:gd name="T10" fmla="*/ 19 w 38"/>
                <a:gd name="T11" fmla="*/ 42 h 56"/>
                <a:gd name="T12" fmla="*/ 19 w 38"/>
                <a:gd name="T13" fmla="*/ 43 h 56"/>
                <a:gd name="T14" fmla="*/ 19 w 38"/>
                <a:gd name="T15" fmla="*/ 43 h 56"/>
                <a:gd name="T16" fmla="*/ 19 w 38"/>
                <a:gd name="T17" fmla="*/ 43 h 56"/>
                <a:gd name="T18" fmla="*/ 20 w 38"/>
                <a:gd name="T19" fmla="*/ 42 h 56"/>
                <a:gd name="T20" fmla="*/ 20 w 38"/>
                <a:gd name="T21" fmla="*/ 39 h 56"/>
                <a:gd name="T22" fmla="*/ 20 w 38"/>
                <a:gd name="T23" fmla="*/ 38 h 56"/>
                <a:gd name="T24" fmla="*/ 25 w 38"/>
                <a:gd name="T25" fmla="*/ 30 h 56"/>
                <a:gd name="T26" fmla="*/ 35 w 38"/>
                <a:gd name="T27" fmla="*/ 36 h 56"/>
                <a:gd name="T28" fmla="*/ 38 w 38"/>
                <a:gd name="T29" fmla="*/ 54 h 56"/>
                <a:gd name="T30" fmla="*/ 38 w 38"/>
                <a:gd name="T31" fmla="*/ 55 h 56"/>
                <a:gd name="T32" fmla="*/ 36 w 38"/>
                <a:gd name="T33" fmla="*/ 56 h 56"/>
                <a:gd name="T34" fmla="*/ 2 w 38"/>
                <a:gd name="T35" fmla="*/ 56 h 56"/>
                <a:gd name="T36" fmla="*/ 0 w 38"/>
                <a:gd name="T37" fmla="*/ 55 h 56"/>
                <a:gd name="T38" fmla="*/ 0 w 38"/>
                <a:gd name="T39" fmla="*/ 54 h 56"/>
                <a:gd name="T40" fmla="*/ 0 w 38"/>
                <a:gd name="T41" fmla="*/ 54 h 56"/>
                <a:gd name="T42" fmla="*/ 13 w 38"/>
                <a:gd name="T43" fmla="*/ 25 h 56"/>
                <a:gd name="T44" fmla="*/ 5 w 38"/>
                <a:gd name="T45" fmla="*/ 23 h 56"/>
                <a:gd name="T46" fmla="*/ 8 w 38"/>
                <a:gd name="T47" fmla="*/ 16 h 56"/>
                <a:gd name="T48" fmla="*/ 8 w 38"/>
                <a:gd name="T49" fmla="*/ 12 h 56"/>
                <a:gd name="T50" fmla="*/ 19 w 38"/>
                <a:gd name="T51" fmla="*/ 0 h 56"/>
                <a:gd name="T52" fmla="*/ 20 w 38"/>
                <a:gd name="T53" fmla="*/ 0 h 56"/>
                <a:gd name="T54" fmla="*/ 30 w 38"/>
                <a:gd name="T55" fmla="*/ 12 h 56"/>
                <a:gd name="T56" fmla="*/ 30 w 38"/>
                <a:gd name="T57" fmla="*/ 16 h 56"/>
                <a:gd name="T58" fmla="*/ 33 w 38"/>
                <a:gd name="T59" fmla="*/ 23 h 56"/>
                <a:gd name="T60" fmla="*/ 25 w 38"/>
                <a:gd name="T61" fmla="*/ 25 h 56"/>
                <a:gd name="T62" fmla="*/ 19 w 38"/>
                <a:gd name="T63" fmla="*/ 28 h 56"/>
                <a:gd name="T64" fmla="*/ 13 w 38"/>
                <a:gd name="T65" fmla="*/ 25 h 56"/>
                <a:gd name="T66" fmla="*/ 13 w 38"/>
                <a:gd name="T67"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56">
                  <a:moveTo>
                    <a:pt x="0" y="54"/>
                  </a:moveTo>
                  <a:cubicBezTo>
                    <a:pt x="0" y="48"/>
                    <a:pt x="1" y="42"/>
                    <a:pt x="3" y="36"/>
                  </a:cubicBezTo>
                  <a:cubicBezTo>
                    <a:pt x="4" y="33"/>
                    <a:pt x="8" y="31"/>
                    <a:pt x="13" y="30"/>
                  </a:cubicBezTo>
                  <a:cubicBezTo>
                    <a:pt x="15" y="35"/>
                    <a:pt x="17" y="37"/>
                    <a:pt x="18" y="38"/>
                  </a:cubicBezTo>
                  <a:cubicBezTo>
                    <a:pt x="19" y="39"/>
                    <a:pt x="19" y="39"/>
                    <a:pt x="19" y="39"/>
                  </a:cubicBezTo>
                  <a:cubicBezTo>
                    <a:pt x="19" y="41"/>
                    <a:pt x="19" y="42"/>
                    <a:pt x="19" y="42"/>
                  </a:cubicBezTo>
                  <a:cubicBezTo>
                    <a:pt x="19" y="42"/>
                    <a:pt x="19" y="43"/>
                    <a:pt x="19" y="43"/>
                  </a:cubicBezTo>
                  <a:cubicBezTo>
                    <a:pt x="19" y="43"/>
                    <a:pt x="19" y="43"/>
                    <a:pt x="19" y="43"/>
                  </a:cubicBezTo>
                  <a:cubicBezTo>
                    <a:pt x="19" y="43"/>
                    <a:pt x="19" y="43"/>
                    <a:pt x="19" y="43"/>
                  </a:cubicBezTo>
                  <a:cubicBezTo>
                    <a:pt x="19" y="43"/>
                    <a:pt x="20" y="42"/>
                    <a:pt x="20" y="42"/>
                  </a:cubicBezTo>
                  <a:cubicBezTo>
                    <a:pt x="20" y="42"/>
                    <a:pt x="20" y="41"/>
                    <a:pt x="20" y="39"/>
                  </a:cubicBezTo>
                  <a:cubicBezTo>
                    <a:pt x="20" y="38"/>
                    <a:pt x="20" y="38"/>
                    <a:pt x="20" y="38"/>
                  </a:cubicBezTo>
                  <a:cubicBezTo>
                    <a:pt x="22" y="37"/>
                    <a:pt x="24" y="35"/>
                    <a:pt x="25" y="30"/>
                  </a:cubicBezTo>
                  <a:cubicBezTo>
                    <a:pt x="30" y="31"/>
                    <a:pt x="34" y="33"/>
                    <a:pt x="35" y="36"/>
                  </a:cubicBezTo>
                  <a:cubicBezTo>
                    <a:pt x="37" y="42"/>
                    <a:pt x="38" y="48"/>
                    <a:pt x="38" y="54"/>
                  </a:cubicBezTo>
                  <a:cubicBezTo>
                    <a:pt x="38" y="55"/>
                    <a:pt x="38" y="55"/>
                    <a:pt x="38" y="55"/>
                  </a:cubicBezTo>
                  <a:cubicBezTo>
                    <a:pt x="37" y="56"/>
                    <a:pt x="37" y="56"/>
                    <a:pt x="36" y="56"/>
                  </a:cubicBezTo>
                  <a:cubicBezTo>
                    <a:pt x="25" y="56"/>
                    <a:pt x="13" y="56"/>
                    <a:pt x="2" y="56"/>
                  </a:cubicBezTo>
                  <a:cubicBezTo>
                    <a:pt x="1" y="56"/>
                    <a:pt x="1" y="56"/>
                    <a:pt x="0" y="55"/>
                  </a:cubicBezTo>
                  <a:cubicBezTo>
                    <a:pt x="0" y="55"/>
                    <a:pt x="0" y="55"/>
                    <a:pt x="0" y="54"/>
                  </a:cubicBezTo>
                  <a:cubicBezTo>
                    <a:pt x="0" y="54"/>
                    <a:pt x="0" y="54"/>
                    <a:pt x="0" y="54"/>
                  </a:cubicBezTo>
                  <a:close/>
                  <a:moveTo>
                    <a:pt x="13" y="25"/>
                  </a:moveTo>
                  <a:cubicBezTo>
                    <a:pt x="11" y="24"/>
                    <a:pt x="7" y="24"/>
                    <a:pt x="5" y="23"/>
                  </a:cubicBezTo>
                  <a:cubicBezTo>
                    <a:pt x="7" y="21"/>
                    <a:pt x="8" y="19"/>
                    <a:pt x="8" y="16"/>
                  </a:cubicBezTo>
                  <a:cubicBezTo>
                    <a:pt x="8" y="15"/>
                    <a:pt x="8" y="13"/>
                    <a:pt x="8" y="12"/>
                  </a:cubicBezTo>
                  <a:cubicBezTo>
                    <a:pt x="8" y="6"/>
                    <a:pt x="13" y="0"/>
                    <a:pt x="19" y="0"/>
                  </a:cubicBezTo>
                  <a:cubicBezTo>
                    <a:pt x="19" y="0"/>
                    <a:pt x="19" y="0"/>
                    <a:pt x="20" y="0"/>
                  </a:cubicBezTo>
                  <a:cubicBezTo>
                    <a:pt x="26" y="0"/>
                    <a:pt x="30" y="6"/>
                    <a:pt x="30" y="12"/>
                  </a:cubicBezTo>
                  <a:cubicBezTo>
                    <a:pt x="30" y="13"/>
                    <a:pt x="30" y="15"/>
                    <a:pt x="30" y="16"/>
                  </a:cubicBezTo>
                  <a:cubicBezTo>
                    <a:pt x="30" y="19"/>
                    <a:pt x="31" y="21"/>
                    <a:pt x="33" y="23"/>
                  </a:cubicBezTo>
                  <a:cubicBezTo>
                    <a:pt x="31" y="24"/>
                    <a:pt x="27" y="24"/>
                    <a:pt x="25" y="25"/>
                  </a:cubicBezTo>
                  <a:cubicBezTo>
                    <a:pt x="23" y="27"/>
                    <a:pt x="21" y="28"/>
                    <a:pt x="19" y="28"/>
                  </a:cubicBezTo>
                  <a:cubicBezTo>
                    <a:pt x="17" y="28"/>
                    <a:pt x="15" y="27"/>
                    <a:pt x="13" y="25"/>
                  </a:cubicBezTo>
                  <a:cubicBezTo>
                    <a:pt x="13" y="25"/>
                    <a:pt x="13" y="25"/>
                    <a:pt x="1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3" name="Freeform 20"/>
            <p:cNvSpPr>
              <a:spLocks/>
            </p:cNvSpPr>
            <p:nvPr/>
          </p:nvSpPr>
          <p:spPr bwMode="auto">
            <a:xfrm>
              <a:off x="2801938" y="1374775"/>
              <a:ext cx="107950" cy="55563"/>
            </a:xfrm>
            <a:custGeom>
              <a:avLst/>
              <a:gdLst>
                <a:gd name="T0" fmla="*/ 31 w 34"/>
                <a:gd name="T1" fmla="*/ 6 h 17"/>
                <a:gd name="T2" fmla="*/ 34 w 34"/>
                <a:gd name="T3" fmla="*/ 8 h 17"/>
                <a:gd name="T4" fmla="*/ 31 w 34"/>
                <a:gd name="T5" fmla="*/ 11 h 17"/>
                <a:gd name="T6" fmla="*/ 12 w 34"/>
                <a:gd name="T7" fmla="*/ 11 h 17"/>
                <a:gd name="T8" fmla="*/ 12 w 34"/>
                <a:gd name="T9" fmla="*/ 17 h 17"/>
                <a:gd name="T10" fmla="*/ 0 w 34"/>
                <a:gd name="T11" fmla="*/ 8 h 17"/>
                <a:gd name="T12" fmla="*/ 12 w 34"/>
                <a:gd name="T13" fmla="*/ 0 h 17"/>
                <a:gd name="T14" fmla="*/ 12 w 34"/>
                <a:gd name="T15" fmla="*/ 6 h 17"/>
                <a:gd name="T16" fmla="*/ 31 w 34"/>
                <a:gd name="T17" fmla="*/ 6 h 17"/>
                <a:gd name="T18" fmla="*/ 31 w 34"/>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7">
                  <a:moveTo>
                    <a:pt x="31" y="6"/>
                  </a:moveTo>
                  <a:cubicBezTo>
                    <a:pt x="33" y="6"/>
                    <a:pt x="34" y="7"/>
                    <a:pt x="34" y="8"/>
                  </a:cubicBezTo>
                  <a:cubicBezTo>
                    <a:pt x="34" y="9"/>
                    <a:pt x="33" y="11"/>
                    <a:pt x="31" y="11"/>
                  </a:cubicBezTo>
                  <a:cubicBezTo>
                    <a:pt x="12" y="11"/>
                    <a:pt x="12" y="11"/>
                    <a:pt x="12" y="11"/>
                  </a:cubicBezTo>
                  <a:cubicBezTo>
                    <a:pt x="12" y="17"/>
                    <a:pt x="12" y="17"/>
                    <a:pt x="12" y="17"/>
                  </a:cubicBezTo>
                  <a:cubicBezTo>
                    <a:pt x="0" y="8"/>
                    <a:pt x="0" y="8"/>
                    <a:pt x="0" y="8"/>
                  </a:cubicBezTo>
                  <a:cubicBezTo>
                    <a:pt x="12" y="0"/>
                    <a:pt x="12" y="0"/>
                    <a:pt x="12" y="0"/>
                  </a:cubicBezTo>
                  <a:cubicBezTo>
                    <a:pt x="12" y="6"/>
                    <a:pt x="12" y="6"/>
                    <a:pt x="12" y="6"/>
                  </a:cubicBezTo>
                  <a:cubicBezTo>
                    <a:pt x="31" y="6"/>
                    <a:pt x="31" y="6"/>
                    <a:pt x="31" y="6"/>
                  </a:cubicBezTo>
                  <a:cubicBezTo>
                    <a:pt x="31" y="6"/>
                    <a:pt x="31" y="6"/>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4" name="Freeform 21"/>
            <p:cNvSpPr>
              <a:spLocks/>
            </p:cNvSpPr>
            <p:nvPr/>
          </p:nvSpPr>
          <p:spPr bwMode="auto">
            <a:xfrm>
              <a:off x="2724151" y="1158875"/>
              <a:ext cx="77788" cy="98425"/>
            </a:xfrm>
            <a:custGeom>
              <a:avLst/>
              <a:gdLst>
                <a:gd name="T0" fmla="*/ 4 w 25"/>
                <a:gd name="T1" fmla="*/ 29 h 31"/>
                <a:gd name="T2" fmla="*/ 2 w 25"/>
                <a:gd name="T3" fmla="*/ 31 h 31"/>
                <a:gd name="T4" fmla="*/ 0 w 25"/>
                <a:gd name="T5" fmla="*/ 29 h 31"/>
                <a:gd name="T6" fmla="*/ 0 w 25"/>
                <a:gd name="T7" fmla="*/ 15 h 31"/>
                <a:gd name="T8" fmla="*/ 0 w 25"/>
                <a:gd name="T9" fmla="*/ 15 h 31"/>
                <a:gd name="T10" fmla="*/ 0 w 25"/>
                <a:gd name="T11" fmla="*/ 15 h 31"/>
                <a:gd name="T12" fmla="*/ 2 w 25"/>
                <a:gd name="T13" fmla="*/ 9 h 31"/>
                <a:gd name="T14" fmla="*/ 8 w 25"/>
                <a:gd name="T15" fmla="*/ 7 h 31"/>
                <a:gd name="T16" fmla="*/ 8 w 25"/>
                <a:gd name="T17" fmla="*/ 7 h 31"/>
                <a:gd name="T18" fmla="*/ 8 w 25"/>
                <a:gd name="T19" fmla="*/ 7 h 31"/>
                <a:gd name="T20" fmla="*/ 14 w 25"/>
                <a:gd name="T21" fmla="*/ 7 h 31"/>
                <a:gd name="T22" fmla="*/ 14 w 25"/>
                <a:gd name="T23" fmla="*/ 0 h 31"/>
                <a:gd name="T24" fmla="*/ 25 w 25"/>
                <a:gd name="T25" fmla="*/ 9 h 31"/>
                <a:gd name="T26" fmla="*/ 14 w 25"/>
                <a:gd name="T27" fmla="*/ 18 h 31"/>
                <a:gd name="T28" fmla="*/ 14 w 25"/>
                <a:gd name="T29" fmla="*/ 11 h 31"/>
                <a:gd name="T30" fmla="*/ 8 w 25"/>
                <a:gd name="T31" fmla="*/ 11 h 31"/>
                <a:gd name="T32" fmla="*/ 8 w 25"/>
                <a:gd name="T33" fmla="*/ 11 h 31"/>
                <a:gd name="T34" fmla="*/ 8 w 25"/>
                <a:gd name="T35" fmla="*/ 11 h 31"/>
                <a:gd name="T36" fmla="*/ 5 w 25"/>
                <a:gd name="T37" fmla="*/ 12 h 31"/>
                <a:gd name="T38" fmla="*/ 4 w 25"/>
                <a:gd name="T39" fmla="*/ 15 h 31"/>
                <a:gd name="T40" fmla="*/ 4 w 25"/>
                <a:gd name="T41" fmla="*/ 15 h 31"/>
                <a:gd name="T42" fmla="*/ 4 w 25"/>
                <a:gd name="T43" fmla="*/ 15 h 31"/>
                <a:gd name="T44" fmla="*/ 4 w 25"/>
                <a:gd name="T45" fmla="*/ 29 h 31"/>
                <a:gd name="T46" fmla="*/ 4 w 25"/>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31">
                  <a:moveTo>
                    <a:pt x="4" y="29"/>
                  </a:moveTo>
                  <a:cubicBezTo>
                    <a:pt x="4" y="30"/>
                    <a:pt x="3" y="31"/>
                    <a:pt x="2" y="31"/>
                  </a:cubicBezTo>
                  <a:cubicBezTo>
                    <a:pt x="1" y="31"/>
                    <a:pt x="0" y="30"/>
                    <a:pt x="0" y="29"/>
                  </a:cubicBezTo>
                  <a:cubicBezTo>
                    <a:pt x="0" y="15"/>
                    <a:pt x="0" y="15"/>
                    <a:pt x="0" y="15"/>
                  </a:cubicBezTo>
                  <a:cubicBezTo>
                    <a:pt x="0" y="15"/>
                    <a:pt x="0" y="15"/>
                    <a:pt x="0" y="15"/>
                  </a:cubicBezTo>
                  <a:cubicBezTo>
                    <a:pt x="0" y="15"/>
                    <a:pt x="0" y="15"/>
                    <a:pt x="0" y="15"/>
                  </a:cubicBezTo>
                  <a:cubicBezTo>
                    <a:pt x="0" y="13"/>
                    <a:pt x="1" y="11"/>
                    <a:pt x="2" y="9"/>
                  </a:cubicBezTo>
                  <a:cubicBezTo>
                    <a:pt x="4" y="8"/>
                    <a:pt x="6" y="7"/>
                    <a:pt x="8" y="7"/>
                  </a:cubicBezTo>
                  <a:cubicBezTo>
                    <a:pt x="8" y="7"/>
                    <a:pt x="8" y="7"/>
                    <a:pt x="8" y="7"/>
                  </a:cubicBezTo>
                  <a:cubicBezTo>
                    <a:pt x="8" y="7"/>
                    <a:pt x="8" y="7"/>
                    <a:pt x="8" y="7"/>
                  </a:cubicBezTo>
                  <a:cubicBezTo>
                    <a:pt x="14" y="7"/>
                    <a:pt x="14" y="7"/>
                    <a:pt x="14" y="7"/>
                  </a:cubicBezTo>
                  <a:cubicBezTo>
                    <a:pt x="14" y="0"/>
                    <a:pt x="14" y="0"/>
                    <a:pt x="14" y="0"/>
                  </a:cubicBezTo>
                  <a:cubicBezTo>
                    <a:pt x="25" y="9"/>
                    <a:pt x="25" y="9"/>
                    <a:pt x="25" y="9"/>
                  </a:cubicBezTo>
                  <a:cubicBezTo>
                    <a:pt x="14" y="18"/>
                    <a:pt x="14" y="18"/>
                    <a:pt x="14" y="18"/>
                  </a:cubicBezTo>
                  <a:cubicBezTo>
                    <a:pt x="14" y="11"/>
                    <a:pt x="14" y="11"/>
                    <a:pt x="14" y="11"/>
                  </a:cubicBezTo>
                  <a:cubicBezTo>
                    <a:pt x="8" y="11"/>
                    <a:pt x="8" y="11"/>
                    <a:pt x="8" y="11"/>
                  </a:cubicBezTo>
                  <a:cubicBezTo>
                    <a:pt x="8" y="11"/>
                    <a:pt x="8" y="11"/>
                    <a:pt x="8" y="11"/>
                  </a:cubicBezTo>
                  <a:cubicBezTo>
                    <a:pt x="8" y="11"/>
                    <a:pt x="8" y="11"/>
                    <a:pt x="8" y="11"/>
                  </a:cubicBezTo>
                  <a:cubicBezTo>
                    <a:pt x="7" y="11"/>
                    <a:pt x="6" y="12"/>
                    <a:pt x="5" y="12"/>
                  </a:cubicBezTo>
                  <a:cubicBezTo>
                    <a:pt x="5" y="13"/>
                    <a:pt x="4" y="14"/>
                    <a:pt x="4" y="15"/>
                  </a:cubicBezTo>
                  <a:cubicBezTo>
                    <a:pt x="4" y="15"/>
                    <a:pt x="4" y="15"/>
                    <a:pt x="4" y="15"/>
                  </a:cubicBezTo>
                  <a:cubicBezTo>
                    <a:pt x="4" y="15"/>
                    <a:pt x="4" y="15"/>
                    <a:pt x="4" y="15"/>
                  </a:cubicBezTo>
                  <a:cubicBezTo>
                    <a:pt x="4" y="29"/>
                    <a:pt x="4" y="29"/>
                    <a:pt x="4" y="29"/>
                  </a:cubicBezTo>
                  <a:cubicBezTo>
                    <a:pt x="4" y="29"/>
                    <a:pt x="4" y="29"/>
                    <a:pt x="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5" name="Freeform 22"/>
            <p:cNvSpPr>
              <a:spLocks/>
            </p:cNvSpPr>
            <p:nvPr/>
          </p:nvSpPr>
          <p:spPr bwMode="auto">
            <a:xfrm>
              <a:off x="2916238" y="1177925"/>
              <a:ext cx="87313" cy="79375"/>
            </a:xfrm>
            <a:custGeom>
              <a:avLst/>
              <a:gdLst>
                <a:gd name="T0" fmla="*/ 18 w 28"/>
                <a:gd name="T1" fmla="*/ 13 h 25"/>
                <a:gd name="T2" fmla="*/ 18 w 28"/>
                <a:gd name="T3" fmla="*/ 9 h 25"/>
                <a:gd name="T4" fmla="*/ 18 w 28"/>
                <a:gd name="T5" fmla="*/ 9 h 25"/>
                <a:gd name="T6" fmla="*/ 18 w 28"/>
                <a:gd name="T7" fmla="*/ 9 h 25"/>
                <a:gd name="T8" fmla="*/ 17 w 28"/>
                <a:gd name="T9" fmla="*/ 6 h 25"/>
                <a:gd name="T10" fmla="*/ 14 w 28"/>
                <a:gd name="T11" fmla="*/ 5 h 25"/>
                <a:gd name="T12" fmla="*/ 14 w 28"/>
                <a:gd name="T13" fmla="*/ 5 h 25"/>
                <a:gd name="T14" fmla="*/ 14 w 28"/>
                <a:gd name="T15" fmla="*/ 5 h 25"/>
                <a:gd name="T16" fmla="*/ 2 w 28"/>
                <a:gd name="T17" fmla="*/ 5 h 25"/>
                <a:gd name="T18" fmla="*/ 0 w 28"/>
                <a:gd name="T19" fmla="*/ 2 h 25"/>
                <a:gd name="T20" fmla="*/ 2 w 28"/>
                <a:gd name="T21" fmla="*/ 0 h 25"/>
                <a:gd name="T22" fmla="*/ 14 w 28"/>
                <a:gd name="T23" fmla="*/ 0 h 25"/>
                <a:gd name="T24" fmla="*/ 14 w 28"/>
                <a:gd name="T25" fmla="*/ 0 h 25"/>
                <a:gd name="T26" fmla="*/ 14 w 28"/>
                <a:gd name="T27" fmla="*/ 0 h 25"/>
                <a:gd name="T28" fmla="*/ 20 w 28"/>
                <a:gd name="T29" fmla="*/ 3 h 25"/>
                <a:gd name="T30" fmla="*/ 22 w 28"/>
                <a:gd name="T31" fmla="*/ 9 h 25"/>
                <a:gd name="T32" fmla="*/ 22 w 28"/>
                <a:gd name="T33" fmla="*/ 9 h 25"/>
                <a:gd name="T34" fmla="*/ 22 w 28"/>
                <a:gd name="T35" fmla="*/ 9 h 25"/>
                <a:gd name="T36" fmla="*/ 22 w 28"/>
                <a:gd name="T37" fmla="*/ 13 h 25"/>
                <a:gd name="T38" fmla="*/ 28 w 28"/>
                <a:gd name="T39" fmla="*/ 13 h 25"/>
                <a:gd name="T40" fmla="*/ 20 w 28"/>
                <a:gd name="T41" fmla="*/ 25 h 25"/>
                <a:gd name="T42" fmla="*/ 12 w 28"/>
                <a:gd name="T43" fmla="*/ 13 h 25"/>
                <a:gd name="T44" fmla="*/ 18 w 28"/>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5">
                  <a:moveTo>
                    <a:pt x="18" y="13"/>
                  </a:moveTo>
                  <a:cubicBezTo>
                    <a:pt x="18" y="9"/>
                    <a:pt x="18" y="9"/>
                    <a:pt x="18" y="9"/>
                  </a:cubicBezTo>
                  <a:cubicBezTo>
                    <a:pt x="18" y="9"/>
                    <a:pt x="18" y="9"/>
                    <a:pt x="18" y="9"/>
                  </a:cubicBezTo>
                  <a:cubicBezTo>
                    <a:pt x="18" y="9"/>
                    <a:pt x="18" y="9"/>
                    <a:pt x="18" y="9"/>
                  </a:cubicBezTo>
                  <a:cubicBezTo>
                    <a:pt x="18" y="8"/>
                    <a:pt x="17" y="7"/>
                    <a:pt x="17" y="6"/>
                  </a:cubicBezTo>
                  <a:cubicBezTo>
                    <a:pt x="16" y="5"/>
                    <a:pt x="15" y="5"/>
                    <a:pt x="14" y="5"/>
                  </a:cubicBezTo>
                  <a:cubicBezTo>
                    <a:pt x="14" y="5"/>
                    <a:pt x="14" y="5"/>
                    <a:pt x="14" y="5"/>
                  </a:cubicBezTo>
                  <a:cubicBezTo>
                    <a:pt x="14" y="5"/>
                    <a:pt x="14" y="5"/>
                    <a:pt x="14" y="5"/>
                  </a:cubicBezTo>
                  <a:cubicBezTo>
                    <a:pt x="2" y="5"/>
                    <a:pt x="2" y="5"/>
                    <a:pt x="2" y="5"/>
                  </a:cubicBezTo>
                  <a:cubicBezTo>
                    <a:pt x="1" y="5"/>
                    <a:pt x="0" y="4"/>
                    <a:pt x="0" y="2"/>
                  </a:cubicBezTo>
                  <a:cubicBezTo>
                    <a:pt x="0" y="1"/>
                    <a:pt x="1" y="0"/>
                    <a:pt x="2" y="0"/>
                  </a:cubicBezTo>
                  <a:cubicBezTo>
                    <a:pt x="14" y="0"/>
                    <a:pt x="14" y="0"/>
                    <a:pt x="14" y="0"/>
                  </a:cubicBezTo>
                  <a:cubicBezTo>
                    <a:pt x="14" y="0"/>
                    <a:pt x="14" y="0"/>
                    <a:pt x="14" y="0"/>
                  </a:cubicBezTo>
                  <a:cubicBezTo>
                    <a:pt x="14" y="0"/>
                    <a:pt x="14" y="0"/>
                    <a:pt x="14" y="0"/>
                  </a:cubicBezTo>
                  <a:cubicBezTo>
                    <a:pt x="16" y="0"/>
                    <a:pt x="18" y="1"/>
                    <a:pt x="20" y="3"/>
                  </a:cubicBezTo>
                  <a:cubicBezTo>
                    <a:pt x="21" y="4"/>
                    <a:pt x="22" y="6"/>
                    <a:pt x="22" y="9"/>
                  </a:cubicBezTo>
                  <a:cubicBezTo>
                    <a:pt x="22" y="9"/>
                    <a:pt x="22" y="9"/>
                    <a:pt x="22" y="9"/>
                  </a:cubicBezTo>
                  <a:cubicBezTo>
                    <a:pt x="22" y="9"/>
                    <a:pt x="22" y="9"/>
                    <a:pt x="22" y="9"/>
                  </a:cubicBezTo>
                  <a:cubicBezTo>
                    <a:pt x="22" y="13"/>
                    <a:pt x="22" y="13"/>
                    <a:pt x="22" y="13"/>
                  </a:cubicBezTo>
                  <a:cubicBezTo>
                    <a:pt x="28" y="13"/>
                    <a:pt x="28" y="13"/>
                    <a:pt x="28" y="13"/>
                  </a:cubicBezTo>
                  <a:cubicBezTo>
                    <a:pt x="20" y="25"/>
                    <a:pt x="20" y="25"/>
                    <a:pt x="20" y="25"/>
                  </a:cubicBezTo>
                  <a:cubicBezTo>
                    <a:pt x="12" y="13"/>
                    <a:pt x="12" y="13"/>
                    <a:pt x="12" y="13"/>
                  </a:cubicBezTo>
                  <a:cubicBezTo>
                    <a:pt x="18" y="13"/>
                    <a:pt x="18" y="13"/>
                    <a:pt x="1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0" name="Group 9"/>
          <p:cNvGrpSpPr>
            <a:grpSpLocks noChangeAspect="1"/>
          </p:cNvGrpSpPr>
          <p:nvPr/>
        </p:nvGrpSpPr>
        <p:grpSpPr>
          <a:xfrm>
            <a:off x="9795998" y="2335855"/>
            <a:ext cx="914400" cy="981184"/>
            <a:chOff x="6854826" y="1130300"/>
            <a:chExt cx="282575" cy="303213"/>
          </a:xfrm>
          <a:solidFill>
            <a:srgbClr val="7927A8"/>
          </a:solidFill>
        </p:grpSpPr>
        <p:sp>
          <p:nvSpPr>
            <p:cNvPr id="39" name="Freeform 23"/>
            <p:cNvSpPr>
              <a:spLocks noEditPoints="1"/>
            </p:cNvSpPr>
            <p:nvPr/>
          </p:nvSpPr>
          <p:spPr bwMode="auto">
            <a:xfrm>
              <a:off x="6854826" y="1130300"/>
              <a:ext cx="176213" cy="165100"/>
            </a:xfrm>
            <a:custGeom>
              <a:avLst/>
              <a:gdLst>
                <a:gd name="T0" fmla="*/ 13 w 56"/>
                <a:gd name="T1" fmla="*/ 41 h 52"/>
                <a:gd name="T2" fmla="*/ 13 w 56"/>
                <a:gd name="T3" fmla="*/ 34 h 52"/>
                <a:gd name="T4" fmla="*/ 13 w 56"/>
                <a:gd name="T5" fmla="*/ 29 h 52"/>
                <a:gd name="T6" fmla="*/ 7 w 56"/>
                <a:gd name="T7" fmla="*/ 35 h 52"/>
                <a:gd name="T8" fmla="*/ 13 w 56"/>
                <a:gd name="T9" fmla="*/ 41 h 52"/>
                <a:gd name="T10" fmla="*/ 13 w 56"/>
                <a:gd name="T11" fmla="*/ 41 h 52"/>
                <a:gd name="T12" fmla="*/ 19 w 56"/>
                <a:gd name="T13" fmla="*/ 17 h 52"/>
                <a:gd name="T14" fmla="*/ 21 w 56"/>
                <a:gd name="T15" fmla="*/ 27 h 52"/>
                <a:gd name="T16" fmla="*/ 21 w 56"/>
                <a:gd name="T17" fmla="*/ 21 h 52"/>
                <a:gd name="T18" fmla="*/ 22 w 56"/>
                <a:gd name="T19" fmla="*/ 20 h 52"/>
                <a:gd name="T20" fmla="*/ 23 w 56"/>
                <a:gd name="T21" fmla="*/ 21 h 52"/>
                <a:gd name="T22" fmla="*/ 23 w 56"/>
                <a:gd name="T23" fmla="*/ 27 h 52"/>
                <a:gd name="T24" fmla="*/ 25 w 56"/>
                <a:gd name="T25" fmla="*/ 17 h 52"/>
                <a:gd name="T26" fmla="*/ 32 w 56"/>
                <a:gd name="T27" fmla="*/ 19 h 52"/>
                <a:gd name="T28" fmla="*/ 34 w 56"/>
                <a:gd name="T29" fmla="*/ 22 h 52"/>
                <a:gd name="T30" fmla="*/ 41 w 56"/>
                <a:gd name="T31" fmla="*/ 29 h 52"/>
                <a:gd name="T32" fmla="*/ 51 w 56"/>
                <a:gd name="T33" fmla="*/ 22 h 52"/>
                <a:gd name="T34" fmla="*/ 53 w 56"/>
                <a:gd name="T35" fmla="*/ 21 h 52"/>
                <a:gd name="T36" fmla="*/ 54 w 56"/>
                <a:gd name="T37" fmla="*/ 19 h 52"/>
                <a:gd name="T38" fmla="*/ 54 w 56"/>
                <a:gd name="T39" fmla="*/ 18 h 52"/>
                <a:gd name="T40" fmla="*/ 55 w 56"/>
                <a:gd name="T41" fmla="*/ 19 h 52"/>
                <a:gd name="T42" fmla="*/ 54 w 56"/>
                <a:gd name="T43" fmla="*/ 22 h 52"/>
                <a:gd name="T44" fmla="*/ 54 w 56"/>
                <a:gd name="T45" fmla="*/ 27 h 52"/>
                <a:gd name="T46" fmla="*/ 42 w 56"/>
                <a:gd name="T47" fmla="*/ 36 h 52"/>
                <a:gd name="T48" fmla="*/ 38 w 56"/>
                <a:gd name="T49" fmla="*/ 36 h 52"/>
                <a:gd name="T50" fmla="*/ 32 w 56"/>
                <a:gd name="T51" fmla="*/ 30 h 52"/>
                <a:gd name="T52" fmla="*/ 32 w 56"/>
                <a:gd name="T53" fmla="*/ 34 h 52"/>
                <a:gd name="T54" fmla="*/ 31 w 56"/>
                <a:gd name="T55" fmla="*/ 52 h 52"/>
                <a:gd name="T56" fmla="*/ 13 w 56"/>
                <a:gd name="T57" fmla="*/ 52 h 52"/>
                <a:gd name="T58" fmla="*/ 13 w 56"/>
                <a:gd name="T59" fmla="*/ 48 h 52"/>
                <a:gd name="T60" fmla="*/ 1 w 56"/>
                <a:gd name="T61" fmla="*/ 38 h 52"/>
                <a:gd name="T62" fmla="*/ 1 w 56"/>
                <a:gd name="T63" fmla="*/ 33 h 52"/>
                <a:gd name="T64" fmla="*/ 12 w 56"/>
                <a:gd name="T65" fmla="*/ 20 h 52"/>
                <a:gd name="T66" fmla="*/ 14 w 56"/>
                <a:gd name="T67" fmla="*/ 19 h 52"/>
                <a:gd name="T68" fmla="*/ 19 w 56"/>
                <a:gd name="T69" fmla="*/ 17 h 52"/>
                <a:gd name="T70" fmla="*/ 19 w 56"/>
                <a:gd name="T71" fmla="*/ 17 h 52"/>
                <a:gd name="T72" fmla="*/ 22 w 56"/>
                <a:gd name="T73" fmla="*/ 0 h 52"/>
                <a:gd name="T74" fmla="*/ 28 w 56"/>
                <a:gd name="T75" fmla="*/ 6 h 52"/>
                <a:gd name="T76" fmla="*/ 22 w 56"/>
                <a:gd name="T77" fmla="*/ 15 h 52"/>
                <a:gd name="T78" fmla="*/ 17 w 56"/>
                <a:gd name="T79" fmla="*/ 6 h 52"/>
                <a:gd name="T80" fmla="*/ 22 w 56"/>
                <a:gd name="T81" fmla="*/ 0 h 52"/>
                <a:gd name="T82" fmla="*/ 22 w 5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52">
                  <a:moveTo>
                    <a:pt x="13" y="41"/>
                  </a:moveTo>
                  <a:cubicBezTo>
                    <a:pt x="13" y="38"/>
                    <a:pt x="13" y="37"/>
                    <a:pt x="13" y="34"/>
                  </a:cubicBezTo>
                  <a:cubicBezTo>
                    <a:pt x="13" y="29"/>
                    <a:pt x="13" y="29"/>
                    <a:pt x="13" y="29"/>
                  </a:cubicBezTo>
                  <a:cubicBezTo>
                    <a:pt x="11" y="31"/>
                    <a:pt x="9" y="33"/>
                    <a:pt x="7" y="35"/>
                  </a:cubicBezTo>
                  <a:cubicBezTo>
                    <a:pt x="9" y="38"/>
                    <a:pt x="11" y="39"/>
                    <a:pt x="13" y="41"/>
                  </a:cubicBezTo>
                  <a:cubicBezTo>
                    <a:pt x="13" y="41"/>
                    <a:pt x="13" y="41"/>
                    <a:pt x="13" y="41"/>
                  </a:cubicBezTo>
                  <a:close/>
                  <a:moveTo>
                    <a:pt x="19" y="17"/>
                  </a:moveTo>
                  <a:cubicBezTo>
                    <a:pt x="19" y="20"/>
                    <a:pt x="20" y="24"/>
                    <a:pt x="21" y="27"/>
                  </a:cubicBezTo>
                  <a:cubicBezTo>
                    <a:pt x="21" y="21"/>
                    <a:pt x="21" y="21"/>
                    <a:pt x="21" y="21"/>
                  </a:cubicBezTo>
                  <a:cubicBezTo>
                    <a:pt x="22" y="20"/>
                    <a:pt x="22" y="20"/>
                    <a:pt x="22" y="20"/>
                  </a:cubicBezTo>
                  <a:cubicBezTo>
                    <a:pt x="23" y="21"/>
                    <a:pt x="23" y="21"/>
                    <a:pt x="23" y="21"/>
                  </a:cubicBezTo>
                  <a:cubicBezTo>
                    <a:pt x="23" y="27"/>
                    <a:pt x="23" y="27"/>
                    <a:pt x="23" y="27"/>
                  </a:cubicBezTo>
                  <a:cubicBezTo>
                    <a:pt x="24" y="24"/>
                    <a:pt x="25" y="20"/>
                    <a:pt x="25" y="17"/>
                  </a:cubicBezTo>
                  <a:cubicBezTo>
                    <a:pt x="27" y="18"/>
                    <a:pt x="30" y="18"/>
                    <a:pt x="32" y="19"/>
                  </a:cubicBezTo>
                  <a:cubicBezTo>
                    <a:pt x="33" y="20"/>
                    <a:pt x="33" y="21"/>
                    <a:pt x="34" y="22"/>
                  </a:cubicBezTo>
                  <a:cubicBezTo>
                    <a:pt x="36" y="25"/>
                    <a:pt x="38" y="27"/>
                    <a:pt x="41" y="29"/>
                  </a:cubicBezTo>
                  <a:cubicBezTo>
                    <a:pt x="45" y="27"/>
                    <a:pt x="47" y="25"/>
                    <a:pt x="51" y="22"/>
                  </a:cubicBezTo>
                  <a:cubicBezTo>
                    <a:pt x="52" y="21"/>
                    <a:pt x="52" y="21"/>
                    <a:pt x="53" y="21"/>
                  </a:cubicBezTo>
                  <a:cubicBezTo>
                    <a:pt x="54" y="19"/>
                    <a:pt x="54" y="19"/>
                    <a:pt x="54" y="19"/>
                  </a:cubicBezTo>
                  <a:cubicBezTo>
                    <a:pt x="54" y="19"/>
                    <a:pt x="54" y="18"/>
                    <a:pt x="54" y="18"/>
                  </a:cubicBezTo>
                  <a:cubicBezTo>
                    <a:pt x="55" y="19"/>
                    <a:pt x="55" y="19"/>
                    <a:pt x="55" y="19"/>
                  </a:cubicBezTo>
                  <a:cubicBezTo>
                    <a:pt x="54" y="22"/>
                    <a:pt x="54" y="22"/>
                    <a:pt x="54" y="22"/>
                  </a:cubicBezTo>
                  <a:cubicBezTo>
                    <a:pt x="55" y="23"/>
                    <a:pt x="56" y="25"/>
                    <a:pt x="54" y="27"/>
                  </a:cubicBezTo>
                  <a:cubicBezTo>
                    <a:pt x="49" y="30"/>
                    <a:pt x="47" y="33"/>
                    <a:pt x="42" y="36"/>
                  </a:cubicBezTo>
                  <a:cubicBezTo>
                    <a:pt x="41" y="37"/>
                    <a:pt x="39" y="37"/>
                    <a:pt x="38" y="36"/>
                  </a:cubicBezTo>
                  <a:cubicBezTo>
                    <a:pt x="36" y="34"/>
                    <a:pt x="34" y="32"/>
                    <a:pt x="32" y="30"/>
                  </a:cubicBezTo>
                  <a:cubicBezTo>
                    <a:pt x="32" y="31"/>
                    <a:pt x="32" y="33"/>
                    <a:pt x="32" y="34"/>
                  </a:cubicBezTo>
                  <a:cubicBezTo>
                    <a:pt x="32" y="40"/>
                    <a:pt x="32" y="46"/>
                    <a:pt x="31" y="52"/>
                  </a:cubicBezTo>
                  <a:cubicBezTo>
                    <a:pt x="13" y="52"/>
                    <a:pt x="13" y="52"/>
                    <a:pt x="13" y="52"/>
                  </a:cubicBezTo>
                  <a:cubicBezTo>
                    <a:pt x="13" y="48"/>
                    <a:pt x="13" y="48"/>
                    <a:pt x="13" y="48"/>
                  </a:cubicBezTo>
                  <a:cubicBezTo>
                    <a:pt x="9" y="46"/>
                    <a:pt x="4" y="41"/>
                    <a:pt x="1" y="38"/>
                  </a:cubicBezTo>
                  <a:cubicBezTo>
                    <a:pt x="0" y="37"/>
                    <a:pt x="0" y="35"/>
                    <a:pt x="1" y="33"/>
                  </a:cubicBezTo>
                  <a:cubicBezTo>
                    <a:pt x="4" y="29"/>
                    <a:pt x="8" y="24"/>
                    <a:pt x="12" y="20"/>
                  </a:cubicBezTo>
                  <a:cubicBezTo>
                    <a:pt x="13" y="19"/>
                    <a:pt x="13" y="19"/>
                    <a:pt x="14" y="19"/>
                  </a:cubicBezTo>
                  <a:cubicBezTo>
                    <a:pt x="16" y="18"/>
                    <a:pt x="17" y="18"/>
                    <a:pt x="19" y="17"/>
                  </a:cubicBezTo>
                  <a:cubicBezTo>
                    <a:pt x="19" y="17"/>
                    <a:pt x="19" y="17"/>
                    <a:pt x="19" y="17"/>
                  </a:cubicBezTo>
                  <a:close/>
                  <a:moveTo>
                    <a:pt x="22" y="0"/>
                  </a:moveTo>
                  <a:cubicBezTo>
                    <a:pt x="25" y="0"/>
                    <a:pt x="28" y="3"/>
                    <a:pt x="28" y="6"/>
                  </a:cubicBezTo>
                  <a:cubicBezTo>
                    <a:pt x="28" y="9"/>
                    <a:pt x="26" y="15"/>
                    <a:pt x="22" y="15"/>
                  </a:cubicBezTo>
                  <a:cubicBezTo>
                    <a:pt x="19" y="15"/>
                    <a:pt x="17" y="9"/>
                    <a:pt x="17" y="6"/>
                  </a:cubicBezTo>
                  <a:cubicBezTo>
                    <a:pt x="17" y="3"/>
                    <a:pt x="19"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 name="Freeform 24"/>
            <p:cNvSpPr>
              <a:spLocks noEditPoints="1"/>
            </p:cNvSpPr>
            <p:nvPr/>
          </p:nvSpPr>
          <p:spPr bwMode="auto">
            <a:xfrm>
              <a:off x="7064376" y="1314450"/>
              <a:ext cx="69850"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1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5" y="0"/>
                    <a:pt x="11" y="0"/>
                  </a:cubicBezTo>
                  <a:cubicBezTo>
                    <a:pt x="8" y="0"/>
                    <a:pt x="5" y="3"/>
                    <a:pt x="5" y="6"/>
                  </a:cubicBezTo>
                  <a:cubicBezTo>
                    <a:pt x="5" y="11"/>
                    <a:pt x="8" y="14"/>
                    <a:pt x="9" y="14"/>
                  </a:cubicBezTo>
                  <a:cubicBezTo>
                    <a:pt x="9" y="14"/>
                    <a:pt x="9" y="14"/>
                    <a:pt x="9" y="14"/>
                  </a:cubicBezTo>
                  <a:close/>
                  <a:moveTo>
                    <a:pt x="16" y="17"/>
                  </a:moveTo>
                  <a:cubicBezTo>
                    <a:pt x="18" y="17"/>
                    <a:pt x="20" y="18"/>
                    <a:pt x="21" y="19"/>
                  </a:cubicBezTo>
                  <a:cubicBezTo>
                    <a:pt x="22" y="23"/>
                    <a:pt x="22" y="33"/>
                    <a:pt x="22" y="37"/>
                  </a:cubicBezTo>
                  <a:cubicBezTo>
                    <a:pt x="15" y="37"/>
                    <a:pt x="7" y="37"/>
                    <a:pt x="0" y="37"/>
                  </a:cubicBezTo>
                  <a:cubicBezTo>
                    <a:pt x="0" y="33"/>
                    <a:pt x="1" y="23"/>
                    <a:pt x="2" y="19"/>
                  </a:cubicBezTo>
                  <a:cubicBezTo>
                    <a:pt x="2" y="18"/>
                    <a:pt x="5" y="17"/>
                    <a:pt x="6" y="17"/>
                  </a:cubicBezTo>
                  <a:cubicBezTo>
                    <a:pt x="6" y="16"/>
                    <a:pt x="8" y="15"/>
                    <a:pt x="11" y="15"/>
                  </a:cubicBezTo>
                  <a:cubicBezTo>
                    <a:pt x="15" y="15"/>
                    <a:pt x="17"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 name="Freeform 25"/>
            <p:cNvSpPr>
              <a:spLocks noEditPoints="1"/>
            </p:cNvSpPr>
            <p:nvPr/>
          </p:nvSpPr>
          <p:spPr bwMode="auto">
            <a:xfrm>
              <a:off x="6858001" y="1314450"/>
              <a:ext cx="68263"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0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4" y="0"/>
                    <a:pt x="11" y="0"/>
                  </a:cubicBezTo>
                  <a:cubicBezTo>
                    <a:pt x="8" y="0"/>
                    <a:pt x="5" y="3"/>
                    <a:pt x="5" y="6"/>
                  </a:cubicBezTo>
                  <a:cubicBezTo>
                    <a:pt x="5" y="11"/>
                    <a:pt x="8" y="14"/>
                    <a:pt x="9" y="14"/>
                  </a:cubicBezTo>
                  <a:cubicBezTo>
                    <a:pt x="9" y="14"/>
                    <a:pt x="9" y="14"/>
                    <a:pt x="9" y="14"/>
                  </a:cubicBezTo>
                  <a:close/>
                  <a:moveTo>
                    <a:pt x="16" y="17"/>
                  </a:moveTo>
                  <a:cubicBezTo>
                    <a:pt x="18" y="17"/>
                    <a:pt x="20" y="18"/>
                    <a:pt x="20" y="19"/>
                  </a:cubicBezTo>
                  <a:cubicBezTo>
                    <a:pt x="21" y="23"/>
                    <a:pt x="22" y="33"/>
                    <a:pt x="22" y="37"/>
                  </a:cubicBezTo>
                  <a:cubicBezTo>
                    <a:pt x="15" y="37"/>
                    <a:pt x="7" y="37"/>
                    <a:pt x="0" y="37"/>
                  </a:cubicBezTo>
                  <a:cubicBezTo>
                    <a:pt x="0" y="33"/>
                    <a:pt x="1" y="23"/>
                    <a:pt x="2" y="19"/>
                  </a:cubicBezTo>
                  <a:cubicBezTo>
                    <a:pt x="2" y="18"/>
                    <a:pt x="4" y="17"/>
                    <a:pt x="6" y="17"/>
                  </a:cubicBezTo>
                  <a:cubicBezTo>
                    <a:pt x="6" y="16"/>
                    <a:pt x="8" y="15"/>
                    <a:pt x="11" y="15"/>
                  </a:cubicBezTo>
                  <a:cubicBezTo>
                    <a:pt x="15" y="15"/>
                    <a:pt x="16"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5" name="Freeform 26"/>
            <p:cNvSpPr>
              <a:spLocks noEditPoints="1"/>
            </p:cNvSpPr>
            <p:nvPr/>
          </p:nvSpPr>
          <p:spPr bwMode="auto">
            <a:xfrm>
              <a:off x="6926263" y="1314450"/>
              <a:ext cx="69850"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0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4" y="0"/>
                    <a:pt x="11" y="0"/>
                  </a:cubicBezTo>
                  <a:cubicBezTo>
                    <a:pt x="8" y="0"/>
                    <a:pt x="5" y="3"/>
                    <a:pt x="5" y="6"/>
                  </a:cubicBezTo>
                  <a:cubicBezTo>
                    <a:pt x="5" y="11"/>
                    <a:pt x="8" y="14"/>
                    <a:pt x="9" y="14"/>
                  </a:cubicBezTo>
                  <a:cubicBezTo>
                    <a:pt x="9" y="14"/>
                    <a:pt x="9" y="14"/>
                    <a:pt x="9" y="14"/>
                  </a:cubicBezTo>
                  <a:close/>
                  <a:moveTo>
                    <a:pt x="16" y="17"/>
                  </a:moveTo>
                  <a:cubicBezTo>
                    <a:pt x="18" y="17"/>
                    <a:pt x="20" y="18"/>
                    <a:pt x="20" y="19"/>
                  </a:cubicBezTo>
                  <a:cubicBezTo>
                    <a:pt x="22" y="23"/>
                    <a:pt x="22" y="33"/>
                    <a:pt x="22" y="37"/>
                  </a:cubicBezTo>
                  <a:cubicBezTo>
                    <a:pt x="15" y="37"/>
                    <a:pt x="7" y="37"/>
                    <a:pt x="0" y="37"/>
                  </a:cubicBezTo>
                  <a:cubicBezTo>
                    <a:pt x="0" y="33"/>
                    <a:pt x="1" y="23"/>
                    <a:pt x="2" y="19"/>
                  </a:cubicBezTo>
                  <a:cubicBezTo>
                    <a:pt x="2" y="18"/>
                    <a:pt x="4" y="17"/>
                    <a:pt x="6" y="17"/>
                  </a:cubicBezTo>
                  <a:cubicBezTo>
                    <a:pt x="6" y="16"/>
                    <a:pt x="8" y="15"/>
                    <a:pt x="11" y="15"/>
                  </a:cubicBezTo>
                  <a:cubicBezTo>
                    <a:pt x="15" y="15"/>
                    <a:pt x="16"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 name="Freeform 27"/>
            <p:cNvSpPr>
              <a:spLocks noEditPoints="1"/>
            </p:cNvSpPr>
            <p:nvPr/>
          </p:nvSpPr>
          <p:spPr bwMode="auto">
            <a:xfrm>
              <a:off x="6996113" y="1314450"/>
              <a:ext cx="68263"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1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4" y="0"/>
                    <a:pt x="11" y="0"/>
                  </a:cubicBezTo>
                  <a:cubicBezTo>
                    <a:pt x="8" y="0"/>
                    <a:pt x="5" y="3"/>
                    <a:pt x="5" y="6"/>
                  </a:cubicBezTo>
                  <a:cubicBezTo>
                    <a:pt x="5" y="11"/>
                    <a:pt x="8" y="14"/>
                    <a:pt x="9" y="14"/>
                  </a:cubicBezTo>
                  <a:cubicBezTo>
                    <a:pt x="9" y="14"/>
                    <a:pt x="9" y="14"/>
                    <a:pt x="9" y="14"/>
                  </a:cubicBezTo>
                  <a:close/>
                  <a:moveTo>
                    <a:pt x="16" y="17"/>
                  </a:moveTo>
                  <a:cubicBezTo>
                    <a:pt x="18" y="17"/>
                    <a:pt x="20" y="18"/>
                    <a:pt x="21" y="19"/>
                  </a:cubicBezTo>
                  <a:cubicBezTo>
                    <a:pt x="22" y="23"/>
                    <a:pt x="22" y="33"/>
                    <a:pt x="22" y="37"/>
                  </a:cubicBezTo>
                  <a:cubicBezTo>
                    <a:pt x="15" y="37"/>
                    <a:pt x="7" y="37"/>
                    <a:pt x="0" y="37"/>
                  </a:cubicBezTo>
                  <a:cubicBezTo>
                    <a:pt x="0" y="33"/>
                    <a:pt x="1" y="23"/>
                    <a:pt x="2" y="19"/>
                  </a:cubicBezTo>
                  <a:cubicBezTo>
                    <a:pt x="2" y="18"/>
                    <a:pt x="5" y="17"/>
                    <a:pt x="6" y="17"/>
                  </a:cubicBezTo>
                  <a:cubicBezTo>
                    <a:pt x="6" y="16"/>
                    <a:pt x="8" y="15"/>
                    <a:pt x="11" y="15"/>
                  </a:cubicBezTo>
                  <a:cubicBezTo>
                    <a:pt x="15" y="15"/>
                    <a:pt x="16"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 name="Freeform 28"/>
            <p:cNvSpPr>
              <a:spLocks/>
            </p:cNvSpPr>
            <p:nvPr/>
          </p:nvSpPr>
          <p:spPr bwMode="auto">
            <a:xfrm>
              <a:off x="6961188" y="1130300"/>
              <a:ext cx="176213" cy="139700"/>
            </a:xfrm>
            <a:custGeom>
              <a:avLst/>
              <a:gdLst>
                <a:gd name="T0" fmla="*/ 2 w 56"/>
                <a:gd name="T1" fmla="*/ 44 h 44"/>
                <a:gd name="T2" fmla="*/ 0 w 56"/>
                <a:gd name="T3" fmla="*/ 42 h 44"/>
                <a:gd name="T4" fmla="*/ 2 w 56"/>
                <a:gd name="T5" fmla="*/ 40 h 44"/>
                <a:gd name="T6" fmla="*/ 2 w 56"/>
                <a:gd name="T7" fmla="*/ 40 h 44"/>
                <a:gd name="T8" fmla="*/ 2 w 56"/>
                <a:gd name="T9" fmla="*/ 36 h 44"/>
                <a:gd name="T10" fmla="*/ 4 w 56"/>
                <a:gd name="T11" fmla="*/ 37 h 44"/>
                <a:gd name="T12" fmla="*/ 5 w 56"/>
                <a:gd name="T13" fmla="*/ 38 h 44"/>
                <a:gd name="T14" fmla="*/ 5 w 56"/>
                <a:gd name="T15" fmla="*/ 40 h 44"/>
                <a:gd name="T16" fmla="*/ 51 w 56"/>
                <a:gd name="T17" fmla="*/ 40 h 44"/>
                <a:gd name="T18" fmla="*/ 51 w 56"/>
                <a:gd name="T19" fmla="*/ 3 h 44"/>
                <a:gd name="T20" fmla="*/ 5 w 56"/>
                <a:gd name="T21" fmla="*/ 3 h 44"/>
                <a:gd name="T22" fmla="*/ 5 w 56"/>
                <a:gd name="T23" fmla="*/ 26 h 44"/>
                <a:gd name="T24" fmla="*/ 2 w 56"/>
                <a:gd name="T25" fmla="*/ 23 h 44"/>
                <a:gd name="T26" fmla="*/ 2 w 56"/>
                <a:gd name="T27" fmla="*/ 3 h 44"/>
                <a:gd name="T28" fmla="*/ 2 w 56"/>
                <a:gd name="T29" fmla="*/ 3 h 44"/>
                <a:gd name="T30" fmla="*/ 0 w 56"/>
                <a:gd name="T31" fmla="*/ 2 h 44"/>
                <a:gd name="T32" fmla="*/ 2 w 56"/>
                <a:gd name="T33" fmla="*/ 0 h 44"/>
                <a:gd name="T34" fmla="*/ 54 w 56"/>
                <a:gd name="T35" fmla="*/ 0 h 44"/>
                <a:gd name="T36" fmla="*/ 56 w 56"/>
                <a:gd name="T37" fmla="*/ 2 h 44"/>
                <a:gd name="T38" fmla="*/ 54 w 56"/>
                <a:gd name="T39" fmla="*/ 3 h 44"/>
                <a:gd name="T40" fmla="*/ 53 w 56"/>
                <a:gd name="T41" fmla="*/ 3 h 44"/>
                <a:gd name="T42" fmla="*/ 53 w 56"/>
                <a:gd name="T43" fmla="*/ 40 h 44"/>
                <a:gd name="T44" fmla="*/ 54 w 56"/>
                <a:gd name="T45" fmla="*/ 40 h 44"/>
                <a:gd name="T46" fmla="*/ 56 w 56"/>
                <a:gd name="T47" fmla="*/ 42 h 44"/>
                <a:gd name="T48" fmla="*/ 54 w 56"/>
                <a:gd name="T49" fmla="*/ 44 h 44"/>
                <a:gd name="T50" fmla="*/ 2 w 56"/>
                <a:gd name="T51" fmla="*/ 44 h 44"/>
                <a:gd name="T52" fmla="*/ 2 w 56"/>
                <a:gd name="T5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44">
                  <a:moveTo>
                    <a:pt x="2" y="44"/>
                  </a:moveTo>
                  <a:cubicBezTo>
                    <a:pt x="1" y="44"/>
                    <a:pt x="0" y="43"/>
                    <a:pt x="0" y="42"/>
                  </a:cubicBezTo>
                  <a:cubicBezTo>
                    <a:pt x="0" y="41"/>
                    <a:pt x="1" y="40"/>
                    <a:pt x="2" y="40"/>
                  </a:cubicBezTo>
                  <a:cubicBezTo>
                    <a:pt x="2" y="40"/>
                    <a:pt x="2" y="40"/>
                    <a:pt x="2" y="40"/>
                  </a:cubicBezTo>
                  <a:cubicBezTo>
                    <a:pt x="2" y="36"/>
                    <a:pt x="2" y="36"/>
                    <a:pt x="2" y="36"/>
                  </a:cubicBezTo>
                  <a:cubicBezTo>
                    <a:pt x="3" y="36"/>
                    <a:pt x="3" y="37"/>
                    <a:pt x="4" y="37"/>
                  </a:cubicBezTo>
                  <a:cubicBezTo>
                    <a:pt x="4" y="37"/>
                    <a:pt x="4" y="38"/>
                    <a:pt x="5" y="38"/>
                  </a:cubicBezTo>
                  <a:cubicBezTo>
                    <a:pt x="5" y="40"/>
                    <a:pt x="5" y="40"/>
                    <a:pt x="5" y="40"/>
                  </a:cubicBezTo>
                  <a:cubicBezTo>
                    <a:pt x="51" y="40"/>
                    <a:pt x="51" y="40"/>
                    <a:pt x="51" y="40"/>
                  </a:cubicBezTo>
                  <a:cubicBezTo>
                    <a:pt x="51" y="3"/>
                    <a:pt x="51" y="3"/>
                    <a:pt x="51" y="3"/>
                  </a:cubicBezTo>
                  <a:cubicBezTo>
                    <a:pt x="5" y="3"/>
                    <a:pt x="5" y="3"/>
                    <a:pt x="5" y="3"/>
                  </a:cubicBezTo>
                  <a:cubicBezTo>
                    <a:pt x="5" y="26"/>
                    <a:pt x="5" y="26"/>
                    <a:pt x="5" y="26"/>
                  </a:cubicBezTo>
                  <a:cubicBezTo>
                    <a:pt x="4" y="25"/>
                    <a:pt x="3" y="24"/>
                    <a:pt x="2" y="23"/>
                  </a:cubicBezTo>
                  <a:cubicBezTo>
                    <a:pt x="2" y="3"/>
                    <a:pt x="2" y="3"/>
                    <a:pt x="2" y="3"/>
                  </a:cubicBezTo>
                  <a:cubicBezTo>
                    <a:pt x="2" y="3"/>
                    <a:pt x="2" y="3"/>
                    <a:pt x="2" y="3"/>
                  </a:cubicBezTo>
                  <a:cubicBezTo>
                    <a:pt x="1" y="3"/>
                    <a:pt x="0" y="3"/>
                    <a:pt x="0" y="2"/>
                  </a:cubicBezTo>
                  <a:cubicBezTo>
                    <a:pt x="0" y="0"/>
                    <a:pt x="1" y="0"/>
                    <a:pt x="2" y="0"/>
                  </a:cubicBezTo>
                  <a:cubicBezTo>
                    <a:pt x="27" y="0"/>
                    <a:pt x="29" y="0"/>
                    <a:pt x="54" y="0"/>
                  </a:cubicBezTo>
                  <a:cubicBezTo>
                    <a:pt x="55" y="0"/>
                    <a:pt x="56" y="0"/>
                    <a:pt x="56" y="2"/>
                  </a:cubicBezTo>
                  <a:cubicBezTo>
                    <a:pt x="56" y="3"/>
                    <a:pt x="55" y="3"/>
                    <a:pt x="54" y="3"/>
                  </a:cubicBezTo>
                  <a:cubicBezTo>
                    <a:pt x="53" y="3"/>
                    <a:pt x="53" y="3"/>
                    <a:pt x="53" y="3"/>
                  </a:cubicBezTo>
                  <a:cubicBezTo>
                    <a:pt x="53" y="40"/>
                    <a:pt x="53" y="40"/>
                    <a:pt x="53" y="40"/>
                  </a:cubicBezTo>
                  <a:cubicBezTo>
                    <a:pt x="54" y="40"/>
                    <a:pt x="54" y="40"/>
                    <a:pt x="54" y="40"/>
                  </a:cubicBezTo>
                  <a:cubicBezTo>
                    <a:pt x="55" y="40"/>
                    <a:pt x="56" y="41"/>
                    <a:pt x="56" y="42"/>
                  </a:cubicBezTo>
                  <a:cubicBezTo>
                    <a:pt x="56" y="43"/>
                    <a:pt x="55" y="44"/>
                    <a:pt x="54" y="44"/>
                  </a:cubicBezTo>
                  <a:cubicBezTo>
                    <a:pt x="4" y="44"/>
                    <a:pt x="30" y="44"/>
                    <a:pt x="2" y="44"/>
                  </a:cubicBezTo>
                  <a:cubicBezTo>
                    <a:pt x="2" y="44"/>
                    <a:pt x="2" y="44"/>
                    <a:pt x="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 name="Freeform 29"/>
            <p:cNvSpPr>
              <a:spLocks noEditPoints="1"/>
            </p:cNvSpPr>
            <p:nvPr/>
          </p:nvSpPr>
          <p:spPr bwMode="auto">
            <a:xfrm>
              <a:off x="7015163" y="1165225"/>
              <a:ext cx="96838" cy="82550"/>
            </a:xfrm>
            <a:custGeom>
              <a:avLst/>
              <a:gdLst>
                <a:gd name="T0" fmla="*/ 22 w 31"/>
                <a:gd name="T1" fmla="*/ 15 h 26"/>
                <a:gd name="T2" fmla="*/ 22 w 31"/>
                <a:gd name="T3" fmla="*/ 14 h 26"/>
                <a:gd name="T4" fmla="*/ 21 w 31"/>
                <a:gd name="T5" fmla="*/ 14 h 26"/>
                <a:gd name="T6" fmla="*/ 20 w 31"/>
                <a:gd name="T7" fmla="*/ 14 h 26"/>
                <a:gd name="T8" fmla="*/ 20 w 31"/>
                <a:gd name="T9" fmla="*/ 14 h 26"/>
                <a:gd name="T10" fmla="*/ 21 w 31"/>
                <a:gd name="T11" fmla="*/ 15 h 26"/>
                <a:gd name="T12" fmla="*/ 28 w 31"/>
                <a:gd name="T13" fmla="*/ 5 h 26"/>
                <a:gd name="T14" fmla="*/ 31 w 31"/>
                <a:gd name="T15" fmla="*/ 3 h 26"/>
                <a:gd name="T16" fmla="*/ 31 w 31"/>
                <a:gd name="T17" fmla="*/ 3 h 26"/>
                <a:gd name="T18" fmla="*/ 31 w 31"/>
                <a:gd name="T19" fmla="*/ 3 h 26"/>
                <a:gd name="T20" fmla="*/ 31 w 31"/>
                <a:gd name="T21" fmla="*/ 3 h 26"/>
                <a:gd name="T22" fmla="*/ 31 w 31"/>
                <a:gd name="T23" fmla="*/ 3 h 26"/>
                <a:gd name="T24" fmla="*/ 31 w 31"/>
                <a:gd name="T25" fmla="*/ 3 h 26"/>
                <a:gd name="T26" fmla="*/ 31 w 31"/>
                <a:gd name="T27" fmla="*/ 3 h 26"/>
                <a:gd name="T28" fmla="*/ 31 w 31"/>
                <a:gd name="T29" fmla="*/ 3 h 26"/>
                <a:gd name="T30" fmla="*/ 31 w 31"/>
                <a:gd name="T31" fmla="*/ 3 h 26"/>
                <a:gd name="T32" fmla="*/ 31 w 31"/>
                <a:gd name="T33" fmla="*/ 3 h 26"/>
                <a:gd name="T34" fmla="*/ 31 w 31"/>
                <a:gd name="T35" fmla="*/ 3 h 26"/>
                <a:gd name="T36" fmla="*/ 31 w 31"/>
                <a:gd name="T37" fmla="*/ 3 h 26"/>
                <a:gd name="T38" fmla="*/ 31 w 31"/>
                <a:gd name="T39" fmla="*/ 3 h 26"/>
                <a:gd name="T40" fmla="*/ 31 w 31"/>
                <a:gd name="T41" fmla="*/ 3 h 26"/>
                <a:gd name="T42" fmla="*/ 31 w 31"/>
                <a:gd name="T43" fmla="*/ 3 h 26"/>
                <a:gd name="T44" fmla="*/ 28 w 31"/>
                <a:gd name="T45" fmla="*/ 0 h 26"/>
                <a:gd name="T46" fmla="*/ 26 w 31"/>
                <a:gd name="T47" fmla="*/ 4 h 26"/>
                <a:gd name="T48" fmla="*/ 21 w 31"/>
                <a:gd name="T49" fmla="*/ 12 h 26"/>
                <a:gd name="T50" fmla="*/ 19 w 31"/>
                <a:gd name="T51" fmla="*/ 12 h 26"/>
                <a:gd name="T52" fmla="*/ 19 w 31"/>
                <a:gd name="T53" fmla="*/ 13 h 26"/>
                <a:gd name="T54" fmla="*/ 14 w 31"/>
                <a:gd name="T55" fmla="*/ 10 h 26"/>
                <a:gd name="T56" fmla="*/ 12 w 31"/>
                <a:gd name="T57" fmla="*/ 9 h 26"/>
                <a:gd name="T58" fmla="*/ 10 w 31"/>
                <a:gd name="T59" fmla="*/ 10 h 26"/>
                <a:gd name="T60" fmla="*/ 10 w 31"/>
                <a:gd name="T61" fmla="*/ 13 h 26"/>
                <a:gd name="T62" fmla="*/ 3 w 31"/>
                <a:gd name="T63" fmla="*/ 21 h 26"/>
                <a:gd name="T64" fmla="*/ 1 w 31"/>
                <a:gd name="T65" fmla="*/ 22 h 26"/>
                <a:gd name="T66" fmla="*/ 0 w 31"/>
                <a:gd name="T67" fmla="*/ 24 h 26"/>
                <a:gd name="T68" fmla="*/ 1 w 31"/>
                <a:gd name="T69" fmla="*/ 26 h 26"/>
                <a:gd name="T70" fmla="*/ 5 w 31"/>
                <a:gd name="T71" fmla="*/ 26 h 26"/>
                <a:gd name="T72" fmla="*/ 5 w 31"/>
                <a:gd name="T73" fmla="*/ 24 h 26"/>
                <a:gd name="T74" fmla="*/ 11 w 31"/>
                <a:gd name="T75" fmla="*/ 14 h 26"/>
                <a:gd name="T76" fmla="*/ 14 w 31"/>
                <a:gd name="T77" fmla="*/ 14 h 26"/>
                <a:gd name="T78" fmla="*/ 14 w 31"/>
                <a:gd name="T79" fmla="*/ 14 h 26"/>
                <a:gd name="T80" fmla="*/ 18 w 31"/>
                <a:gd name="T81" fmla="*/ 14 h 26"/>
                <a:gd name="T82" fmla="*/ 21 w 31"/>
                <a:gd name="T83" fmla="*/ 17 h 26"/>
                <a:gd name="T84" fmla="*/ 23 w 31"/>
                <a:gd name="T85" fmla="*/ 16 h 26"/>
                <a:gd name="T86" fmla="*/ 23 w 31"/>
                <a:gd name="T87" fmla="*/ 13 h 26"/>
                <a:gd name="T88" fmla="*/ 28 w 31"/>
                <a:gd name="T89" fmla="*/ 5 h 26"/>
                <a:gd name="T90" fmla="*/ 12 w 31"/>
                <a:gd name="T91" fmla="*/ 13 h 26"/>
                <a:gd name="T92" fmla="*/ 13 w 31"/>
                <a:gd name="T93" fmla="*/ 13 h 26"/>
                <a:gd name="T94" fmla="*/ 13 w 31"/>
                <a:gd name="T95" fmla="*/ 11 h 26"/>
                <a:gd name="T96" fmla="*/ 12 w 31"/>
                <a:gd name="T97" fmla="*/ 11 h 26"/>
                <a:gd name="T98" fmla="*/ 12 w 31"/>
                <a:gd name="T99" fmla="*/ 11 h 26"/>
                <a:gd name="T100" fmla="*/ 12 w 31"/>
                <a:gd name="T101" fmla="*/ 13 h 26"/>
                <a:gd name="T102" fmla="*/ 12 w 31"/>
                <a:gd name="T103" fmla="*/ 13 h 26"/>
                <a:gd name="T104" fmla="*/ 3 w 31"/>
                <a:gd name="T105" fmla="*/ 25 h 26"/>
                <a:gd name="T106" fmla="*/ 4 w 31"/>
                <a:gd name="T107" fmla="*/ 24 h 26"/>
                <a:gd name="T108" fmla="*/ 4 w 31"/>
                <a:gd name="T109" fmla="*/ 23 h 26"/>
                <a:gd name="T110" fmla="*/ 2 w 31"/>
                <a:gd name="T111" fmla="*/ 23 h 26"/>
                <a:gd name="T112" fmla="*/ 2 w 31"/>
                <a:gd name="T113" fmla="*/ 24 h 26"/>
                <a:gd name="T114" fmla="*/ 2 w 31"/>
                <a:gd name="T115" fmla="*/ 24 h 26"/>
                <a:gd name="T116" fmla="*/ 3 w 31"/>
                <a:gd name="T1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26">
                  <a:moveTo>
                    <a:pt x="21" y="15"/>
                  </a:moveTo>
                  <a:cubicBezTo>
                    <a:pt x="21" y="15"/>
                    <a:pt x="21" y="15"/>
                    <a:pt x="22" y="15"/>
                  </a:cubicBezTo>
                  <a:cubicBezTo>
                    <a:pt x="22" y="15"/>
                    <a:pt x="22" y="15"/>
                    <a:pt x="22" y="15"/>
                  </a:cubicBezTo>
                  <a:cubicBezTo>
                    <a:pt x="22" y="15"/>
                    <a:pt x="22" y="15"/>
                    <a:pt x="22" y="14"/>
                  </a:cubicBezTo>
                  <a:cubicBezTo>
                    <a:pt x="22" y="14"/>
                    <a:pt x="22" y="14"/>
                    <a:pt x="22" y="14"/>
                  </a:cubicBezTo>
                  <a:cubicBezTo>
                    <a:pt x="21" y="14"/>
                    <a:pt x="21" y="14"/>
                    <a:pt x="21" y="14"/>
                  </a:cubicBezTo>
                  <a:cubicBezTo>
                    <a:pt x="21" y="13"/>
                    <a:pt x="21" y="13"/>
                    <a:pt x="21" y="13"/>
                  </a:cubicBezTo>
                  <a:cubicBezTo>
                    <a:pt x="21" y="13"/>
                    <a:pt x="20" y="13"/>
                    <a:pt x="20" y="14"/>
                  </a:cubicBezTo>
                  <a:cubicBezTo>
                    <a:pt x="20" y="14"/>
                    <a:pt x="20" y="14"/>
                    <a:pt x="20" y="14"/>
                  </a:cubicBezTo>
                  <a:cubicBezTo>
                    <a:pt x="20" y="14"/>
                    <a:pt x="20" y="14"/>
                    <a:pt x="20" y="14"/>
                  </a:cubicBezTo>
                  <a:cubicBezTo>
                    <a:pt x="20" y="15"/>
                    <a:pt x="20" y="15"/>
                    <a:pt x="20" y="15"/>
                  </a:cubicBezTo>
                  <a:cubicBezTo>
                    <a:pt x="20" y="15"/>
                    <a:pt x="21" y="15"/>
                    <a:pt x="21" y="15"/>
                  </a:cubicBezTo>
                  <a:cubicBezTo>
                    <a:pt x="21" y="15"/>
                    <a:pt x="21" y="15"/>
                    <a:pt x="21" y="15"/>
                  </a:cubicBezTo>
                  <a:close/>
                  <a:moveTo>
                    <a:pt x="28" y="5"/>
                  </a:moveTo>
                  <a:cubicBezTo>
                    <a:pt x="29" y="5"/>
                    <a:pt x="30" y="5"/>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1"/>
                    <a:pt x="30" y="0"/>
                    <a:pt x="28" y="0"/>
                  </a:cubicBezTo>
                  <a:cubicBezTo>
                    <a:pt x="27" y="0"/>
                    <a:pt x="26" y="1"/>
                    <a:pt x="26" y="3"/>
                  </a:cubicBezTo>
                  <a:cubicBezTo>
                    <a:pt x="26" y="3"/>
                    <a:pt x="26" y="4"/>
                    <a:pt x="26" y="4"/>
                  </a:cubicBezTo>
                  <a:cubicBezTo>
                    <a:pt x="22" y="12"/>
                    <a:pt x="22" y="12"/>
                    <a:pt x="22" y="12"/>
                  </a:cubicBezTo>
                  <a:cubicBezTo>
                    <a:pt x="21" y="12"/>
                    <a:pt x="21" y="12"/>
                    <a:pt x="21" y="12"/>
                  </a:cubicBezTo>
                  <a:cubicBezTo>
                    <a:pt x="20" y="12"/>
                    <a:pt x="20" y="12"/>
                    <a:pt x="19" y="12"/>
                  </a:cubicBezTo>
                  <a:cubicBezTo>
                    <a:pt x="19" y="12"/>
                    <a:pt x="19" y="12"/>
                    <a:pt x="19" y="12"/>
                  </a:cubicBezTo>
                  <a:cubicBezTo>
                    <a:pt x="19" y="12"/>
                    <a:pt x="19" y="12"/>
                    <a:pt x="19" y="12"/>
                  </a:cubicBezTo>
                  <a:cubicBezTo>
                    <a:pt x="19" y="12"/>
                    <a:pt x="19" y="13"/>
                    <a:pt x="19" y="13"/>
                  </a:cubicBezTo>
                  <a:cubicBezTo>
                    <a:pt x="15" y="12"/>
                    <a:pt x="15" y="12"/>
                    <a:pt x="15" y="12"/>
                  </a:cubicBezTo>
                  <a:cubicBezTo>
                    <a:pt x="15" y="11"/>
                    <a:pt x="14" y="11"/>
                    <a:pt x="14" y="10"/>
                  </a:cubicBezTo>
                  <a:cubicBezTo>
                    <a:pt x="14" y="10"/>
                    <a:pt x="14" y="10"/>
                    <a:pt x="14" y="10"/>
                  </a:cubicBezTo>
                  <a:cubicBezTo>
                    <a:pt x="14" y="10"/>
                    <a:pt x="13" y="9"/>
                    <a:pt x="12" y="9"/>
                  </a:cubicBezTo>
                  <a:cubicBezTo>
                    <a:pt x="12" y="9"/>
                    <a:pt x="11" y="10"/>
                    <a:pt x="10" y="10"/>
                  </a:cubicBezTo>
                  <a:cubicBezTo>
                    <a:pt x="10" y="10"/>
                    <a:pt x="10" y="10"/>
                    <a:pt x="10" y="10"/>
                  </a:cubicBezTo>
                  <a:cubicBezTo>
                    <a:pt x="10" y="11"/>
                    <a:pt x="10" y="11"/>
                    <a:pt x="10" y="12"/>
                  </a:cubicBezTo>
                  <a:cubicBezTo>
                    <a:pt x="10" y="12"/>
                    <a:pt x="10" y="13"/>
                    <a:pt x="10" y="13"/>
                  </a:cubicBezTo>
                  <a:cubicBezTo>
                    <a:pt x="4" y="21"/>
                    <a:pt x="4" y="21"/>
                    <a:pt x="4" y="21"/>
                  </a:cubicBezTo>
                  <a:cubicBezTo>
                    <a:pt x="4" y="21"/>
                    <a:pt x="3" y="21"/>
                    <a:pt x="3" y="21"/>
                  </a:cubicBezTo>
                  <a:cubicBezTo>
                    <a:pt x="2" y="21"/>
                    <a:pt x="2" y="21"/>
                    <a:pt x="1" y="22"/>
                  </a:cubicBezTo>
                  <a:cubicBezTo>
                    <a:pt x="1" y="22"/>
                    <a:pt x="1" y="22"/>
                    <a:pt x="1" y="22"/>
                  </a:cubicBezTo>
                  <a:cubicBezTo>
                    <a:pt x="1" y="22"/>
                    <a:pt x="1" y="22"/>
                    <a:pt x="1" y="22"/>
                  </a:cubicBezTo>
                  <a:cubicBezTo>
                    <a:pt x="1" y="22"/>
                    <a:pt x="0" y="23"/>
                    <a:pt x="0" y="24"/>
                  </a:cubicBezTo>
                  <a:cubicBezTo>
                    <a:pt x="0" y="24"/>
                    <a:pt x="1" y="25"/>
                    <a:pt x="1" y="26"/>
                  </a:cubicBezTo>
                  <a:cubicBezTo>
                    <a:pt x="1" y="26"/>
                    <a:pt x="1" y="26"/>
                    <a:pt x="1" y="26"/>
                  </a:cubicBezTo>
                  <a:cubicBezTo>
                    <a:pt x="2" y="26"/>
                    <a:pt x="2" y="26"/>
                    <a:pt x="3" y="26"/>
                  </a:cubicBezTo>
                  <a:cubicBezTo>
                    <a:pt x="4" y="26"/>
                    <a:pt x="4" y="26"/>
                    <a:pt x="5" y="26"/>
                  </a:cubicBezTo>
                  <a:cubicBezTo>
                    <a:pt x="5" y="26"/>
                    <a:pt x="5" y="26"/>
                    <a:pt x="5" y="26"/>
                  </a:cubicBezTo>
                  <a:cubicBezTo>
                    <a:pt x="5" y="25"/>
                    <a:pt x="5" y="24"/>
                    <a:pt x="5" y="24"/>
                  </a:cubicBezTo>
                  <a:cubicBezTo>
                    <a:pt x="5" y="23"/>
                    <a:pt x="5" y="23"/>
                    <a:pt x="5" y="22"/>
                  </a:cubicBezTo>
                  <a:cubicBezTo>
                    <a:pt x="11" y="14"/>
                    <a:pt x="11" y="14"/>
                    <a:pt x="11" y="14"/>
                  </a:cubicBezTo>
                  <a:cubicBezTo>
                    <a:pt x="11" y="15"/>
                    <a:pt x="12" y="15"/>
                    <a:pt x="12" y="15"/>
                  </a:cubicBezTo>
                  <a:cubicBezTo>
                    <a:pt x="13" y="15"/>
                    <a:pt x="14" y="14"/>
                    <a:pt x="14" y="14"/>
                  </a:cubicBezTo>
                  <a:cubicBezTo>
                    <a:pt x="14" y="14"/>
                    <a:pt x="14" y="14"/>
                    <a:pt x="14" y="14"/>
                  </a:cubicBezTo>
                  <a:cubicBezTo>
                    <a:pt x="14" y="14"/>
                    <a:pt x="14" y="14"/>
                    <a:pt x="14" y="14"/>
                  </a:cubicBezTo>
                  <a:cubicBezTo>
                    <a:pt x="14" y="14"/>
                    <a:pt x="14" y="14"/>
                    <a:pt x="14" y="13"/>
                  </a:cubicBezTo>
                  <a:cubicBezTo>
                    <a:pt x="18" y="14"/>
                    <a:pt x="18" y="14"/>
                    <a:pt x="18" y="14"/>
                  </a:cubicBezTo>
                  <a:cubicBezTo>
                    <a:pt x="18" y="15"/>
                    <a:pt x="19" y="16"/>
                    <a:pt x="19" y="16"/>
                  </a:cubicBezTo>
                  <a:cubicBezTo>
                    <a:pt x="20" y="17"/>
                    <a:pt x="20" y="17"/>
                    <a:pt x="21" y="17"/>
                  </a:cubicBezTo>
                  <a:cubicBezTo>
                    <a:pt x="22" y="17"/>
                    <a:pt x="22" y="17"/>
                    <a:pt x="23" y="16"/>
                  </a:cubicBezTo>
                  <a:cubicBezTo>
                    <a:pt x="23" y="16"/>
                    <a:pt x="23" y="16"/>
                    <a:pt x="23" y="16"/>
                  </a:cubicBezTo>
                  <a:cubicBezTo>
                    <a:pt x="23" y="16"/>
                    <a:pt x="23" y="15"/>
                    <a:pt x="23" y="14"/>
                  </a:cubicBezTo>
                  <a:cubicBezTo>
                    <a:pt x="23" y="14"/>
                    <a:pt x="23" y="13"/>
                    <a:pt x="23" y="13"/>
                  </a:cubicBezTo>
                  <a:cubicBezTo>
                    <a:pt x="28" y="5"/>
                    <a:pt x="28" y="5"/>
                    <a:pt x="28" y="5"/>
                  </a:cubicBezTo>
                  <a:cubicBezTo>
                    <a:pt x="28" y="5"/>
                    <a:pt x="28" y="5"/>
                    <a:pt x="28" y="5"/>
                  </a:cubicBezTo>
                  <a:cubicBezTo>
                    <a:pt x="28" y="5"/>
                    <a:pt x="28" y="5"/>
                    <a:pt x="28" y="5"/>
                  </a:cubicBezTo>
                  <a:close/>
                  <a:moveTo>
                    <a:pt x="12" y="13"/>
                  </a:moveTo>
                  <a:cubicBezTo>
                    <a:pt x="12" y="13"/>
                    <a:pt x="13" y="13"/>
                    <a:pt x="13" y="13"/>
                  </a:cubicBezTo>
                  <a:cubicBezTo>
                    <a:pt x="13" y="13"/>
                    <a:pt x="13" y="13"/>
                    <a:pt x="13" y="13"/>
                  </a:cubicBezTo>
                  <a:cubicBezTo>
                    <a:pt x="13" y="13"/>
                    <a:pt x="13" y="12"/>
                    <a:pt x="13" y="12"/>
                  </a:cubicBezTo>
                  <a:cubicBezTo>
                    <a:pt x="13" y="12"/>
                    <a:pt x="13" y="11"/>
                    <a:pt x="13" y="11"/>
                  </a:cubicBezTo>
                  <a:cubicBezTo>
                    <a:pt x="13" y="11"/>
                    <a:pt x="12" y="11"/>
                    <a:pt x="12" y="11"/>
                  </a:cubicBezTo>
                  <a:cubicBezTo>
                    <a:pt x="12" y="11"/>
                    <a:pt x="12" y="11"/>
                    <a:pt x="12" y="11"/>
                  </a:cubicBezTo>
                  <a:cubicBezTo>
                    <a:pt x="12" y="11"/>
                    <a:pt x="12" y="11"/>
                    <a:pt x="12" y="11"/>
                  </a:cubicBezTo>
                  <a:cubicBezTo>
                    <a:pt x="12" y="11"/>
                    <a:pt x="12" y="11"/>
                    <a:pt x="12" y="11"/>
                  </a:cubicBezTo>
                  <a:cubicBezTo>
                    <a:pt x="11" y="11"/>
                    <a:pt x="11" y="12"/>
                    <a:pt x="11" y="12"/>
                  </a:cubicBezTo>
                  <a:cubicBezTo>
                    <a:pt x="11" y="12"/>
                    <a:pt x="11" y="13"/>
                    <a:pt x="12" y="13"/>
                  </a:cubicBezTo>
                  <a:cubicBezTo>
                    <a:pt x="12" y="13"/>
                    <a:pt x="12" y="13"/>
                    <a:pt x="12" y="13"/>
                  </a:cubicBezTo>
                  <a:cubicBezTo>
                    <a:pt x="12" y="13"/>
                    <a:pt x="12" y="13"/>
                    <a:pt x="12" y="13"/>
                  </a:cubicBezTo>
                  <a:cubicBezTo>
                    <a:pt x="12" y="13"/>
                    <a:pt x="12" y="13"/>
                    <a:pt x="12" y="13"/>
                  </a:cubicBezTo>
                  <a:close/>
                  <a:moveTo>
                    <a:pt x="3" y="25"/>
                  </a:moveTo>
                  <a:cubicBezTo>
                    <a:pt x="3" y="25"/>
                    <a:pt x="3" y="24"/>
                    <a:pt x="4" y="24"/>
                  </a:cubicBezTo>
                  <a:cubicBezTo>
                    <a:pt x="4" y="24"/>
                    <a:pt x="4" y="24"/>
                    <a:pt x="4" y="24"/>
                  </a:cubicBezTo>
                  <a:cubicBezTo>
                    <a:pt x="4" y="24"/>
                    <a:pt x="4" y="24"/>
                    <a:pt x="4" y="24"/>
                  </a:cubicBezTo>
                  <a:cubicBezTo>
                    <a:pt x="4" y="23"/>
                    <a:pt x="4" y="23"/>
                    <a:pt x="4" y="23"/>
                  </a:cubicBezTo>
                  <a:cubicBezTo>
                    <a:pt x="3" y="23"/>
                    <a:pt x="3" y="23"/>
                    <a:pt x="3" y="23"/>
                  </a:cubicBezTo>
                  <a:cubicBezTo>
                    <a:pt x="3" y="23"/>
                    <a:pt x="2" y="23"/>
                    <a:pt x="2" y="23"/>
                  </a:cubicBezTo>
                  <a:cubicBezTo>
                    <a:pt x="2" y="23"/>
                    <a:pt x="2" y="23"/>
                    <a:pt x="2" y="23"/>
                  </a:cubicBezTo>
                  <a:cubicBezTo>
                    <a:pt x="2" y="23"/>
                    <a:pt x="2" y="23"/>
                    <a:pt x="2" y="24"/>
                  </a:cubicBezTo>
                  <a:cubicBezTo>
                    <a:pt x="2" y="24"/>
                    <a:pt x="2" y="24"/>
                    <a:pt x="2" y="24"/>
                  </a:cubicBezTo>
                  <a:cubicBezTo>
                    <a:pt x="2" y="24"/>
                    <a:pt x="2" y="24"/>
                    <a:pt x="2" y="24"/>
                  </a:cubicBezTo>
                  <a:cubicBezTo>
                    <a:pt x="2" y="24"/>
                    <a:pt x="3" y="25"/>
                    <a:pt x="3" y="25"/>
                  </a:cubicBezTo>
                  <a:cubicBezTo>
                    <a:pt x="3" y="25"/>
                    <a:pt x="3" y="25"/>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 name="Group 1"/>
          <p:cNvGrpSpPr>
            <a:grpSpLocks noChangeAspect="1"/>
          </p:cNvGrpSpPr>
          <p:nvPr/>
        </p:nvGrpSpPr>
        <p:grpSpPr>
          <a:xfrm>
            <a:off x="774401" y="2325085"/>
            <a:ext cx="914400" cy="1002724"/>
            <a:chOff x="685801" y="1139825"/>
            <a:chExt cx="279400" cy="306388"/>
          </a:xfrm>
          <a:solidFill>
            <a:srgbClr val="4F8CBD"/>
          </a:solidFill>
        </p:grpSpPr>
        <p:sp>
          <p:nvSpPr>
            <p:cNvPr id="52" name="Freeform 30"/>
            <p:cNvSpPr>
              <a:spLocks noEditPoints="1"/>
            </p:cNvSpPr>
            <p:nvPr/>
          </p:nvSpPr>
          <p:spPr bwMode="auto">
            <a:xfrm>
              <a:off x="760413" y="1139825"/>
              <a:ext cx="204788" cy="152400"/>
            </a:xfrm>
            <a:custGeom>
              <a:avLst/>
              <a:gdLst>
                <a:gd name="T0" fmla="*/ 31 w 65"/>
                <a:gd name="T1" fmla="*/ 35 h 48"/>
                <a:gd name="T2" fmla="*/ 31 w 65"/>
                <a:gd name="T3" fmla="*/ 41 h 48"/>
                <a:gd name="T4" fmla="*/ 38 w 65"/>
                <a:gd name="T5" fmla="*/ 33 h 48"/>
                <a:gd name="T6" fmla="*/ 40 w 65"/>
                <a:gd name="T7" fmla="*/ 33 h 48"/>
                <a:gd name="T8" fmla="*/ 40 w 65"/>
                <a:gd name="T9" fmla="*/ 33 h 48"/>
                <a:gd name="T10" fmla="*/ 58 w 65"/>
                <a:gd name="T11" fmla="*/ 33 h 48"/>
                <a:gd name="T12" fmla="*/ 61 w 65"/>
                <a:gd name="T13" fmla="*/ 31 h 48"/>
                <a:gd name="T14" fmla="*/ 62 w 65"/>
                <a:gd name="T15" fmla="*/ 29 h 48"/>
                <a:gd name="T16" fmla="*/ 62 w 65"/>
                <a:gd name="T17" fmla="*/ 8 h 48"/>
                <a:gd name="T18" fmla="*/ 61 w 65"/>
                <a:gd name="T19" fmla="*/ 5 h 48"/>
                <a:gd name="T20" fmla="*/ 58 w 65"/>
                <a:gd name="T21" fmla="*/ 4 h 48"/>
                <a:gd name="T22" fmla="*/ 7 w 65"/>
                <a:gd name="T23" fmla="*/ 4 h 48"/>
                <a:gd name="T24" fmla="*/ 5 w 65"/>
                <a:gd name="T25" fmla="*/ 5 h 48"/>
                <a:gd name="T26" fmla="*/ 5 w 65"/>
                <a:gd name="T27" fmla="*/ 5 h 48"/>
                <a:gd name="T28" fmla="*/ 4 w 65"/>
                <a:gd name="T29" fmla="*/ 8 h 48"/>
                <a:gd name="T30" fmla="*/ 4 w 65"/>
                <a:gd name="T31" fmla="*/ 16 h 48"/>
                <a:gd name="T32" fmla="*/ 0 w 65"/>
                <a:gd name="T33" fmla="*/ 16 h 48"/>
                <a:gd name="T34" fmla="*/ 0 w 65"/>
                <a:gd name="T35" fmla="*/ 8 h 48"/>
                <a:gd name="T36" fmla="*/ 2 w 65"/>
                <a:gd name="T37" fmla="*/ 3 h 48"/>
                <a:gd name="T38" fmla="*/ 2 w 65"/>
                <a:gd name="T39" fmla="*/ 2 h 48"/>
                <a:gd name="T40" fmla="*/ 7 w 65"/>
                <a:gd name="T41" fmla="*/ 0 h 48"/>
                <a:gd name="T42" fmla="*/ 58 w 65"/>
                <a:gd name="T43" fmla="*/ 0 h 48"/>
                <a:gd name="T44" fmla="*/ 63 w 65"/>
                <a:gd name="T45" fmla="*/ 2 h 48"/>
                <a:gd name="T46" fmla="*/ 63 w 65"/>
                <a:gd name="T47" fmla="*/ 2 h 48"/>
                <a:gd name="T48" fmla="*/ 65 w 65"/>
                <a:gd name="T49" fmla="*/ 8 h 48"/>
                <a:gd name="T50" fmla="*/ 65 w 65"/>
                <a:gd name="T51" fmla="*/ 29 h 48"/>
                <a:gd name="T52" fmla="*/ 63 w 65"/>
                <a:gd name="T53" fmla="*/ 34 h 48"/>
                <a:gd name="T54" fmla="*/ 58 w 65"/>
                <a:gd name="T55" fmla="*/ 36 h 48"/>
                <a:gd name="T56" fmla="*/ 40 w 65"/>
                <a:gd name="T57" fmla="*/ 36 h 48"/>
                <a:gd name="T58" fmla="*/ 31 w 65"/>
                <a:gd name="T59" fmla="*/ 47 h 48"/>
                <a:gd name="T60" fmla="*/ 31 w 65"/>
                <a:gd name="T61" fmla="*/ 47 h 48"/>
                <a:gd name="T62" fmla="*/ 29 w 65"/>
                <a:gd name="T63" fmla="*/ 48 h 48"/>
                <a:gd name="T64" fmla="*/ 28 w 65"/>
                <a:gd name="T65" fmla="*/ 46 h 48"/>
                <a:gd name="T66" fmla="*/ 28 w 65"/>
                <a:gd name="T67" fmla="*/ 36 h 48"/>
                <a:gd name="T68" fmla="*/ 21 w 65"/>
                <a:gd name="T69" fmla="*/ 36 h 48"/>
                <a:gd name="T70" fmla="*/ 21 w 65"/>
                <a:gd name="T71" fmla="*/ 33 h 48"/>
                <a:gd name="T72" fmla="*/ 30 w 65"/>
                <a:gd name="T73" fmla="*/ 33 h 48"/>
                <a:gd name="T74" fmla="*/ 31 w 65"/>
                <a:gd name="T75" fmla="*/ 34 h 48"/>
                <a:gd name="T76" fmla="*/ 31 w 65"/>
                <a:gd name="T77" fmla="*/ 35 h 48"/>
                <a:gd name="T78" fmla="*/ 31 w 65"/>
                <a:gd name="T79" fmla="*/ 35 h 48"/>
                <a:gd name="T80" fmla="*/ 31 w 65"/>
                <a:gd name="T81" fmla="*/ 35 h 48"/>
                <a:gd name="T82" fmla="*/ 30 w 65"/>
                <a:gd name="T83" fmla="*/ 36 h 48"/>
                <a:gd name="T84" fmla="*/ 31 w 65"/>
                <a:gd name="T85" fmla="*/ 35 h 48"/>
                <a:gd name="T86" fmla="*/ 31 w 65"/>
                <a:gd name="T87"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48">
                  <a:moveTo>
                    <a:pt x="31" y="35"/>
                  </a:moveTo>
                  <a:cubicBezTo>
                    <a:pt x="31" y="41"/>
                    <a:pt x="31" y="41"/>
                    <a:pt x="31" y="41"/>
                  </a:cubicBezTo>
                  <a:cubicBezTo>
                    <a:pt x="38" y="33"/>
                    <a:pt x="38" y="33"/>
                    <a:pt x="38" y="33"/>
                  </a:cubicBezTo>
                  <a:cubicBezTo>
                    <a:pt x="39" y="33"/>
                    <a:pt x="39" y="33"/>
                    <a:pt x="40" y="33"/>
                  </a:cubicBezTo>
                  <a:cubicBezTo>
                    <a:pt x="40" y="33"/>
                    <a:pt x="40" y="33"/>
                    <a:pt x="40" y="33"/>
                  </a:cubicBezTo>
                  <a:cubicBezTo>
                    <a:pt x="58" y="33"/>
                    <a:pt x="58" y="33"/>
                    <a:pt x="58" y="33"/>
                  </a:cubicBezTo>
                  <a:cubicBezTo>
                    <a:pt x="59" y="33"/>
                    <a:pt x="60" y="32"/>
                    <a:pt x="61" y="31"/>
                  </a:cubicBezTo>
                  <a:cubicBezTo>
                    <a:pt x="61" y="31"/>
                    <a:pt x="62" y="30"/>
                    <a:pt x="62" y="29"/>
                  </a:cubicBezTo>
                  <a:cubicBezTo>
                    <a:pt x="62" y="8"/>
                    <a:pt x="62" y="8"/>
                    <a:pt x="62" y="8"/>
                  </a:cubicBezTo>
                  <a:cubicBezTo>
                    <a:pt x="62" y="7"/>
                    <a:pt x="61" y="6"/>
                    <a:pt x="61" y="5"/>
                  </a:cubicBezTo>
                  <a:cubicBezTo>
                    <a:pt x="60" y="4"/>
                    <a:pt x="59" y="4"/>
                    <a:pt x="58" y="4"/>
                  </a:cubicBezTo>
                  <a:cubicBezTo>
                    <a:pt x="7" y="4"/>
                    <a:pt x="7" y="4"/>
                    <a:pt x="7" y="4"/>
                  </a:cubicBezTo>
                  <a:cubicBezTo>
                    <a:pt x="6" y="4"/>
                    <a:pt x="5" y="4"/>
                    <a:pt x="5" y="5"/>
                  </a:cubicBezTo>
                  <a:cubicBezTo>
                    <a:pt x="5" y="5"/>
                    <a:pt x="5" y="5"/>
                    <a:pt x="5" y="5"/>
                  </a:cubicBezTo>
                  <a:cubicBezTo>
                    <a:pt x="4" y="6"/>
                    <a:pt x="4" y="7"/>
                    <a:pt x="4" y="8"/>
                  </a:cubicBezTo>
                  <a:cubicBezTo>
                    <a:pt x="4" y="16"/>
                    <a:pt x="4" y="16"/>
                    <a:pt x="4" y="16"/>
                  </a:cubicBezTo>
                  <a:cubicBezTo>
                    <a:pt x="3" y="16"/>
                    <a:pt x="1" y="16"/>
                    <a:pt x="0" y="16"/>
                  </a:cubicBezTo>
                  <a:cubicBezTo>
                    <a:pt x="0" y="8"/>
                    <a:pt x="0" y="8"/>
                    <a:pt x="0" y="8"/>
                  </a:cubicBezTo>
                  <a:cubicBezTo>
                    <a:pt x="0" y="6"/>
                    <a:pt x="1" y="4"/>
                    <a:pt x="2" y="3"/>
                  </a:cubicBezTo>
                  <a:cubicBezTo>
                    <a:pt x="2" y="3"/>
                    <a:pt x="2" y="2"/>
                    <a:pt x="2" y="2"/>
                  </a:cubicBezTo>
                  <a:cubicBezTo>
                    <a:pt x="4" y="1"/>
                    <a:pt x="5" y="0"/>
                    <a:pt x="7" y="0"/>
                  </a:cubicBezTo>
                  <a:cubicBezTo>
                    <a:pt x="58" y="0"/>
                    <a:pt x="58" y="0"/>
                    <a:pt x="58" y="0"/>
                  </a:cubicBezTo>
                  <a:cubicBezTo>
                    <a:pt x="60" y="0"/>
                    <a:pt x="62" y="1"/>
                    <a:pt x="63" y="2"/>
                  </a:cubicBezTo>
                  <a:cubicBezTo>
                    <a:pt x="63" y="2"/>
                    <a:pt x="63" y="2"/>
                    <a:pt x="63" y="2"/>
                  </a:cubicBezTo>
                  <a:cubicBezTo>
                    <a:pt x="64" y="4"/>
                    <a:pt x="65" y="6"/>
                    <a:pt x="65" y="8"/>
                  </a:cubicBezTo>
                  <a:cubicBezTo>
                    <a:pt x="65" y="29"/>
                    <a:pt x="65" y="29"/>
                    <a:pt x="65" y="29"/>
                  </a:cubicBezTo>
                  <a:cubicBezTo>
                    <a:pt x="65" y="31"/>
                    <a:pt x="64" y="33"/>
                    <a:pt x="63" y="34"/>
                  </a:cubicBezTo>
                  <a:cubicBezTo>
                    <a:pt x="62" y="35"/>
                    <a:pt x="60" y="36"/>
                    <a:pt x="58" y="36"/>
                  </a:cubicBezTo>
                  <a:cubicBezTo>
                    <a:pt x="40" y="36"/>
                    <a:pt x="40" y="36"/>
                    <a:pt x="40" y="36"/>
                  </a:cubicBezTo>
                  <a:cubicBezTo>
                    <a:pt x="31" y="47"/>
                    <a:pt x="31" y="47"/>
                    <a:pt x="31" y="47"/>
                  </a:cubicBezTo>
                  <a:cubicBezTo>
                    <a:pt x="31" y="47"/>
                    <a:pt x="31" y="47"/>
                    <a:pt x="31" y="47"/>
                  </a:cubicBezTo>
                  <a:cubicBezTo>
                    <a:pt x="30" y="47"/>
                    <a:pt x="30" y="48"/>
                    <a:pt x="29" y="48"/>
                  </a:cubicBezTo>
                  <a:cubicBezTo>
                    <a:pt x="29" y="48"/>
                    <a:pt x="28" y="47"/>
                    <a:pt x="28" y="46"/>
                  </a:cubicBezTo>
                  <a:cubicBezTo>
                    <a:pt x="28" y="36"/>
                    <a:pt x="28" y="36"/>
                    <a:pt x="28" y="36"/>
                  </a:cubicBezTo>
                  <a:cubicBezTo>
                    <a:pt x="21" y="36"/>
                    <a:pt x="21" y="36"/>
                    <a:pt x="21" y="36"/>
                  </a:cubicBezTo>
                  <a:cubicBezTo>
                    <a:pt x="21" y="35"/>
                    <a:pt x="21" y="34"/>
                    <a:pt x="21" y="33"/>
                  </a:cubicBezTo>
                  <a:cubicBezTo>
                    <a:pt x="30" y="33"/>
                    <a:pt x="30" y="33"/>
                    <a:pt x="30" y="33"/>
                  </a:cubicBezTo>
                  <a:cubicBezTo>
                    <a:pt x="31" y="33"/>
                    <a:pt x="31" y="33"/>
                    <a:pt x="31" y="34"/>
                  </a:cubicBezTo>
                  <a:cubicBezTo>
                    <a:pt x="31" y="34"/>
                    <a:pt x="31" y="34"/>
                    <a:pt x="31" y="35"/>
                  </a:cubicBezTo>
                  <a:cubicBezTo>
                    <a:pt x="31" y="35"/>
                    <a:pt x="31" y="35"/>
                    <a:pt x="31" y="35"/>
                  </a:cubicBezTo>
                  <a:close/>
                  <a:moveTo>
                    <a:pt x="31" y="35"/>
                  </a:moveTo>
                  <a:cubicBezTo>
                    <a:pt x="31" y="35"/>
                    <a:pt x="31" y="36"/>
                    <a:pt x="30" y="36"/>
                  </a:cubicBezTo>
                  <a:cubicBezTo>
                    <a:pt x="31" y="35"/>
                    <a:pt x="31" y="35"/>
                    <a:pt x="31" y="35"/>
                  </a:cubicBezTo>
                  <a:cubicBezTo>
                    <a:pt x="31" y="35"/>
                    <a:pt x="31" y="35"/>
                    <a:pt x="3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 name="Freeform 31"/>
            <p:cNvSpPr>
              <a:spLocks/>
            </p:cNvSpPr>
            <p:nvPr/>
          </p:nvSpPr>
          <p:spPr bwMode="auto">
            <a:xfrm>
              <a:off x="727076" y="1196975"/>
              <a:ext cx="96838" cy="123825"/>
            </a:xfrm>
            <a:custGeom>
              <a:avLst/>
              <a:gdLst>
                <a:gd name="T0" fmla="*/ 18 w 31"/>
                <a:gd name="T1" fmla="*/ 0 h 39"/>
                <a:gd name="T2" fmla="*/ 16 w 31"/>
                <a:gd name="T3" fmla="*/ 0 h 39"/>
                <a:gd name="T4" fmla="*/ 16 w 31"/>
                <a:gd name="T5" fmla="*/ 0 h 39"/>
                <a:gd name="T6" fmla="*/ 13 w 31"/>
                <a:gd name="T7" fmla="*/ 0 h 39"/>
                <a:gd name="T8" fmla="*/ 7 w 31"/>
                <a:gd name="T9" fmla="*/ 4 h 39"/>
                <a:gd name="T10" fmla="*/ 7 w 31"/>
                <a:gd name="T11" fmla="*/ 4 h 39"/>
                <a:gd name="T12" fmla="*/ 1 w 31"/>
                <a:gd name="T13" fmla="*/ 11 h 39"/>
                <a:gd name="T14" fmla="*/ 2 w 31"/>
                <a:gd name="T15" fmla="*/ 20 h 39"/>
                <a:gd name="T16" fmla="*/ 0 w 31"/>
                <a:gd name="T17" fmla="*/ 21 h 39"/>
                <a:gd name="T18" fmla="*/ 0 w 31"/>
                <a:gd name="T19" fmla="*/ 24 h 39"/>
                <a:gd name="T20" fmla="*/ 3 w 31"/>
                <a:gd name="T21" fmla="*/ 26 h 39"/>
                <a:gd name="T22" fmla="*/ 4 w 31"/>
                <a:gd name="T23" fmla="*/ 27 h 39"/>
                <a:gd name="T24" fmla="*/ 16 w 31"/>
                <a:gd name="T25" fmla="*/ 39 h 39"/>
                <a:gd name="T26" fmla="*/ 27 w 31"/>
                <a:gd name="T27" fmla="*/ 27 h 39"/>
                <a:gd name="T28" fmla="*/ 29 w 31"/>
                <a:gd name="T29" fmla="*/ 26 h 39"/>
                <a:gd name="T30" fmla="*/ 31 w 31"/>
                <a:gd name="T31" fmla="*/ 24 h 39"/>
                <a:gd name="T32" fmla="*/ 31 w 31"/>
                <a:gd name="T33" fmla="*/ 21 h 39"/>
                <a:gd name="T34" fmla="*/ 29 w 31"/>
                <a:gd name="T35" fmla="*/ 20 h 39"/>
                <a:gd name="T36" fmla="*/ 29 w 31"/>
                <a:gd name="T37" fmla="*/ 20 h 39"/>
                <a:gd name="T38" fmla="*/ 30 w 31"/>
                <a:gd name="T39" fmla="*/ 11 h 39"/>
                <a:gd name="T40" fmla="*/ 25 w 31"/>
                <a:gd name="T41" fmla="*/ 4 h 39"/>
                <a:gd name="T42" fmla="*/ 18 w 31"/>
                <a:gd name="T43" fmla="*/ 0 h 39"/>
                <a:gd name="T44" fmla="*/ 18 w 3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18" y="0"/>
                  </a:moveTo>
                  <a:cubicBezTo>
                    <a:pt x="18" y="0"/>
                    <a:pt x="17" y="0"/>
                    <a:pt x="16" y="0"/>
                  </a:cubicBezTo>
                  <a:cubicBezTo>
                    <a:pt x="16" y="0"/>
                    <a:pt x="16" y="0"/>
                    <a:pt x="16" y="0"/>
                  </a:cubicBezTo>
                  <a:cubicBezTo>
                    <a:pt x="15" y="0"/>
                    <a:pt x="14" y="0"/>
                    <a:pt x="13" y="0"/>
                  </a:cubicBezTo>
                  <a:cubicBezTo>
                    <a:pt x="11" y="1"/>
                    <a:pt x="9" y="2"/>
                    <a:pt x="7" y="4"/>
                  </a:cubicBezTo>
                  <a:cubicBezTo>
                    <a:pt x="7" y="4"/>
                    <a:pt x="7" y="4"/>
                    <a:pt x="7" y="4"/>
                  </a:cubicBezTo>
                  <a:cubicBezTo>
                    <a:pt x="4" y="6"/>
                    <a:pt x="2" y="7"/>
                    <a:pt x="1" y="11"/>
                  </a:cubicBezTo>
                  <a:cubicBezTo>
                    <a:pt x="1" y="14"/>
                    <a:pt x="1" y="17"/>
                    <a:pt x="2" y="20"/>
                  </a:cubicBezTo>
                  <a:cubicBezTo>
                    <a:pt x="1" y="20"/>
                    <a:pt x="0" y="20"/>
                    <a:pt x="0" y="21"/>
                  </a:cubicBezTo>
                  <a:cubicBezTo>
                    <a:pt x="0" y="22"/>
                    <a:pt x="0" y="23"/>
                    <a:pt x="0" y="24"/>
                  </a:cubicBezTo>
                  <a:cubicBezTo>
                    <a:pt x="1" y="25"/>
                    <a:pt x="2" y="25"/>
                    <a:pt x="3" y="26"/>
                  </a:cubicBezTo>
                  <a:cubicBezTo>
                    <a:pt x="3" y="27"/>
                    <a:pt x="3" y="27"/>
                    <a:pt x="4" y="27"/>
                  </a:cubicBezTo>
                  <a:cubicBezTo>
                    <a:pt x="6" y="33"/>
                    <a:pt x="10" y="39"/>
                    <a:pt x="16" y="39"/>
                  </a:cubicBezTo>
                  <a:cubicBezTo>
                    <a:pt x="21" y="39"/>
                    <a:pt x="25" y="33"/>
                    <a:pt x="27" y="27"/>
                  </a:cubicBezTo>
                  <a:cubicBezTo>
                    <a:pt x="28" y="27"/>
                    <a:pt x="28" y="27"/>
                    <a:pt x="29" y="26"/>
                  </a:cubicBezTo>
                  <a:cubicBezTo>
                    <a:pt x="29" y="25"/>
                    <a:pt x="30" y="25"/>
                    <a:pt x="31" y="24"/>
                  </a:cubicBezTo>
                  <a:cubicBezTo>
                    <a:pt x="31" y="23"/>
                    <a:pt x="31" y="22"/>
                    <a:pt x="31" y="21"/>
                  </a:cubicBezTo>
                  <a:cubicBezTo>
                    <a:pt x="31" y="20"/>
                    <a:pt x="30" y="20"/>
                    <a:pt x="29" y="20"/>
                  </a:cubicBezTo>
                  <a:cubicBezTo>
                    <a:pt x="29" y="20"/>
                    <a:pt x="29" y="20"/>
                    <a:pt x="29" y="20"/>
                  </a:cubicBezTo>
                  <a:cubicBezTo>
                    <a:pt x="30" y="17"/>
                    <a:pt x="30" y="14"/>
                    <a:pt x="30" y="11"/>
                  </a:cubicBezTo>
                  <a:cubicBezTo>
                    <a:pt x="29" y="7"/>
                    <a:pt x="27" y="6"/>
                    <a:pt x="25" y="4"/>
                  </a:cubicBezTo>
                  <a:cubicBezTo>
                    <a:pt x="23" y="2"/>
                    <a:pt x="21" y="1"/>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Freeform 32"/>
            <p:cNvSpPr>
              <a:spLocks/>
            </p:cNvSpPr>
            <p:nvPr/>
          </p:nvSpPr>
          <p:spPr bwMode="auto">
            <a:xfrm>
              <a:off x="685801" y="1330325"/>
              <a:ext cx="179388" cy="115888"/>
            </a:xfrm>
            <a:custGeom>
              <a:avLst/>
              <a:gdLst>
                <a:gd name="T0" fmla="*/ 29 w 57"/>
                <a:gd name="T1" fmla="*/ 4 h 36"/>
                <a:gd name="T2" fmla="*/ 26 w 57"/>
                <a:gd name="T3" fmla="*/ 6 h 36"/>
                <a:gd name="T4" fmla="*/ 27 w 57"/>
                <a:gd name="T5" fmla="*/ 8 h 36"/>
                <a:gd name="T6" fmla="*/ 24 w 57"/>
                <a:gd name="T7" fmla="*/ 23 h 36"/>
                <a:gd name="T8" fmla="*/ 17 w 57"/>
                <a:gd name="T9" fmla="*/ 0 h 36"/>
                <a:gd name="T10" fmla="*/ 4 w 57"/>
                <a:gd name="T11" fmla="*/ 8 h 36"/>
                <a:gd name="T12" fmla="*/ 0 w 57"/>
                <a:gd name="T13" fmla="*/ 33 h 36"/>
                <a:gd name="T14" fmla="*/ 0 w 57"/>
                <a:gd name="T15" fmla="*/ 35 h 36"/>
                <a:gd name="T16" fmla="*/ 2 w 57"/>
                <a:gd name="T17" fmla="*/ 36 h 36"/>
                <a:gd name="T18" fmla="*/ 55 w 57"/>
                <a:gd name="T19" fmla="*/ 36 h 36"/>
                <a:gd name="T20" fmla="*/ 57 w 57"/>
                <a:gd name="T21" fmla="*/ 35 h 36"/>
                <a:gd name="T22" fmla="*/ 57 w 57"/>
                <a:gd name="T23" fmla="*/ 33 h 36"/>
                <a:gd name="T24" fmla="*/ 54 w 57"/>
                <a:gd name="T25" fmla="*/ 8 h 36"/>
                <a:gd name="T26" fmla="*/ 40 w 57"/>
                <a:gd name="T27" fmla="*/ 0 h 36"/>
                <a:gd name="T28" fmla="*/ 33 w 57"/>
                <a:gd name="T29" fmla="*/ 23 h 36"/>
                <a:gd name="T30" fmla="*/ 30 w 57"/>
                <a:gd name="T31" fmla="*/ 8 h 36"/>
                <a:gd name="T32" fmla="*/ 31 w 57"/>
                <a:gd name="T33" fmla="*/ 6 h 36"/>
                <a:gd name="T34" fmla="*/ 29 w 57"/>
                <a:gd name="T3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36">
                  <a:moveTo>
                    <a:pt x="29" y="4"/>
                  </a:moveTo>
                  <a:cubicBezTo>
                    <a:pt x="26" y="6"/>
                    <a:pt x="26" y="6"/>
                    <a:pt x="26" y="6"/>
                  </a:cubicBezTo>
                  <a:cubicBezTo>
                    <a:pt x="27" y="8"/>
                    <a:pt x="27" y="8"/>
                    <a:pt x="27" y="8"/>
                  </a:cubicBezTo>
                  <a:cubicBezTo>
                    <a:pt x="24" y="23"/>
                    <a:pt x="24" y="23"/>
                    <a:pt x="24" y="23"/>
                  </a:cubicBezTo>
                  <a:cubicBezTo>
                    <a:pt x="21" y="17"/>
                    <a:pt x="19" y="7"/>
                    <a:pt x="17" y="0"/>
                  </a:cubicBezTo>
                  <a:cubicBezTo>
                    <a:pt x="12" y="2"/>
                    <a:pt x="6" y="3"/>
                    <a:pt x="4" y="8"/>
                  </a:cubicBezTo>
                  <a:cubicBezTo>
                    <a:pt x="1" y="13"/>
                    <a:pt x="0" y="24"/>
                    <a:pt x="0" y="33"/>
                  </a:cubicBezTo>
                  <a:cubicBezTo>
                    <a:pt x="0" y="34"/>
                    <a:pt x="0" y="35"/>
                    <a:pt x="0" y="35"/>
                  </a:cubicBezTo>
                  <a:cubicBezTo>
                    <a:pt x="1" y="36"/>
                    <a:pt x="1" y="36"/>
                    <a:pt x="2" y="36"/>
                  </a:cubicBezTo>
                  <a:cubicBezTo>
                    <a:pt x="55" y="36"/>
                    <a:pt x="55" y="36"/>
                    <a:pt x="55" y="36"/>
                  </a:cubicBezTo>
                  <a:cubicBezTo>
                    <a:pt x="56" y="36"/>
                    <a:pt x="56" y="36"/>
                    <a:pt x="57" y="35"/>
                  </a:cubicBezTo>
                  <a:cubicBezTo>
                    <a:pt x="57" y="35"/>
                    <a:pt x="57" y="34"/>
                    <a:pt x="57" y="33"/>
                  </a:cubicBezTo>
                  <a:cubicBezTo>
                    <a:pt x="57" y="24"/>
                    <a:pt x="56" y="13"/>
                    <a:pt x="54" y="8"/>
                  </a:cubicBezTo>
                  <a:cubicBezTo>
                    <a:pt x="51" y="3"/>
                    <a:pt x="45" y="2"/>
                    <a:pt x="40" y="0"/>
                  </a:cubicBezTo>
                  <a:cubicBezTo>
                    <a:pt x="38" y="7"/>
                    <a:pt x="36" y="17"/>
                    <a:pt x="33" y="23"/>
                  </a:cubicBezTo>
                  <a:cubicBezTo>
                    <a:pt x="30" y="8"/>
                    <a:pt x="30" y="8"/>
                    <a:pt x="30" y="8"/>
                  </a:cubicBezTo>
                  <a:cubicBezTo>
                    <a:pt x="31" y="6"/>
                    <a:pt x="31" y="6"/>
                    <a:pt x="31" y="6"/>
                  </a:cubicBezTo>
                  <a:cubicBezTo>
                    <a:pt x="29" y="4"/>
                    <a:pt x="29" y="4"/>
                    <a:pt x="2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5" name="Group 4"/>
          <p:cNvGrpSpPr>
            <a:grpSpLocks noChangeAspect="1"/>
          </p:cNvGrpSpPr>
          <p:nvPr/>
        </p:nvGrpSpPr>
        <p:grpSpPr>
          <a:xfrm>
            <a:off x="7126814" y="2293912"/>
            <a:ext cx="914400" cy="1065070"/>
            <a:chOff x="4787901" y="1120775"/>
            <a:chExt cx="279400" cy="325438"/>
          </a:xfrm>
          <a:solidFill>
            <a:srgbClr val="58595B"/>
          </a:solidFill>
        </p:grpSpPr>
        <p:sp>
          <p:nvSpPr>
            <p:cNvPr id="67" name="Freeform 33"/>
            <p:cNvSpPr>
              <a:spLocks noEditPoints="1"/>
            </p:cNvSpPr>
            <p:nvPr/>
          </p:nvSpPr>
          <p:spPr bwMode="auto">
            <a:xfrm>
              <a:off x="4787901" y="1254125"/>
              <a:ext cx="176213" cy="192088"/>
            </a:xfrm>
            <a:custGeom>
              <a:avLst/>
              <a:gdLst>
                <a:gd name="T0" fmla="*/ 56 w 56"/>
                <a:gd name="T1" fmla="*/ 30 h 60"/>
                <a:gd name="T2" fmla="*/ 54 w 56"/>
                <a:gd name="T3" fmla="*/ 20 h 60"/>
                <a:gd name="T4" fmla="*/ 48 w 56"/>
                <a:gd name="T5" fmla="*/ 21 h 60"/>
                <a:gd name="T6" fmla="*/ 44 w 56"/>
                <a:gd name="T7" fmla="*/ 14 h 60"/>
                <a:gd name="T8" fmla="*/ 48 w 56"/>
                <a:gd name="T9" fmla="*/ 9 h 60"/>
                <a:gd name="T10" fmla="*/ 40 w 56"/>
                <a:gd name="T11" fmla="*/ 3 h 60"/>
                <a:gd name="T12" fmla="*/ 36 w 56"/>
                <a:gd name="T13" fmla="*/ 8 h 60"/>
                <a:gd name="T14" fmla="*/ 29 w 56"/>
                <a:gd name="T15" fmla="*/ 6 h 60"/>
                <a:gd name="T16" fmla="*/ 28 w 56"/>
                <a:gd name="T17" fmla="*/ 0 h 60"/>
                <a:gd name="T18" fmla="*/ 18 w 56"/>
                <a:gd name="T19" fmla="*/ 2 h 60"/>
                <a:gd name="T20" fmla="*/ 19 w 56"/>
                <a:gd name="T21" fmla="*/ 8 h 60"/>
                <a:gd name="T22" fmla="*/ 13 w 56"/>
                <a:gd name="T23" fmla="*/ 13 h 60"/>
                <a:gd name="T24" fmla="*/ 8 w 56"/>
                <a:gd name="T25" fmla="*/ 9 h 60"/>
                <a:gd name="T26" fmla="*/ 2 w 56"/>
                <a:gd name="T27" fmla="*/ 18 h 60"/>
                <a:gd name="T28" fmla="*/ 7 w 56"/>
                <a:gd name="T29" fmla="*/ 21 h 60"/>
                <a:gd name="T30" fmla="*/ 5 w 56"/>
                <a:gd name="T31" fmla="*/ 29 h 60"/>
                <a:gd name="T32" fmla="*/ 0 w 56"/>
                <a:gd name="T33" fmla="*/ 30 h 60"/>
                <a:gd name="T34" fmla="*/ 2 w 56"/>
                <a:gd name="T35" fmla="*/ 40 h 60"/>
                <a:gd name="T36" fmla="*/ 7 w 56"/>
                <a:gd name="T37" fmla="*/ 39 h 60"/>
                <a:gd name="T38" fmla="*/ 11 w 56"/>
                <a:gd name="T39" fmla="*/ 46 h 60"/>
                <a:gd name="T40" fmla="*/ 8 w 56"/>
                <a:gd name="T41" fmla="*/ 51 h 60"/>
                <a:gd name="T42" fmla="*/ 16 w 56"/>
                <a:gd name="T43" fmla="*/ 57 h 60"/>
                <a:gd name="T44" fmla="*/ 19 w 56"/>
                <a:gd name="T45" fmla="*/ 52 h 60"/>
                <a:gd name="T46" fmla="*/ 27 w 56"/>
                <a:gd name="T47" fmla="*/ 54 h 60"/>
                <a:gd name="T48" fmla="*/ 28 w 56"/>
                <a:gd name="T49" fmla="*/ 60 h 60"/>
                <a:gd name="T50" fmla="*/ 37 w 56"/>
                <a:gd name="T51" fmla="*/ 58 h 60"/>
                <a:gd name="T52" fmla="*/ 36 w 56"/>
                <a:gd name="T53" fmla="*/ 52 h 60"/>
                <a:gd name="T54" fmla="*/ 43 w 56"/>
                <a:gd name="T55" fmla="*/ 48 h 60"/>
                <a:gd name="T56" fmla="*/ 48 w 56"/>
                <a:gd name="T57" fmla="*/ 51 h 60"/>
                <a:gd name="T58" fmla="*/ 53 w 56"/>
                <a:gd name="T59" fmla="*/ 43 h 60"/>
                <a:gd name="T60" fmla="*/ 49 w 56"/>
                <a:gd name="T61" fmla="*/ 39 h 60"/>
                <a:gd name="T62" fmla="*/ 50 w 56"/>
                <a:gd name="T63" fmla="*/ 31 h 60"/>
                <a:gd name="T64" fmla="*/ 56 w 56"/>
                <a:gd name="T65" fmla="*/ 30 h 60"/>
                <a:gd name="T66" fmla="*/ 30 w 56"/>
                <a:gd name="T67" fmla="*/ 45 h 60"/>
                <a:gd name="T68" fmla="*/ 14 w 56"/>
                <a:gd name="T69" fmla="*/ 33 h 60"/>
                <a:gd name="T70" fmla="*/ 25 w 56"/>
                <a:gd name="T71" fmla="*/ 15 h 60"/>
                <a:gd name="T72" fmla="*/ 42 w 56"/>
                <a:gd name="T73" fmla="*/ 28 h 60"/>
                <a:gd name="T74" fmla="*/ 30 w 56"/>
                <a:gd name="T7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60">
                  <a:moveTo>
                    <a:pt x="56" y="30"/>
                  </a:moveTo>
                  <a:cubicBezTo>
                    <a:pt x="54" y="20"/>
                    <a:pt x="54" y="20"/>
                    <a:pt x="54" y="20"/>
                  </a:cubicBezTo>
                  <a:cubicBezTo>
                    <a:pt x="48" y="21"/>
                    <a:pt x="48" y="21"/>
                    <a:pt x="48" y="21"/>
                  </a:cubicBezTo>
                  <a:cubicBezTo>
                    <a:pt x="47" y="18"/>
                    <a:pt x="46" y="16"/>
                    <a:pt x="44" y="14"/>
                  </a:cubicBezTo>
                  <a:cubicBezTo>
                    <a:pt x="48" y="9"/>
                    <a:pt x="48" y="9"/>
                    <a:pt x="48" y="9"/>
                  </a:cubicBezTo>
                  <a:cubicBezTo>
                    <a:pt x="40" y="3"/>
                    <a:pt x="40" y="3"/>
                    <a:pt x="40" y="3"/>
                  </a:cubicBezTo>
                  <a:cubicBezTo>
                    <a:pt x="36" y="8"/>
                    <a:pt x="36" y="8"/>
                    <a:pt x="36" y="8"/>
                  </a:cubicBezTo>
                  <a:cubicBezTo>
                    <a:pt x="34" y="7"/>
                    <a:pt x="31" y="6"/>
                    <a:pt x="29" y="6"/>
                  </a:cubicBezTo>
                  <a:cubicBezTo>
                    <a:pt x="28" y="0"/>
                    <a:pt x="28" y="0"/>
                    <a:pt x="28" y="0"/>
                  </a:cubicBezTo>
                  <a:cubicBezTo>
                    <a:pt x="18" y="2"/>
                    <a:pt x="18" y="2"/>
                    <a:pt x="18" y="2"/>
                  </a:cubicBezTo>
                  <a:cubicBezTo>
                    <a:pt x="19" y="8"/>
                    <a:pt x="19" y="8"/>
                    <a:pt x="19" y="8"/>
                  </a:cubicBezTo>
                  <a:cubicBezTo>
                    <a:pt x="17" y="9"/>
                    <a:pt x="15" y="11"/>
                    <a:pt x="13" y="13"/>
                  </a:cubicBezTo>
                  <a:cubicBezTo>
                    <a:pt x="8" y="9"/>
                    <a:pt x="8" y="9"/>
                    <a:pt x="8" y="9"/>
                  </a:cubicBezTo>
                  <a:cubicBezTo>
                    <a:pt x="2" y="18"/>
                    <a:pt x="2" y="18"/>
                    <a:pt x="2" y="18"/>
                  </a:cubicBezTo>
                  <a:cubicBezTo>
                    <a:pt x="7" y="21"/>
                    <a:pt x="7" y="21"/>
                    <a:pt x="7" y="21"/>
                  </a:cubicBezTo>
                  <a:cubicBezTo>
                    <a:pt x="6" y="24"/>
                    <a:pt x="6" y="26"/>
                    <a:pt x="5" y="29"/>
                  </a:cubicBezTo>
                  <a:cubicBezTo>
                    <a:pt x="0" y="30"/>
                    <a:pt x="0" y="30"/>
                    <a:pt x="0" y="30"/>
                  </a:cubicBezTo>
                  <a:cubicBezTo>
                    <a:pt x="2" y="40"/>
                    <a:pt x="2" y="40"/>
                    <a:pt x="2" y="40"/>
                  </a:cubicBezTo>
                  <a:cubicBezTo>
                    <a:pt x="7" y="39"/>
                    <a:pt x="7" y="39"/>
                    <a:pt x="7" y="39"/>
                  </a:cubicBezTo>
                  <a:cubicBezTo>
                    <a:pt x="8" y="42"/>
                    <a:pt x="10" y="44"/>
                    <a:pt x="11" y="46"/>
                  </a:cubicBezTo>
                  <a:cubicBezTo>
                    <a:pt x="8" y="51"/>
                    <a:pt x="8" y="51"/>
                    <a:pt x="8" y="51"/>
                  </a:cubicBezTo>
                  <a:cubicBezTo>
                    <a:pt x="16" y="57"/>
                    <a:pt x="16" y="57"/>
                    <a:pt x="16" y="57"/>
                  </a:cubicBezTo>
                  <a:cubicBezTo>
                    <a:pt x="19" y="52"/>
                    <a:pt x="19" y="52"/>
                    <a:pt x="19" y="52"/>
                  </a:cubicBezTo>
                  <a:cubicBezTo>
                    <a:pt x="22" y="53"/>
                    <a:pt x="24" y="54"/>
                    <a:pt x="27" y="54"/>
                  </a:cubicBezTo>
                  <a:cubicBezTo>
                    <a:pt x="28" y="60"/>
                    <a:pt x="28" y="60"/>
                    <a:pt x="28" y="60"/>
                  </a:cubicBezTo>
                  <a:cubicBezTo>
                    <a:pt x="37" y="58"/>
                    <a:pt x="37" y="58"/>
                    <a:pt x="37" y="58"/>
                  </a:cubicBezTo>
                  <a:cubicBezTo>
                    <a:pt x="36" y="52"/>
                    <a:pt x="36" y="52"/>
                    <a:pt x="36" y="52"/>
                  </a:cubicBezTo>
                  <a:cubicBezTo>
                    <a:pt x="39" y="51"/>
                    <a:pt x="41" y="50"/>
                    <a:pt x="43" y="48"/>
                  </a:cubicBezTo>
                  <a:cubicBezTo>
                    <a:pt x="48" y="51"/>
                    <a:pt x="48" y="51"/>
                    <a:pt x="48" y="51"/>
                  </a:cubicBezTo>
                  <a:cubicBezTo>
                    <a:pt x="53" y="43"/>
                    <a:pt x="53" y="43"/>
                    <a:pt x="53" y="43"/>
                  </a:cubicBezTo>
                  <a:cubicBezTo>
                    <a:pt x="49" y="39"/>
                    <a:pt x="49" y="39"/>
                    <a:pt x="49" y="39"/>
                  </a:cubicBezTo>
                  <a:cubicBezTo>
                    <a:pt x="49" y="37"/>
                    <a:pt x="50" y="34"/>
                    <a:pt x="50" y="31"/>
                  </a:cubicBezTo>
                  <a:cubicBezTo>
                    <a:pt x="56" y="30"/>
                    <a:pt x="56" y="30"/>
                    <a:pt x="56" y="30"/>
                  </a:cubicBezTo>
                  <a:close/>
                  <a:moveTo>
                    <a:pt x="30" y="45"/>
                  </a:moveTo>
                  <a:cubicBezTo>
                    <a:pt x="23" y="46"/>
                    <a:pt x="15" y="41"/>
                    <a:pt x="14" y="33"/>
                  </a:cubicBezTo>
                  <a:cubicBezTo>
                    <a:pt x="13" y="25"/>
                    <a:pt x="18" y="17"/>
                    <a:pt x="25" y="15"/>
                  </a:cubicBezTo>
                  <a:cubicBezTo>
                    <a:pt x="33" y="14"/>
                    <a:pt x="40" y="19"/>
                    <a:pt x="42" y="28"/>
                  </a:cubicBezTo>
                  <a:cubicBezTo>
                    <a:pt x="43" y="36"/>
                    <a:pt x="38" y="43"/>
                    <a:pt x="3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 name="Freeform 34"/>
            <p:cNvSpPr>
              <a:spLocks noEditPoints="1"/>
            </p:cNvSpPr>
            <p:nvPr/>
          </p:nvSpPr>
          <p:spPr bwMode="auto">
            <a:xfrm>
              <a:off x="4926013" y="1143000"/>
              <a:ext cx="141288" cy="149225"/>
            </a:xfrm>
            <a:custGeom>
              <a:avLst/>
              <a:gdLst>
                <a:gd name="T0" fmla="*/ 44 w 45"/>
                <a:gd name="T1" fmla="*/ 15 h 47"/>
                <a:gd name="T2" fmla="*/ 40 w 45"/>
                <a:gd name="T3" fmla="*/ 16 h 47"/>
                <a:gd name="T4" fmla="*/ 33 w 45"/>
                <a:gd name="T5" fmla="*/ 7 h 47"/>
                <a:gd name="T6" fmla="*/ 34 w 45"/>
                <a:gd name="T7" fmla="*/ 2 h 47"/>
                <a:gd name="T8" fmla="*/ 27 w 45"/>
                <a:gd name="T9" fmla="*/ 0 h 47"/>
                <a:gd name="T10" fmla="*/ 25 w 45"/>
                <a:gd name="T11" fmla="*/ 3 h 47"/>
                <a:gd name="T12" fmla="*/ 14 w 45"/>
                <a:gd name="T13" fmla="*/ 5 h 47"/>
                <a:gd name="T14" fmla="*/ 11 w 45"/>
                <a:gd name="T15" fmla="*/ 2 h 47"/>
                <a:gd name="T16" fmla="*/ 5 w 45"/>
                <a:gd name="T17" fmla="*/ 8 h 47"/>
                <a:gd name="T18" fmla="*/ 8 w 45"/>
                <a:gd name="T19" fmla="*/ 11 h 47"/>
                <a:gd name="T20" fmla="*/ 5 w 45"/>
                <a:gd name="T21" fmla="*/ 16 h 47"/>
                <a:gd name="T22" fmla="*/ 4 w 45"/>
                <a:gd name="T23" fmla="*/ 22 h 47"/>
                <a:gd name="T24" fmla="*/ 0 w 45"/>
                <a:gd name="T25" fmla="*/ 23 h 47"/>
                <a:gd name="T26" fmla="*/ 1 w 45"/>
                <a:gd name="T27" fmla="*/ 31 h 47"/>
                <a:gd name="T28" fmla="*/ 5 w 45"/>
                <a:gd name="T29" fmla="*/ 31 h 47"/>
                <a:gd name="T30" fmla="*/ 12 w 45"/>
                <a:gd name="T31" fmla="*/ 40 h 47"/>
                <a:gd name="T32" fmla="*/ 11 w 45"/>
                <a:gd name="T33" fmla="*/ 44 h 47"/>
                <a:gd name="T34" fmla="*/ 18 w 45"/>
                <a:gd name="T35" fmla="*/ 47 h 47"/>
                <a:gd name="T36" fmla="*/ 20 w 45"/>
                <a:gd name="T37" fmla="*/ 43 h 47"/>
                <a:gd name="T38" fmla="*/ 31 w 45"/>
                <a:gd name="T39" fmla="*/ 42 h 47"/>
                <a:gd name="T40" fmla="*/ 34 w 45"/>
                <a:gd name="T41" fmla="*/ 44 h 47"/>
                <a:gd name="T42" fmla="*/ 40 w 45"/>
                <a:gd name="T43" fmla="*/ 39 h 47"/>
                <a:gd name="T44" fmla="*/ 38 w 45"/>
                <a:gd name="T45" fmla="*/ 36 h 47"/>
                <a:gd name="T46" fmla="*/ 40 w 45"/>
                <a:gd name="T47" fmla="*/ 30 h 47"/>
                <a:gd name="T48" fmla="*/ 41 w 45"/>
                <a:gd name="T49" fmla="*/ 25 h 47"/>
                <a:gd name="T50" fmla="*/ 45 w 45"/>
                <a:gd name="T51" fmla="*/ 24 h 47"/>
                <a:gd name="T52" fmla="*/ 44 w 45"/>
                <a:gd name="T53" fmla="*/ 15 h 47"/>
                <a:gd name="T54" fmla="*/ 33 w 45"/>
                <a:gd name="T55" fmla="*/ 26 h 47"/>
                <a:gd name="T56" fmla="*/ 20 w 45"/>
                <a:gd name="T57" fmla="*/ 34 h 47"/>
                <a:gd name="T58" fmla="*/ 12 w 45"/>
                <a:gd name="T59" fmla="*/ 20 h 47"/>
                <a:gd name="T60" fmla="*/ 25 w 45"/>
                <a:gd name="T61" fmla="*/ 12 h 47"/>
                <a:gd name="T62" fmla="*/ 33 w 45"/>
                <a:gd name="T63"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7">
                  <a:moveTo>
                    <a:pt x="44" y="15"/>
                  </a:moveTo>
                  <a:cubicBezTo>
                    <a:pt x="40" y="16"/>
                    <a:pt x="40" y="16"/>
                    <a:pt x="40" y="16"/>
                  </a:cubicBezTo>
                  <a:cubicBezTo>
                    <a:pt x="39" y="12"/>
                    <a:pt x="36" y="9"/>
                    <a:pt x="33" y="7"/>
                  </a:cubicBezTo>
                  <a:cubicBezTo>
                    <a:pt x="34" y="2"/>
                    <a:pt x="34" y="2"/>
                    <a:pt x="34" y="2"/>
                  </a:cubicBezTo>
                  <a:cubicBezTo>
                    <a:pt x="27" y="0"/>
                    <a:pt x="27" y="0"/>
                    <a:pt x="27" y="0"/>
                  </a:cubicBezTo>
                  <a:cubicBezTo>
                    <a:pt x="25" y="3"/>
                    <a:pt x="25" y="3"/>
                    <a:pt x="25" y="3"/>
                  </a:cubicBezTo>
                  <a:cubicBezTo>
                    <a:pt x="21" y="3"/>
                    <a:pt x="18" y="3"/>
                    <a:pt x="14" y="5"/>
                  </a:cubicBezTo>
                  <a:cubicBezTo>
                    <a:pt x="11" y="2"/>
                    <a:pt x="11" y="2"/>
                    <a:pt x="11" y="2"/>
                  </a:cubicBezTo>
                  <a:cubicBezTo>
                    <a:pt x="5" y="8"/>
                    <a:pt x="5" y="8"/>
                    <a:pt x="5" y="8"/>
                  </a:cubicBezTo>
                  <a:cubicBezTo>
                    <a:pt x="8" y="11"/>
                    <a:pt x="8" y="11"/>
                    <a:pt x="8" y="11"/>
                  </a:cubicBezTo>
                  <a:cubicBezTo>
                    <a:pt x="6" y="13"/>
                    <a:pt x="5" y="14"/>
                    <a:pt x="5" y="16"/>
                  </a:cubicBezTo>
                  <a:cubicBezTo>
                    <a:pt x="4" y="18"/>
                    <a:pt x="4" y="20"/>
                    <a:pt x="4" y="22"/>
                  </a:cubicBezTo>
                  <a:cubicBezTo>
                    <a:pt x="0" y="23"/>
                    <a:pt x="0" y="23"/>
                    <a:pt x="0" y="23"/>
                  </a:cubicBezTo>
                  <a:cubicBezTo>
                    <a:pt x="1" y="31"/>
                    <a:pt x="1" y="31"/>
                    <a:pt x="1" y="31"/>
                  </a:cubicBezTo>
                  <a:cubicBezTo>
                    <a:pt x="5" y="31"/>
                    <a:pt x="5" y="31"/>
                    <a:pt x="5" y="31"/>
                  </a:cubicBezTo>
                  <a:cubicBezTo>
                    <a:pt x="6" y="35"/>
                    <a:pt x="9" y="38"/>
                    <a:pt x="12" y="40"/>
                  </a:cubicBezTo>
                  <a:cubicBezTo>
                    <a:pt x="11" y="44"/>
                    <a:pt x="11" y="44"/>
                    <a:pt x="11" y="44"/>
                  </a:cubicBezTo>
                  <a:cubicBezTo>
                    <a:pt x="18" y="47"/>
                    <a:pt x="18" y="47"/>
                    <a:pt x="18" y="47"/>
                  </a:cubicBezTo>
                  <a:cubicBezTo>
                    <a:pt x="20" y="43"/>
                    <a:pt x="20" y="43"/>
                    <a:pt x="20" y="43"/>
                  </a:cubicBezTo>
                  <a:cubicBezTo>
                    <a:pt x="24" y="44"/>
                    <a:pt x="28" y="43"/>
                    <a:pt x="31" y="42"/>
                  </a:cubicBezTo>
                  <a:cubicBezTo>
                    <a:pt x="34" y="44"/>
                    <a:pt x="34" y="44"/>
                    <a:pt x="34" y="44"/>
                  </a:cubicBezTo>
                  <a:cubicBezTo>
                    <a:pt x="40" y="39"/>
                    <a:pt x="40" y="39"/>
                    <a:pt x="40" y="39"/>
                  </a:cubicBezTo>
                  <a:cubicBezTo>
                    <a:pt x="38" y="36"/>
                    <a:pt x="38" y="36"/>
                    <a:pt x="38" y="36"/>
                  </a:cubicBezTo>
                  <a:cubicBezTo>
                    <a:pt x="39" y="34"/>
                    <a:pt x="40" y="32"/>
                    <a:pt x="40" y="30"/>
                  </a:cubicBezTo>
                  <a:cubicBezTo>
                    <a:pt x="41" y="28"/>
                    <a:pt x="41" y="27"/>
                    <a:pt x="41" y="25"/>
                  </a:cubicBezTo>
                  <a:cubicBezTo>
                    <a:pt x="45" y="24"/>
                    <a:pt x="45" y="24"/>
                    <a:pt x="45" y="24"/>
                  </a:cubicBezTo>
                  <a:cubicBezTo>
                    <a:pt x="44" y="15"/>
                    <a:pt x="44" y="15"/>
                    <a:pt x="44" y="15"/>
                  </a:cubicBezTo>
                  <a:close/>
                  <a:moveTo>
                    <a:pt x="33" y="26"/>
                  </a:moveTo>
                  <a:cubicBezTo>
                    <a:pt x="31" y="32"/>
                    <a:pt x="25" y="36"/>
                    <a:pt x="20" y="34"/>
                  </a:cubicBezTo>
                  <a:cubicBezTo>
                    <a:pt x="14" y="33"/>
                    <a:pt x="11" y="26"/>
                    <a:pt x="12" y="20"/>
                  </a:cubicBezTo>
                  <a:cubicBezTo>
                    <a:pt x="14" y="14"/>
                    <a:pt x="20" y="11"/>
                    <a:pt x="25" y="12"/>
                  </a:cubicBezTo>
                  <a:cubicBezTo>
                    <a:pt x="31" y="14"/>
                    <a:pt x="34" y="20"/>
                    <a:pt x="3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 name="Freeform 35"/>
            <p:cNvSpPr>
              <a:spLocks noEditPoints="1"/>
            </p:cNvSpPr>
            <p:nvPr/>
          </p:nvSpPr>
          <p:spPr bwMode="auto">
            <a:xfrm>
              <a:off x="4803776" y="1120775"/>
              <a:ext cx="109538" cy="127000"/>
            </a:xfrm>
            <a:custGeom>
              <a:avLst/>
              <a:gdLst>
                <a:gd name="T0" fmla="*/ 22 w 35"/>
                <a:gd name="T1" fmla="*/ 25 h 40"/>
                <a:gd name="T2" fmla="*/ 10 w 35"/>
                <a:gd name="T3" fmla="*/ 38 h 40"/>
                <a:gd name="T4" fmla="*/ 2 w 35"/>
                <a:gd name="T5" fmla="*/ 38 h 40"/>
                <a:gd name="T6" fmla="*/ 2 w 35"/>
                <a:gd name="T7" fmla="*/ 38 h 40"/>
                <a:gd name="T8" fmla="*/ 2 w 35"/>
                <a:gd name="T9" fmla="*/ 30 h 40"/>
                <a:gd name="T10" fmla="*/ 14 w 35"/>
                <a:gd name="T11" fmla="*/ 17 h 40"/>
                <a:gd name="T12" fmla="*/ 14 w 35"/>
                <a:gd name="T13" fmla="*/ 16 h 40"/>
                <a:gd name="T14" fmla="*/ 14 w 35"/>
                <a:gd name="T15" fmla="*/ 13 h 40"/>
                <a:gd name="T16" fmla="*/ 25 w 35"/>
                <a:gd name="T17" fmla="*/ 0 h 40"/>
                <a:gd name="T18" fmla="*/ 34 w 35"/>
                <a:gd name="T19" fmla="*/ 5 h 40"/>
                <a:gd name="T20" fmla="*/ 35 w 35"/>
                <a:gd name="T21" fmla="*/ 6 h 40"/>
                <a:gd name="T22" fmla="*/ 34 w 35"/>
                <a:gd name="T23" fmla="*/ 6 h 40"/>
                <a:gd name="T24" fmla="*/ 25 w 35"/>
                <a:gd name="T25" fmla="*/ 6 h 40"/>
                <a:gd name="T26" fmla="*/ 24 w 35"/>
                <a:gd name="T27" fmla="*/ 7 h 40"/>
                <a:gd name="T28" fmla="*/ 21 w 35"/>
                <a:gd name="T29" fmla="*/ 12 h 40"/>
                <a:gd name="T30" fmla="*/ 21 w 35"/>
                <a:gd name="T31" fmla="*/ 13 h 40"/>
                <a:gd name="T32" fmla="*/ 24 w 35"/>
                <a:gd name="T33" fmla="*/ 19 h 40"/>
                <a:gd name="T34" fmla="*/ 25 w 35"/>
                <a:gd name="T35" fmla="*/ 19 h 40"/>
                <a:gd name="T36" fmla="*/ 34 w 35"/>
                <a:gd name="T37" fmla="*/ 19 h 40"/>
                <a:gd name="T38" fmla="*/ 35 w 35"/>
                <a:gd name="T39" fmla="*/ 20 h 40"/>
                <a:gd name="T40" fmla="*/ 34 w 35"/>
                <a:gd name="T41" fmla="*/ 21 h 40"/>
                <a:gd name="T42" fmla="*/ 25 w 35"/>
                <a:gd name="T43" fmla="*/ 25 h 40"/>
                <a:gd name="T44" fmla="*/ 22 w 35"/>
                <a:gd name="T45" fmla="*/ 25 h 40"/>
                <a:gd name="T46" fmla="*/ 22 w 35"/>
                <a:gd name="T47" fmla="*/ 25 h 40"/>
                <a:gd name="T48" fmla="*/ 22 w 35"/>
                <a:gd name="T49" fmla="*/ 25 h 40"/>
                <a:gd name="T50" fmla="*/ 4 w 35"/>
                <a:gd name="T51" fmla="*/ 32 h 40"/>
                <a:gd name="T52" fmla="*/ 4 w 35"/>
                <a:gd name="T53" fmla="*/ 36 h 40"/>
                <a:gd name="T54" fmla="*/ 8 w 35"/>
                <a:gd name="T55" fmla="*/ 36 h 40"/>
                <a:gd name="T56" fmla="*/ 8 w 35"/>
                <a:gd name="T57" fmla="*/ 32 h 40"/>
                <a:gd name="T58" fmla="*/ 4 w 35"/>
                <a:gd name="T5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40">
                  <a:moveTo>
                    <a:pt x="22" y="25"/>
                  </a:moveTo>
                  <a:cubicBezTo>
                    <a:pt x="10" y="38"/>
                    <a:pt x="10" y="38"/>
                    <a:pt x="10" y="38"/>
                  </a:cubicBezTo>
                  <a:cubicBezTo>
                    <a:pt x="8" y="40"/>
                    <a:pt x="4" y="40"/>
                    <a:pt x="2" y="38"/>
                  </a:cubicBezTo>
                  <a:cubicBezTo>
                    <a:pt x="2" y="38"/>
                    <a:pt x="2" y="38"/>
                    <a:pt x="2" y="38"/>
                  </a:cubicBezTo>
                  <a:cubicBezTo>
                    <a:pt x="0" y="36"/>
                    <a:pt x="0" y="32"/>
                    <a:pt x="2" y="30"/>
                  </a:cubicBezTo>
                  <a:cubicBezTo>
                    <a:pt x="14" y="17"/>
                    <a:pt x="14" y="17"/>
                    <a:pt x="14" y="17"/>
                  </a:cubicBezTo>
                  <a:cubicBezTo>
                    <a:pt x="14" y="17"/>
                    <a:pt x="14" y="17"/>
                    <a:pt x="14" y="16"/>
                  </a:cubicBezTo>
                  <a:cubicBezTo>
                    <a:pt x="14" y="15"/>
                    <a:pt x="14" y="14"/>
                    <a:pt x="14" y="13"/>
                  </a:cubicBezTo>
                  <a:cubicBezTo>
                    <a:pt x="14" y="6"/>
                    <a:pt x="19" y="0"/>
                    <a:pt x="25" y="0"/>
                  </a:cubicBezTo>
                  <a:cubicBezTo>
                    <a:pt x="29" y="0"/>
                    <a:pt x="32" y="2"/>
                    <a:pt x="34" y="5"/>
                  </a:cubicBezTo>
                  <a:cubicBezTo>
                    <a:pt x="35" y="5"/>
                    <a:pt x="35" y="6"/>
                    <a:pt x="35" y="6"/>
                  </a:cubicBezTo>
                  <a:cubicBezTo>
                    <a:pt x="34" y="6"/>
                    <a:pt x="34" y="6"/>
                    <a:pt x="34" y="6"/>
                  </a:cubicBezTo>
                  <a:cubicBezTo>
                    <a:pt x="25" y="6"/>
                    <a:pt x="25" y="6"/>
                    <a:pt x="25" y="6"/>
                  </a:cubicBezTo>
                  <a:cubicBezTo>
                    <a:pt x="25" y="6"/>
                    <a:pt x="24" y="6"/>
                    <a:pt x="24" y="7"/>
                  </a:cubicBezTo>
                  <a:cubicBezTo>
                    <a:pt x="21" y="12"/>
                    <a:pt x="21" y="12"/>
                    <a:pt x="21" y="12"/>
                  </a:cubicBezTo>
                  <a:cubicBezTo>
                    <a:pt x="21" y="13"/>
                    <a:pt x="21" y="13"/>
                    <a:pt x="21" y="13"/>
                  </a:cubicBezTo>
                  <a:cubicBezTo>
                    <a:pt x="24" y="19"/>
                    <a:pt x="24" y="19"/>
                    <a:pt x="24" y="19"/>
                  </a:cubicBezTo>
                  <a:cubicBezTo>
                    <a:pt x="24" y="19"/>
                    <a:pt x="25" y="19"/>
                    <a:pt x="25" y="19"/>
                  </a:cubicBezTo>
                  <a:cubicBezTo>
                    <a:pt x="34" y="19"/>
                    <a:pt x="34" y="19"/>
                    <a:pt x="34" y="19"/>
                  </a:cubicBezTo>
                  <a:cubicBezTo>
                    <a:pt x="34" y="19"/>
                    <a:pt x="34" y="19"/>
                    <a:pt x="35" y="20"/>
                  </a:cubicBezTo>
                  <a:cubicBezTo>
                    <a:pt x="35" y="20"/>
                    <a:pt x="35" y="20"/>
                    <a:pt x="34" y="21"/>
                  </a:cubicBezTo>
                  <a:cubicBezTo>
                    <a:pt x="32" y="23"/>
                    <a:pt x="29" y="25"/>
                    <a:pt x="25" y="25"/>
                  </a:cubicBezTo>
                  <a:cubicBezTo>
                    <a:pt x="24" y="25"/>
                    <a:pt x="23" y="25"/>
                    <a:pt x="22" y="25"/>
                  </a:cubicBezTo>
                  <a:cubicBezTo>
                    <a:pt x="22" y="25"/>
                    <a:pt x="22" y="25"/>
                    <a:pt x="22" y="25"/>
                  </a:cubicBezTo>
                  <a:cubicBezTo>
                    <a:pt x="22" y="25"/>
                    <a:pt x="22" y="25"/>
                    <a:pt x="22" y="25"/>
                  </a:cubicBezTo>
                  <a:close/>
                  <a:moveTo>
                    <a:pt x="4" y="32"/>
                  </a:moveTo>
                  <a:cubicBezTo>
                    <a:pt x="3" y="33"/>
                    <a:pt x="3" y="35"/>
                    <a:pt x="4" y="36"/>
                  </a:cubicBezTo>
                  <a:cubicBezTo>
                    <a:pt x="5" y="37"/>
                    <a:pt x="7" y="37"/>
                    <a:pt x="8" y="36"/>
                  </a:cubicBezTo>
                  <a:cubicBezTo>
                    <a:pt x="9" y="35"/>
                    <a:pt x="9" y="33"/>
                    <a:pt x="8" y="32"/>
                  </a:cubicBezTo>
                  <a:cubicBezTo>
                    <a:pt x="7" y="31"/>
                    <a:pt x="5" y="31"/>
                    <a:pt x="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4" name="TextBox 13"/>
          <p:cNvSpPr txBox="1"/>
          <p:nvPr/>
        </p:nvSpPr>
        <p:spPr>
          <a:xfrm>
            <a:off x="3523638" y="1386498"/>
            <a:ext cx="1967104"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600" b="1" i="0" u="none" strike="noStrike" kern="0" cap="all" spc="0" normalizeH="0" baseline="0" noProof="0">
                <a:ln>
                  <a:noFill/>
                </a:ln>
                <a:solidFill>
                  <a:srgbClr val="E79824"/>
                </a:solidFill>
                <a:effectLst/>
                <a:uLnTx/>
                <a:uFillTx/>
                <a:latin typeface="Arial" charset="0"/>
                <a:ea typeface="Arial" charset="0"/>
                <a:cs typeface="Arial" charset="0"/>
              </a:rPr>
              <a:t>Assemble</a:t>
            </a:r>
          </a:p>
        </p:txBody>
      </p:sp>
      <p:sp>
        <p:nvSpPr>
          <p:cNvPr id="16" name="TextBox 15"/>
          <p:cNvSpPr txBox="1"/>
          <p:nvPr/>
        </p:nvSpPr>
        <p:spPr>
          <a:xfrm>
            <a:off x="9677401" y="1386498"/>
            <a:ext cx="1917700"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600" b="1" i="0" u="none" strike="noStrike" kern="0" cap="all" spc="0" normalizeH="0" baseline="0" noProof="0">
                <a:ln>
                  <a:noFill/>
                </a:ln>
                <a:solidFill>
                  <a:srgbClr val="7927A8"/>
                </a:solidFill>
                <a:effectLst/>
                <a:uLnTx/>
                <a:uFillTx/>
                <a:latin typeface="Arial" charset="0"/>
                <a:ea typeface="Arial" charset="0"/>
                <a:cs typeface="Arial" charset="0"/>
              </a:rPr>
              <a:t>Advocate</a:t>
            </a:r>
          </a:p>
        </p:txBody>
      </p:sp>
      <p:sp>
        <p:nvSpPr>
          <p:cNvPr id="17" name="TextBox 16"/>
          <p:cNvSpPr txBox="1"/>
          <p:nvPr/>
        </p:nvSpPr>
        <p:spPr>
          <a:xfrm>
            <a:off x="7059589" y="1386498"/>
            <a:ext cx="1048965"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600" b="1" i="0" u="none" strike="noStrike" kern="0" cap="all" spc="0" normalizeH="0" baseline="0" noProof="0">
                <a:ln>
                  <a:noFill/>
                </a:ln>
                <a:solidFill>
                  <a:srgbClr val="58595B"/>
                </a:solidFill>
                <a:effectLst/>
                <a:uLnTx/>
                <a:uFillTx/>
                <a:latin typeface="Arial" charset="0"/>
                <a:ea typeface="Arial" charset="0"/>
                <a:cs typeface="Arial" charset="0"/>
              </a:rPr>
              <a:t>Build</a:t>
            </a:r>
          </a:p>
        </p:txBody>
      </p:sp>
      <p:sp>
        <p:nvSpPr>
          <p:cNvPr id="9" name="TextBox 8"/>
          <p:cNvSpPr txBox="1"/>
          <p:nvPr/>
        </p:nvSpPr>
        <p:spPr>
          <a:xfrm>
            <a:off x="704295" y="1386498"/>
            <a:ext cx="1250496"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600" b="1" i="0" u="none" strike="noStrike" kern="0" cap="all" spc="0" normalizeH="0" baseline="0" noProof="0">
                <a:ln>
                  <a:noFill/>
                </a:ln>
                <a:solidFill>
                  <a:srgbClr val="4F8CBD"/>
                </a:solidFill>
                <a:effectLst/>
                <a:uLnTx/>
                <a:uFillTx/>
                <a:latin typeface="Arial" charset="0"/>
                <a:ea typeface="Arial" charset="0"/>
                <a:cs typeface="Arial" charset="0"/>
              </a:rPr>
              <a:t>Define </a:t>
            </a:r>
          </a:p>
        </p:txBody>
      </p:sp>
      <p:sp>
        <p:nvSpPr>
          <p:cNvPr id="59" name="Freeform 5"/>
          <p:cNvSpPr>
            <a:spLocks noChangeAspect="1"/>
          </p:cNvSpPr>
          <p:nvPr/>
        </p:nvSpPr>
        <p:spPr bwMode="auto">
          <a:xfrm rot="16200000">
            <a:off x="2510615" y="149454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4F8CBD"/>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5"/>
          <p:cNvSpPr>
            <a:spLocks noChangeAspect="1"/>
          </p:cNvSpPr>
          <p:nvPr/>
        </p:nvSpPr>
        <p:spPr bwMode="auto">
          <a:xfrm rot="16200000">
            <a:off x="6046566" y="149454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E7982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Freeform 5"/>
          <p:cNvSpPr>
            <a:spLocks noChangeAspect="1"/>
          </p:cNvSpPr>
          <p:nvPr/>
        </p:nvSpPr>
        <p:spPr bwMode="auto">
          <a:xfrm rot="16200000">
            <a:off x="8664378" y="149454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58595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9674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93F4-9447-4222-AC93-A2B519ECAFFC}"/>
              </a:ext>
            </a:extLst>
          </p:cNvPr>
          <p:cNvSpPr>
            <a:spLocks noGrp="1"/>
          </p:cNvSpPr>
          <p:nvPr>
            <p:ph type="title"/>
          </p:nvPr>
        </p:nvSpPr>
        <p:spPr/>
        <p:txBody>
          <a:bodyPr/>
          <a:lstStyle/>
          <a:p>
            <a:r>
              <a:rPr lang="en-US">
                <a:hlinkClick r:id="rId2"/>
              </a:rPr>
              <a:t>CyberHygiene@NIST.gov</a:t>
            </a:r>
            <a:endParaRPr lang="en-US"/>
          </a:p>
        </p:txBody>
      </p:sp>
      <p:sp>
        <p:nvSpPr>
          <p:cNvPr id="3" name="Content Placeholder 2">
            <a:extLst>
              <a:ext uri="{FF2B5EF4-FFF2-40B4-BE49-F238E27FC236}">
                <a16:creationId xmlns:a16="http://schemas.microsoft.com/office/drawing/2014/main" id="{FB48B250-BAE3-46AF-868F-BB74526E1283}"/>
              </a:ext>
            </a:extLst>
          </p:cNvPr>
          <p:cNvSpPr>
            <a:spLocks noGrp="1"/>
          </p:cNvSpPr>
          <p:nvPr>
            <p:ph idx="1"/>
          </p:nvPr>
        </p:nvSpPr>
        <p:spPr/>
        <p:txBody>
          <a:bodyPr/>
          <a:lstStyle/>
          <a:p>
            <a:r>
              <a:rPr lang="en-US"/>
              <a:t>Share your thoughts and feedback</a:t>
            </a:r>
          </a:p>
          <a:p>
            <a:pPr lvl="1"/>
            <a:r>
              <a:rPr lang="en-US" b="1"/>
              <a:t>Organization - </a:t>
            </a:r>
            <a:r>
              <a:rPr lang="en-US"/>
              <a:t>How your patch mitigation program works </a:t>
            </a:r>
          </a:p>
          <a:p>
            <a:pPr lvl="2"/>
            <a:r>
              <a:rPr lang="en-US"/>
              <a:t>Acquisition requirements for vendors</a:t>
            </a:r>
          </a:p>
          <a:p>
            <a:pPr lvl="2"/>
            <a:r>
              <a:rPr lang="en-US"/>
              <a:t>Patch Deployment processes (stages, speed, criteria)</a:t>
            </a:r>
          </a:p>
          <a:p>
            <a:pPr lvl="2"/>
            <a:r>
              <a:rPr lang="en-US"/>
              <a:t>Isolation strategies (for </a:t>
            </a:r>
            <a:r>
              <a:rPr lang="en-US" err="1"/>
              <a:t>unpatchable</a:t>
            </a:r>
            <a:r>
              <a:rPr lang="en-US"/>
              <a:t> assets like aging OT/ICS/SCADA/etc.)</a:t>
            </a:r>
          </a:p>
          <a:p>
            <a:pPr lvl="2"/>
            <a:r>
              <a:rPr lang="en-US"/>
              <a:t>Other insights</a:t>
            </a:r>
          </a:p>
          <a:p>
            <a:pPr lvl="1"/>
            <a:r>
              <a:rPr lang="en-US" b="1"/>
              <a:t>Security Vendor </a:t>
            </a:r>
          </a:p>
          <a:p>
            <a:pPr lvl="2"/>
            <a:r>
              <a:rPr lang="en-US"/>
              <a:t>Interested in participation in </a:t>
            </a:r>
            <a:r>
              <a:rPr lang="en-US" err="1"/>
              <a:t>NCCoE</a:t>
            </a:r>
            <a:r>
              <a:rPr lang="en-US"/>
              <a:t> lab testing</a:t>
            </a:r>
          </a:p>
        </p:txBody>
      </p:sp>
      <p:sp>
        <p:nvSpPr>
          <p:cNvPr id="4" name="Slide Number Placeholder 3">
            <a:extLst>
              <a:ext uri="{FF2B5EF4-FFF2-40B4-BE49-F238E27FC236}">
                <a16:creationId xmlns:a16="http://schemas.microsoft.com/office/drawing/2014/main" id="{3DA6E5A7-BED4-4400-BC63-D9865676D39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000" b="0" i="0" u="none" strike="noStrike" kern="1200" cap="none" spc="0" normalizeH="0" baseline="0" noProof="0">
              <a:ln>
                <a:noFill/>
              </a:ln>
              <a:solidFill>
                <a:srgbClr val="2083B6"/>
              </a:solidFill>
              <a:effectLst/>
              <a:uLnTx/>
              <a:uFillTx/>
              <a:latin typeface="Calibri"/>
              <a:ea typeface="+mn-ea"/>
              <a:cs typeface="+mn-cs"/>
            </a:endParaRPr>
          </a:p>
        </p:txBody>
      </p:sp>
    </p:spTree>
    <p:extLst>
      <p:ext uri="{BB962C8B-B14F-4D97-AF65-F5344CB8AC3E}">
        <p14:creationId xmlns:p14="http://schemas.microsoft.com/office/powerpoint/2010/main" val="307968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259D2A-551E-444E-A943-6BE8A4E415A5}"/>
              </a:ext>
            </a:extLst>
          </p:cNvPr>
          <p:cNvSpPr/>
          <p:nvPr/>
        </p:nvSpPr>
        <p:spPr bwMode="auto">
          <a:xfrm>
            <a:off x="430924" y="1460938"/>
            <a:ext cx="4710901" cy="493986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Arrow: Pentagon 2">
            <a:extLst>
              <a:ext uri="{FF2B5EF4-FFF2-40B4-BE49-F238E27FC236}">
                <a16:creationId xmlns:a16="http://schemas.microsoft.com/office/drawing/2014/main" id="{43F4CE3B-E63B-4A0B-A939-5A3BC93D3F47}"/>
              </a:ext>
            </a:extLst>
          </p:cNvPr>
          <p:cNvSpPr/>
          <p:nvPr/>
        </p:nvSpPr>
        <p:spPr bwMode="auto">
          <a:xfrm>
            <a:off x="559329" y="2124436"/>
            <a:ext cx="11336816" cy="1020399"/>
          </a:xfrm>
          <a:prstGeom prst="homePlate">
            <a:avLst/>
          </a:prstGeom>
          <a:solidFill>
            <a:srgbClr val="0072C6">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err="1">
              <a:gradFill>
                <a:gsLst>
                  <a:gs pos="0">
                    <a:srgbClr val="FFFFFF"/>
                  </a:gs>
                  <a:gs pos="100000">
                    <a:srgbClr val="FFFFFF"/>
                  </a:gs>
                </a:gsLst>
                <a:lin ang="5400000" scaled="0"/>
              </a:gradFill>
              <a:latin typeface="Segoe UI"/>
              <a:cs typeface="Segoe UI" pitchFamily="34" charset="0"/>
            </a:endParaRPr>
          </a:p>
        </p:txBody>
      </p:sp>
      <p:sp>
        <p:nvSpPr>
          <p:cNvPr id="39" name="Arrow: Pentagon 38">
            <a:extLst>
              <a:ext uri="{FF2B5EF4-FFF2-40B4-BE49-F238E27FC236}">
                <a16:creationId xmlns:a16="http://schemas.microsoft.com/office/drawing/2014/main" id="{EB74D447-5D4C-48B1-9340-1074B8E32970}"/>
              </a:ext>
            </a:extLst>
          </p:cNvPr>
          <p:cNvSpPr/>
          <p:nvPr/>
        </p:nvSpPr>
        <p:spPr bwMode="auto">
          <a:xfrm>
            <a:off x="559329" y="3185260"/>
            <a:ext cx="11336816" cy="1372079"/>
          </a:xfrm>
          <a:prstGeom prst="homePlate">
            <a:avLst>
              <a:gd name="adj" fmla="val 36810"/>
            </a:avLst>
          </a:prstGeom>
          <a:solidFill>
            <a:schemeClr val="accent2">
              <a:lumMod val="90000"/>
              <a:lumOff val="1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41" name="Arrow: Pentagon 40">
            <a:extLst>
              <a:ext uri="{FF2B5EF4-FFF2-40B4-BE49-F238E27FC236}">
                <a16:creationId xmlns:a16="http://schemas.microsoft.com/office/drawing/2014/main" id="{E5C6A425-632E-4322-820A-F2F23E9DA761}"/>
              </a:ext>
            </a:extLst>
          </p:cNvPr>
          <p:cNvSpPr/>
          <p:nvPr/>
        </p:nvSpPr>
        <p:spPr bwMode="auto">
          <a:xfrm>
            <a:off x="559329" y="4588599"/>
            <a:ext cx="11336816" cy="1044980"/>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err="1">
              <a:gradFill>
                <a:gsLst>
                  <a:gs pos="0">
                    <a:srgbClr val="FFFFFF"/>
                  </a:gs>
                  <a:gs pos="100000">
                    <a:srgbClr val="FFFFFF"/>
                  </a:gs>
                </a:gsLst>
                <a:lin ang="5400000" scaled="0"/>
              </a:gradFill>
              <a:latin typeface="Segoe UI"/>
              <a:cs typeface="Segoe UI" pitchFamily="34" charset="0"/>
            </a:endParaRPr>
          </a:p>
        </p:txBody>
      </p:sp>
      <p:graphicFrame>
        <p:nvGraphicFramePr>
          <p:cNvPr id="55" name="Table 54">
            <a:extLst>
              <a:ext uri="{FF2B5EF4-FFF2-40B4-BE49-F238E27FC236}">
                <a16:creationId xmlns:a16="http://schemas.microsoft.com/office/drawing/2014/main" id="{C1FC9DBF-2D00-4588-A888-12094D4E3A6C}"/>
              </a:ext>
            </a:extLst>
          </p:cNvPr>
          <p:cNvGraphicFramePr>
            <a:graphicFrameLocks noGrp="1"/>
          </p:cNvGraphicFramePr>
          <p:nvPr>
            <p:extLst>
              <p:ext uri="{D42A27DB-BD31-4B8C-83A1-F6EECF244321}">
                <p14:modId xmlns:p14="http://schemas.microsoft.com/office/powerpoint/2010/main" val="2424388823"/>
              </p:ext>
            </p:extLst>
          </p:nvPr>
        </p:nvGraphicFramePr>
        <p:xfrm>
          <a:off x="588263" y="1662879"/>
          <a:ext cx="4443984" cy="39707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4138611114"/>
                    </a:ext>
                  </a:extLst>
                </a:gridCol>
                <a:gridCol w="356616">
                  <a:extLst>
                    <a:ext uri="{9D8B030D-6E8A-4147-A177-3AD203B41FA5}">
                      <a16:colId xmlns:a16="http://schemas.microsoft.com/office/drawing/2014/main" val="3227296965"/>
                    </a:ext>
                  </a:extLst>
                </a:gridCol>
                <a:gridCol w="356616">
                  <a:extLst>
                    <a:ext uri="{9D8B030D-6E8A-4147-A177-3AD203B41FA5}">
                      <a16:colId xmlns:a16="http://schemas.microsoft.com/office/drawing/2014/main" val="2023875474"/>
                    </a:ext>
                  </a:extLst>
                </a:gridCol>
                <a:gridCol w="356616">
                  <a:extLst>
                    <a:ext uri="{9D8B030D-6E8A-4147-A177-3AD203B41FA5}">
                      <a16:colId xmlns:a16="http://schemas.microsoft.com/office/drawing/2014/main" val="206029858"/>
                    </a:ext>
                  </a:extLst>
                </a:gridCol>
                <a:gridCol w="356616">
                  <a:extLst>
                    <a:ext uri="{9D8B030D-6E8A-4147-A177-3AD203B41FA5}">
                      <a16:colId xmlns:a16="http://schemas.microsoft.com/office/drawing/2014/main" val="4202557491"/>
                    </a:ext>
                  </a:extLst>
                </a:gridCol>
              </a:tblGrid>
              <a:tr h="352874">
                <a:tc>
                  <a:txBody>
                    <a:bodyPr/>
                    <a:lstStyle/>
                    <a:p>
                      <a:r>
                        <a:rPr lang="en-US" sz="1200">
                          <a:gradFill>
                            <a:gsLst>
                              <a:gs pos="50000">
                                <a:schemeClr val="tx2"/>
                              </a:gs>
                              <a:gs pos="100000">
                                <a:schemeClr val="tx2"/>
                              </a:gs>
                            </a:gsLst>
                            <a:lin ang="8100000" scaled="1"/>
                          </a:gradFill>
                          <a:latin typeface="+mj-lt"/>
                        </a:rPr>
                        <a:t>Responsibility</a:t>
                      </a:r>
                    </a:p>
                  </a:txBody>
                  <a:tcPr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SaaS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PaaS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IaaS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On-prem</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2874">
                <a:tc>
                  <a:txBody>
                    <a:bodyPr/>
                    <a:lstStyle/>
                    <a:p>
                      <a:r>
                        <a:rPr lang="en-US" sz="1200">
                          <a:gradFill>
                            <a:gsLst>
                              <a:gs pos="50000">
                                <a:schemeClr val="tx2"/>
                              </a:gs>
                              <a:gs pos="100000">
                                <a:schemeClr val="tx2"/>
                              </a:gs>
                            </a:gsLst>
                            <a:lin ang="8100000" scaled="1"/>
                          </a:gradFill>
                          <a:latin typeface="+mn-lt"/>
                        </a:rPr>
                        <a:t>Information and Data</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2874">
                <a:tc>
                  <a:txBody>
                    <a:bodyPr/>
                    <a:lstStyle/>
                    <a:p>
                      <a:r>
                        <a:rPr lang="en-US" sz="1200">
                          <a:gradFill>
                            <a:gsLst>
                              <a:gs pos="50000">
                                <a:schemeClr val="tx2"/>
                              </a:gs>
                              <a:gs pos="100000">
                                <a:schemeClr val="tx2"/>
                              </a:gs>
                            </a:gsLst>
                            <a:lin ang="8100000" scaled="1"/>
                          </a:gradFill>
                          <a:latin typeface="+mn-lt"/>
                        </a:rPr>
                        <a:t>Devices (Mobile and PCs)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2874">
                <a:tc>
                  <a:txBody>
                    <a:bodyPr/>
                    <a:lstStyle/>
                    <a:p>
                      <a:r>
                        <a:rPr lang="en-US" sz="1200">
                          <a:gradFill>
                            <a:gsLst>
                              <a:gs pos="50000">
                                <a:schemeClr val="tx2"/>
                              </a:gs>
                              <a:gs pos="100000">
                                <a:schemeClr val="tx2"/>
                              </a:gs>
                            </a:gsLst>
                            <a:lin ang="8100000" scaled="1"/>
                          </a:gradFill>
                          <a:latin typeface="+mn-lt"/>
                        </a:rPr>
                        <a:t>Accounts and Identities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2874">
                <a:tc>
                  <a:txBody>
                    <a:bodyPr/>
                    <a:lstStyle/>
                    <a:p>
                      <a:r>
                        <a:rPr lang="en-US" sz="1200">
                          <a:gradFill>
                            <a:gsLst>
                              <a:gs pos="50000">
                                <a:schemeClr val="tx2"/>
                              </a:gs>
                              <a:gs pos="100000">
                                <a:schemeClr val="tx2"/>
                              </a:gs>
                            </a:gsLst>
                            <a:lin ang="8100000" scaled="1"/>
                          </a:gradFill>
                          <a:latin typeface="+mn-lt"/>
                        </a:rPr>
                        <a:t>Identity and directory infrastructure</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lumMod val="90000"/>
                          </a:schemeClr>
                        </a:gs>
                      </a:gsLst>
                      <a:lin ang="8100000" scaled="1"/>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2874">
                <a:tc>
                  <a:txBody>
                    <a:bodyPr/>
                    <a:lstStyle/>
                    <a:p>
                      <a:r>
                        <a:rPr lang="en-US" sz="1200">
                          <a:gradFill>
                            <a:gsLst>
                              <a:gs pos="50000">
                                <a:schemeClr val="tx2"/>
                              </a:gs>
                              <a:gs pos="100000">
                                <a:schemeClr val="tx2"/>
                              </a:gs>
                            </a:gsLst>
                            <a:lin ang="8100000" scaled="1"/>
                          </a:gradFill>
                          <a:latin typeface="+mn-lt"/>
                        </a:rPr>
                        <a:t>Applications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2874">
                <a:tc>
                  <a:txBody>
                    <a:bodyPr/>
                    <a:lstStyle/>
                    <a:p>
                      <a:r>
                        <a:rPr lang="en-US" sz="1200">
                          <a:gradFill>
                            <a:gsLst>
                              <a:gs pos="50000">
                                <a:schemeClr val="tx2"/>
                              </a:gs>
                              <a:gs pos="100000">
                                <a:schemeClr val="tx2"/>
                              </a:gs>
                            </a:gsLst>
                            <a:lin ang="8100000" scaled="1"/>
                          </a:gradFill>
                          <a:latin typeface="+mn-lt"/>
                        </a:rPr>
                        <a:t>Network Controls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bg2">
                            <a:lumMod val="90000"/>
                          </a:schemeClr>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2874">
                <a:tc>
                  <a:txBody>
                    <a:bodyPr/>
                    <a:lstStyle/>
                    <a:p>
                      <a:r>
                        <a:rPr lang="en-US" sz="1200">
                          <a:gradFill>
                            <a:gsLst>
                              <a:gs pos="50000">
                                <a:schemeClr val="tx2"/>
                              </a:gs>
                              <a:gs pos="100000">
                                <a:schemeClr val="tx2"/>
                              </a:gs>
                            </a:gsLst>
                            <a:lin ang="8100000" scaled="1"/>
                          </a:gradFill>
                          <a:latin typeface="+mn-lt"/>
                        </a:rPr>
                        <a:t>Operating system</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2874">
                <a:tc>
                  <a:txBody>
                    <a:bodyPr/>
                    <a:lstStyle/>
                    <a:p>
                      <a:r>
                        <a:rPr lang="en-US" sz="1200">
                          <a:gradFill>
                            <a:gsLst>
                              <a:gs pos="50000">
                                <a:schemeClr val="tx2"/>
                              </a:gs>
                              <a:gs pos="100000">
                                <a:schemeClr val="tx2"/>
                              </a:gs>
                            </a:gsLst>
                            <a:lin ang="8100000" scaled="1"/>
                          </a:gradFill>
                          <a:latin typeface="+mn-lt"/>
                        </a:rPr>
                        <a:t>Physical hosts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2874">
                <a:tc>
                  <a:txBody>
                    <a:bodyPr/>
                    <a:lstStyle/>
                    <a:p>
                      <a:r>
                        <a:rPr lang="en-US" sz="1200">
                          <a:gradFill>
                            <a:gsLst>
                              <a:gs pos="50000">
                                <a:schemeClr val="tx2"/>
                              </a:gs>
                              <a:gs pos="100000">
                                <a:schemeClr val="tx2"/>
                              </a:gs>
                            </a:gsLst>
                            <a:lin ang="8100000" scaled="1"/>
                          </a:gradFill>
                          <a:latin typeface="+mn-lt"/>
                        </a:rPr>
                        <a:t>Physical network</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2874">
                <a:tc>
                  <a:txBody>
                    <a:bodyPr/>
                    <a:lstStyle/>
                    <a:p>
                      <a:r>
                        <a:rPr lang="en-US" sz="1200">
                          <a:gradFill>
                            <a:gsLst>
                              <a:gs pos="50000">
                                <a:schemeClr val="tx2"/>
                              </a:gs>
                              <a:gs pos="100000">
                                <a:schemeClr val="tx2"/>
                              </a:gs>
                            </a:gsLst>
                            <a:lin ang="8100000" scaled="1"/>
                          </a:gradFill>
                          <a:latin typeface="+mn-lt"/>
                        </a:rPr>
                        <a:t>Physical datacenter</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6" name="Title 5"/>
          <p:cNvSpPr>
            <a:spLocks noGrp="1"/>
          </p:cNvSpPr>
          <p:nvPr>
            <p:ph type="title"/>
          </p:nvPr>
        </p:nvSpPr>
        <p:spPr>
          <a:xfrm>
            <a:off x="588263" y="457201"/>
            <a:ext cx="11018520" cy="553999"/>
          </a:xfrm>
        </p:spPr>
        <p:txBody>
          <a:bodyPr/>
          <a:lstStyle/>
          <a:p>
            <a:r>
              <a:rPr lang="en-US"/>
              <a:t>Building a resilient cybersecurity program</a:t>
            </a:r>
          </a:p>
        </p:txBody>
      </p:sp>
      <p:sp>
        <p:nvSpPr>
          <p:cNvPr id="7" name="Content Placeholder 2"/>
          <p:cNvSpPr txBox="1">
            <a:spLocks/>
          </p:cNvSpPr>
          <p:nvPr/>
        </p:nvSpPr>
        <p:spPr>
          <a:xfrm>
            <a:off x="6446902" y="2304560"/>
            <a:ext cx="5185769" cy="657067"/>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p:cNvSpPr txBox="1">
            <a:spLocks/>
          </p:cNvSpPr>
          <p:nvPr/>
        </p:nvSpPr>
        <p:spPr>
          <a:xfrm>
            <a:off x="6446902" y="4597369"/>
            <a:ext cx="5185769" cy="1028583"/>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lvl="0" indent="-168026" algn="l" defTabSz="672100">
              <a:spcBef>
                <a:spcPts val="735"/>
              </a:spcBef>
              <a:defRPr/>
            </a:pPr>
            <a:r>
              <a:rPr lang="en-US" sz="1800" kern="1200" spc="0">
                <a:gradFill>
                  <a:gsLst>
                    <a:gs pos="1250">
                      <a:srgbClr val="0D0D0D"/>
                    </a:gs>
                    <a:gs pos="100000">
                      <a:srgbClr val="0D0D0D"/>
                    </a:gs>
                  </a:gsLst>
                  <a:lin ang="5400000" scaled="0"/>
                </a:gradFill>
                <a:cs typeface="Segoe UI" panose="020B0502040204020203" pitchFamily="34" charset="0"/>
              </a:rPr>
              <a:t>“TRUST BUT VERIFY” EACH Cloud Provider</a:t>
            </a:r>
          </a:p>
        </p:txBody>
      </p:sp>
      <p:sp>
        <p:nvSpPr>
          <p:cNvPr id="8" name="Content Placeholder 2"/>
          <p:cNvSpPr txBox="1">
            <a:spLocks/>
          </p:cNvSpPr>
          <p:nvPr/>
        </p:nvSpPr>
        <p:spPr>
          <a:xfrm>
            <a:off x="6412368" y="3185259"/>
            <a:ext cx="5216223" cy="1372080"/>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87" name="Table 86">
            <a:extLst>
              <a:ext uri="{FF2B5EF4-FFF2-40B4-BE49-F238E27FC236}">
                <a16:creationId xmlns:a16="http://schemas.microsoft.com/office/drawing/2014/main" id="{5B249270-9493-4078-B739-F343FBD64F1B}"/>
              </a:ext>
            </a:extLst>
          </p:cNvPr>
          <p:cNvGraphicFramePr>
            <a:graphicFrameLocks noGrp="1"/>
          </p:cNvGraphicFramePr>
          <p:nvPr>
            <p:extLst>
              <p:ext uri="{D42A27DB-BD31-4B8C-83A1-F6EECF244321}">
                <p14:modId xmlns:p14="http://schemas.microsoft.com/office/powerpoint/2010/main" val="2282021390"/>
              </p:ext>
            </p:extLst>
          </p:nvPr>
        </p:nvGraphicFramePr>
        <p:xfrm>
          <a:off x="588263" y="5846496"/>
          <a:ext cx="1792987" cy="248641"/>
        </p:xfrm>
        <a:graphic>
          <a:graphicData uri="http://schemas.openxmlformats.org/drawingml/2006/table">
            <a:tbl>
              <a:tblPr firstRow="1" bandRow="1">
                <a:tableStyleId>{5C22544A-7EE6-4342-B048-85BDC9FD1C3A}</a:tableStyleId>
              </a:tblPr>
              <a:tblGrid>
                <a:gridCol w="253103">
                  <a:extLst>
                    <a:ext uri="{9D8B030D-6E8A-4147-A177-3AD203B41FA5}">
                      <a16:colId xmlns:a16="http://schemas.microsoft.com/office/drawing/2014/main" val="657516371"/>
                    </a:ext>
                  </a:extLst>
                </a:gridCol>
                <a:gridCol w="644303">
                  <a:extLst>
                    <a:ext uri="{9D8B030D-6E8A-4147-A177-3AD203B41FA5}">
                      <a16:colId xmlns:a16="http://schemas.microsoft.com/office/drawing/2014/main" val="3194317718"/>
                    </a:ext>
                  </a:extLst>
                </a:gridCol>
                <a:gridCol w="251278">
                  <a:extLst>
                    <a:ext uri="{9D8B030D-6E8A-4147-A177-3AD203B41FA5}">
                      <a16:colId xmlns:a16="http://schemas.microsoft.com/office/drawing/2014/main" val="1265651489"/>
                    </a:ext>
                  </a:extLst>
                </a:gridCol>
                <a:gridCol w="644303">
                  <a:extLst>
                    <a:ext uri="{9D8B030D-6E8A-4147-A177-3AD203B41FA5}">
                      <a16:colId xmlns:a16="http://schemas.microsoft.com/office/drawing/2014/main" val="1060466096"/>
                    </a:ext>
                  </a:extLst>
                </a:gridCol>
              </a:tblGrid>
              <a:tr h="248641">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bg2">
                        <a:lumMod val="90000"/>
                      </a:schemeClr>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Microsoft</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Customer</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grpSp>
        <p:nvGrpSpPr>
          <p:cNvPr id="2" name="Group 1">
            <a:extLst>
              <a:ext uri="{FF2B5EF4-FFF2-40B4-BE49-F238E27FC236}">
                <a16:creationId xmlns:a16="http://schemas.microsoft.com/office/drawing/2014/main" id="{4F41B3CE-54E9-4012-9DE7-32E3354DFA86}"/>
              </a:ext>
            </a:extLst>
          </p:cNvPr>
          <p:cNvGrpSpPr/>
          <p:nvPr/>
        </p:nvGrpSpPr>
        <p:grpSpPr>
          <a:xfrm>
            <a:off x="5211097" y="2306508"/>
            <a:ext cx="950551" cy="653171"/>
            <a:chOff x="5211265" y="2399844"/>
            <a:chExt cx="668058" cy="459056"/>
          </a:xfrm>
        </p:grpSpPr>
        <p:sp>
          <p:nvSpPr>
            <p:cNvPr id="33" name="Rectangle: Rounded Corners 32">
              <a:extLst>
                <a:ext uri="{FF2B5EF4-FFF2-40B4-BE49-F238E27FC236}">
                  <a16:creationId xmlns:a16="http://schemas.microsoft.com/office/drawing/2014/main" id="{A7233000-F48C-440D-B581-5074D358888C}"/>
                </a:ext>
              </a:extLst>
            </p:cNvPr>
            <p:cNvSpPr/>
            <p:nvPr/>
          </p:nvSpPr>
          <p:spPr bwMode="auto">
            <a:xfrm>
              <a:off x="5211265" y="2399844"/>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ounded Rectangle 2">
              <a:extLst>
                <a:ext uri="{FF2B5EF4-FFF2-40B4-BE49-F238E27FC236}">
                  <a16:creationId xmlns:a16="http://schemas.microsoft.com/office/drawing/2014/main" id="{23503180-792E-4540-B1F7-B14E6B0D3588}"/>
                </a:ext>
              </a:extLst>
            </p:cNvPr>
            <p:cNvSpPr/>
            <p:nvPr/>
          </p:nvSpPr>
          <p:spPr bwMode="auto">
            <a:xfrm rot="5400000">
              <a:off x="5415710" y="2425494"/>
              <a:ext cx="203085" cy="450129"/>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rgbClr val="70AD47">
                <a:lumMod val="20000"/>
                <a:lumOff val="80000"/>
                <a:alpha val="25098"/>
              </a:srgbClr>
            </a:solidFill>
            <a:ln w="19050" cap="flat" cmpd="sng" algn="ctr">
              <a:solidFill>
                <a:srgbClr val="70AD47">
                  <a:lumMod val="75000"/>
                </a:srgbClr>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cloud">
              <a:extLst>
                <a:ext uri="{FF2B5EF4-FFF2-40B4-BE49-F238E27FC236}">
                  <a16:creationId xmlns:a16="http://schemas.microsoft.com/office/drawing/2014/main" id="{BA0BA0FD-1AEC-4A32-BDC7-071BCAE3C587}"/>
                </a:ext>
              </a:extLst>
            </p:cNvPr>
            <p:cNvSpPr>
              <a:spLocks noChangeAspect="1"/>
            </p:cNvSpPr>
            <p:nvPr/>
          </p:nvSpPr>
          <p:spPr bwMode="auto">
            <a:xfrm>
              <a:off x="5560850" y="2448897"/>
              <a:ext cx="276168" cy="1747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222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87F3DA77-6287-4FD0-BA40-078BE2AC8503}"/>
              </a:ext>
            </a:extLst>
          </p:cNvPr>
          <p:cNvGrpSpPr/>
          <p:nvPr/>
        </p:nvGrpSpPr>
        <p:grpSpPr>
          <a:xfrm>
            <a:off x="5211097" y="3544714"/>
            <a:ext cx="950551" cy="653171"/>
            <a:chOff x="5210931" y="3641771"/>
            <a:chExt cx="668058" cy="459056"/>
          </a:xfrm>
        </p:grpSpPr>
        <p:sp>
          <p:nvSpPr>
            <p:cNvPr id="32" name="Rectangle: Rounded Corners 31">
              <a:extLst>
                <a:ext uri="{FF2B5EF4-FFF2-40B4-BE49-F238E27FC236}">
                  <a16:creationId xmlns:a16="http://schemas.microsoft.com/office/drawing/2014/main" id="{60CC1377-7F22-4C23-8A95-1FF55F841240}"/>
                </a:ext>
              </a:extLst>
            </p:cNvPr>
            <p:cNvSpPr/>
            <p:nvPr/>
          </p:nvSpPr>
          <p:spPr bwMode="auto">
            <a:xfrm>
              <a:off x="5210931" y="3641771"/>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09E7B4A0-11D3-4600-B7FF-20AAA5831005}"/>
                </a:ext>
              </a:extLst>
            </p:cNvPr>
            <p:cNvSpPr/>
            <p:nvPr/>
          </p:nvSpPr>
          <p:spPr>
            <a:xfrm>
              <a:off x="5320039" y="3713807"/>
              <a:ext cx="450509" cy="305296"/>
            </a:xfrm>
            <a:prstGeom prst="rect">
              <a:avLst/>
            </a:prstGeom>
            <a:solidFill>
              <a:schemeClr val="bg1"/>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0BA4DB60-615B-4E9A-AF33-B54C053A84F7}"/>
                </a:ext>
              </a:extLst>
            </p:cNvPr>
            <p:cNvCxnSpPr>
              <a:cxnSpLocks/>
            </p:cNvCxnSpPr>
            <p:nvPr/>
          </p:nvCxnSpPr>
          <p:spPr>
            <a:xfrm flipH="1">
              <a:off x="5520519" y="3734756"/>
              <a:ext cx="0" cy="1908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6BF7A5C-27FF-4864-B9B7-0C4C567A3446}"/>
                </a:ext>
              </a:extLst>
            </p:cNvPr>
            <p:cNvGrpSpPr/>
            <p:nvPr/>
          </p:nvGrpSpPr>
          <p:grpSpPr>
            <a:xfrm>
              <a:off x="5381314" y="3840955"/>
              <a:ext cx="68517" cy="130950"/>
              <a:chOff x="2136298" y="4226790"/>
              <a:chExt cx="196678" cy="375893"/>
            </a:xfrm>
          </p:grpSpPr>
          <p:sp>
            <p:nvSpPr>
              <p:cNvPr id="65" name="Rectangle 64">
                <a:extLst>
                  <a:ext uri="{FF2B5EF4-FFF2-40B4-BE49-F238E27FC236}">
                    <a16:creationId xmlns:a16="http://schemas.microsoft.com/office/drawing/2014/main" id="{2B22619C-0EC6-495B-B47E-2AF86FBA9CE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server">
                <a:extLst>
                  <a:ext uri="{FF2B5EF4-FFF2-40B4-BE49-F238E27FC236}">
                    <a16:creationId xmlns:a16="http://schemas.microsoft.com/office/drawing/2014/main" id="{661BB6C4-22C4-4344-A0FE-DC9BD22430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7" name="Graphic 66">
              <a:extLst>
                <a:ext uri="{FF2B5EF4-FFF2-40B4-BE49-F238E27FC236}">
                  <a16:creationId xmlns:a16="http://schemas.microsoft.com/office/drawing/2014/main" id="{F508C346-EC11-4BDB-B439-3D7BC72DD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1836" y="3664735"/>
              <a:ext cx="69644" cy="64669"/>
            </a:xfrm>
            <a:prstGeom prst="rect">
              <a:avLst/>
            </a:prstGeom>
          </p:spPr>
        </p:pic>
        <p:pic>
          <p:nvPicPr>
            <p:cNvPr id="68" name="Graphic 67">
              <a:extLst>
                <a:ext uri="{FF2B5EF4-FFF2-40B4-BE49-F238E27FC236}">
                  <a16:creationId xmlns:a16="http://schemas.microsoft.com/office/drawing/2014/main" id="{C053E93C-0698-4326-B3AF-FEF09C7F9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476084" y="3757813"/>
              <a:ext cx="84920" cy="46320"/>
            </a:xfrm>
            <a:prstGeom prst="rect">
              <a:avLst/>
            </a:prstGeom>
          </p:spPr>
        </p:pic>
        <p:grpSp>
          <p:nvGrpSpPr>
            <p:cNvPr id="69" name="Group 68">
              <a:extLst>
                <a:ext uri="{FF2B5EF4-FFF2-40B4-BE49-F238E27FC236}">
                  <a16:creationId xmlns:a16="http://schemas.microsoft.com/office/drawing/2014/main" id="{B6994177-20A9-4D42-B811-AB4E285B5C23}"/>
                </a:ext>
              </a:extLst>
            </p:cNvPr>
            <p:cNvGrpSpPr/>
            <p:nvPr/>
          </p:nvGrpSpPr>
          <p:grpSpPr>
            <a:xfrm>
              <a:off x="5465828" y="3840955"/>
              <a:ext cx="68517" cy="130950"/>
              <a:chOff x="2136298" y="4226790"/>
              <a:chExt cx="196678" cy="375893"/>
            </a:xfrm>
          </p:grpSpPr>
          <p:sp>
            <p:nvSpPr>
              <p:cNvPr id="70" name="Rectangle 69">
                <a:extLst>
                  <a:ext uri="{FF2B5EF4-FFF2-40B4-BE49-F238E27FC236}">
                    <a16:creationId xmlns:a16="http://schemas.microsoft.com/office/drawing/2014/main" id="{ACDB52BF-6614-4C4B-B8AD-062842A04B4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server">
                <a:extLst>
                  <a:ext uri="{FF2B5EF4-FFF2-40B4-BE49-F238E27FC236}">
                    <a16:creationId xmlns:a16="http://schemas.microsoft.com/office/drawing/2014/main" id="{95710A65-2DD2-4975-ABCF-2EADD230E63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DA0DE271-FB03-4489-8016-B617C1492D4D}"/>
                </a:ext>
              </a:extLst>
            </p:cNvPr>
            <p:cNvGrpSpPr/>
            <p:nvPr/>
          </p:nvGrpSpPr>
          <p:grpSpPr>
            <a:xfrm>
              <a:off x="5550342" y="3840955"/>
              <a:ext cx="68517" cy="130950"/>
              <a:chOff x="2136298" y="4226790"/>
              <a:chExt cx="196678" cy="375893"/>
            </a:xfrm>
          </p:grpSpPr>
          <p:sp>
            <p:nvSpPr>
              <p:cNvPr id="73" name="Rectangle 72">
                <a:extLst>
                  <a:ext uri="{FF2B5EF4-FFF2-40B4-BE49-F238E27FC236}">
                    <a16:creationId xmlns:a16="http://schemas.microsoft.com/office/drawing/2014/main" id="{BBC27D58-4A73-4F6E-A40C-28A6CC8903F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server">
                <a:extLst>
                  <a:ext uri="{FF2B5EF4-FFF2-40B4-BE49-F238E27FC236}">
                    <a16:creationId xmlns:a16="http://schemas.microsoft.com/office/drawing/2014/main" id="{17D13A32-C0C4-4A12-AF10-F569D6D9923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FE58DA14-4CAC-4C66-87EB-3432A3154678}"/>
                </a:ext>
              </a:extLst>
            </p:cNvPr>
            <p:cNvGrpSpPr/>
            <p:nvPr/>
          </p:nvGrpSpPr>
          <p:grpSpPr>
            <a:xfrm>
              <a:off x="5634857" y="3840955"/>
              <a:ext cx="68517" cy="130950"/>
              <a:chOff x="2136298" y="4226790"/>
              <a:chExt cx="196678" cy="375893"/>
            </a:xfrm>
          </p:grpSpPr>
          <p:sp>
            <p:nvSpPr>
              <p:cNvPr id="83" name="Rectangle 82">
                <a:extLst>
                  <a:ext uri="{FF2B5EF4-FFF2-40B4-BE49-F238E27FC236}">
                    <a16:creationId xmlns:a16="http://schemas.microsoft.com/office/drawing/2014/main" id="{6FFEEB08-EFBC-476C-AC29-E68781693F3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server">
                <a:extLst>
                  <a:ext uri="{FF2B5EF4-FFF2-40B4-BE49-F238E27FC236}">
                    <a16:creationId xmlns:a16="http://schemas.microsoft.com/office/drawing/2014/main" id="{BA016852-8300-40A7-B4FD-24AEEDCC2D4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A1944DC7-A23B-4156-9202-DB56A667DE13}"/>
              </a:ext>
            </a:extLst>
          </p:cNvPr>
          <p:cNvGrpSpPr/>
          <p:nvPr/>
        </p:nvGrpSpPr>
        <p:grpSpPr>
          <a:xfrm>
            <a:off x="5211097" y="4785075"/>
            <a:ext cx="950551" cy="653171"/>
            <a:chOff x="5210931" y="4882132"/>
            <a:chExt cx="668058" cy="459056"/>
          </a:xfrm>
        </p:grpSpPr>
        <p:sp>
          <p:nvSpPr>
            <p:cNvPr id="40" name="Rectangle: Rounded Corners 39">
              <a:extLst>
                <a:ext uri="{FF2B5EF4-FFF2-40B4-BE49-F238E27FC236}">
                  <a16:creationId xmlns:a16="http://schemas.microsoft.com/office/drawing/2014/main" id="{D9B3B51D-E3B7-4988-92B9-2C4ACD033923}"/>
                </a:ext>
              </a:extLst>
            </p:cNvPr>
            <p:cNvSpPr/>
            <p:nvPr/>
          </p:nvSpPr>
          <p:spPr bwMode="auto">
            <a:xfrm>
              <a:off x="5210931" y="4882132"/>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5" name="Graphic 84">
              <a:extLst>
                <a:ext uri="{FF2B5EF4-FFF2-40B4-BE49-F238E27FC236}">
                  <a16:creationId xmlns:a16="http://schemas.microsoft.com/office/drawing/2014/main" id="{5BEFB9DD-D2F5-4666-8D8E-114EEC184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1871" y="4977719"/>
              <a:ext cx="523925" cy="267881"/>
            </a:xfrm>
            <a:prstGeom prst="rect">
              <a:avLst/>
            </a:prstGeom>
          </p:spPr>
        </p:pic>
        <p:sp>
          <p:nvSpPr>
            <p:cNvPr id="19" name="Rectangle 18">
              <a:extLst>
                <a:ext uri="{FF2B5EF4-FFF2-40B4-BE49-F238E27FC236}">
                  <a16:creationId xmlns:a16="http://schemas.microsoft.com/office/drawing/2014/main" id="{21998642-2C1D-47D6-9A41-0D6D8392A966}"/>
                </a:ext>
              </a:extLst>
            </p:cNvPr>
            <p:cNvSpPr/>
            <p:nvPr/>
          </p:nvSpPr>
          <p:spPr bwMode="auto">
            <a:xfrm>
              <a:off x="5476502" y="5080000"/>
              <a:ext cx="151600" cy="53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Commitments_EC4D">
              <a:extLst>
                <a:ext uri="{FF2B5EF4-FFF2-40B4-BE49-F238E27FC236}">
                  <a16:creationId xmlns:a16="http://schemas.microsoft.com/office/drawing/2014/main" id="{EDDD00EA-CEFD-4EC2-94AA-4505993B6448}"/>
                </a:ext>
              </a:extLst>
            </p:cNvPr>
            <p:cNvSpPr>
              <a:spLocks noChangeAspect="1" noEditPoints="1"/>
            </p:cNvSpPr>
            <p:nvPr/>
          </p:nvSpPr>
          <p:spPr bwMode="auto">
            <a:xfrm>
              <a:off x="5461313" y="5027450"/>
              <a:ext cx="179625" cy="16842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chemeClr val="bg1"/>
            </a:solid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820759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8D20-7D8D-4206-8143-3FEF4A99A7C7}"/>
              </a:ext>
            </a:extLst>
          </p:cNvPr>
          <p:cNvSpPr>
            <a:spLocks noGrp="1"/>
          </p:cNvSpPr>
          <p:nvPr>
            <p:ph type="title"/>
          </p:nvPr>
        </p:nvSpPr>
        <p:spPr/>
        <p:txBody>
          <a:bodyPr/>
          <a:lstStyle/>
          <a:p>
            <a:r>
              <a:rPr lang="en-US"/>
              <a:t>Running Dual Perimeters</a:t>
            </a:r>
          </a:p>
        </p:txBody>
      </p:sp>
      <p:sp>
        <p:nvSpPr>
          <p:cNvPr id="12" name="Arrow: Pentagon 11">
            <a:extLst>
              <a:ext uri="{FF2B5EF4-FFF2-40B4-BE49-F238E27FC236}">
                <a16:creationId xmlns:a16="http://schemas.microsoft.com/office/drawing/2014/main" id="{813F63FD-A837-4111-B7B2-6FF4FE014B1D}"/>
              </a:ext>
            </a:extLst>
          </p:cNvPr>
          <p:cNvSpPr/>
          <p:nvPr/>
        </p:nvSpPr>
        <p:spPr bwMode="auto">
          <a:xfrm>
            <a:off x="1400514" y="2114186"/>
            <a:ext cx="9309638" cy="1116952"/>
          </a:xfrm>
          <a:prstGeom prst="homePlate">
            <a:avLst/>
          </a:prstGeom>
          <a:gradFill>
            <a:gsLst>
              <a:gs pos="54000">
                <a:schemeClr val="accent3"/>
              </a:gs>
              <a:gs pos="97000">
                <a:schemeClr val="accent3">
                  <a:alpha val="0"/>
                </a:schemeClr>
              </a:gs>
            </a:gsLst>
            <a:lin ang="10800000" scaled="0"/>
          </a:gra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a:gradFill>
                <a:gsLst>
                  <a:gs pos="83000">
                    <a:srgbClr val="FFFFFF"/>
                  </a:gs>
                  <a:gs pos="100000">
                    <a:srgbClr val="FFFFFF"/>
                  </a:gs>
                </a:gsLst>
                <a:lin ang="5400000" scaled="1"/>
              </a:gradFill>
              <a:latin typeface="Segoe UI"/>
              <a:cs typeface="Segoe UI Semibold" panose="020B0702040204020203" pitchFamily="34" charset="0"/>
            </a:endParaRPr>
          </a:p>
        </p:txBody>
      </p:sp>
      <p:sp>
        <p:nvSpPr>
          <p:cNvPr id="13" name="Arrow: Pentagon 12">
            <a:extLst>
              <a:ext uri="{FF2B5EF4-FFF2-40B4-BE49-F238E27FC236}">
                <a16:creationId xmlns:a16="http://schemas.microsoft.com/office/drawing/2014/main" id="{88019785-A54F-4046-A22F-3484B5930423}"/>
              </a:ext>
            </a:extLst>
          </p:cNvPr>
          <p:cNvSpPr/>
          <p:nvPr/>
        </p:nvSpPr>
        <p:spPr bwMode="auto">
          <a:xfrm>
            <a:off x="914739" y="228209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lvl="0" defTabSz="932472" fontAlgn="base">
              <a:spcBef>
                <a:spcPct val="0"/>
              </a:spcBef>
              <a:spcAft>
                <a:spcPct val="0"/>
              </a:spcAft>
            </a:pPr>
            <a:r>
              <a:rPr lang="en-US" sz="1600" b="1">
                <a:solidFill>
                  <a:srgbClr val="FF0000"/>
                </a:solidFill>
                <a:cs typeface="Segoe UI Semibold" panose="020B0702040204020203" pitchFamily="34" charset="0"/>
              </a:rPr>
              <a:t>ATTACKERS USING IDENTITY TACTICS</a:t>
            </a:r>
          </a:p>
        </p:txBody>
      </p:sp>
      <p:grpSp>
        <p:nvGrpSpPr>
          <p:cNvPr id="3" name="Group 2">
            <a:extLst>
              <a:ext uri="{FF2B5EF4-FFF2-40B4-BE49-F238E27FC236}">
                <a16:creationId xmlns:a16="http://schemas.microsoft.com/office/drawing/2014/main" id="{4F78D0BD-67AD-4916-BDC5-AA8E4D5A0FFB}"/>
              </a:ext>
            </a:extLst>
          </p:cNvPr>
          <p:cNvGrpSpPr/>
          <p:nvPr/>
        </p:nvGrpSpPr>
        <p:grpSpPr>
          <a:xfrm>
            <a:off x="617447" y="3362184"/>
            <a:ext cx="10092706" cy="2135680"/>
            <a:chOff x="617447" y="3362184"/>
            <a:chExt cx="10092706" cy="2135680"/>
          </a:xfrm>
        </p:grpSpPr>
        <p:grpSp>
          <p:nvGrpSpPr>
            <p:cNvPr id="41" name="Group 40">
              <a:extLst>
                <a:ext uri="{FF2B5EF4-FFF2-40B4-BE49-F238E27FC236}">
                  <a16:creationId xmlns:a16="http://schemas.microsoft.com/office/drawing/2014/main" id="{D3268728-5203-44E8-AC66-A109776FA4DF}"/>
                </a:ext>
              </a:extLst>
            </p:cNvPr>
            <p:cNvGrpSpPr/>
            <p:nvPr/>
          </p:nvGrpSpPr>
          <p:grpSpPr>
            <a:xfrm>
              <a:off x="617447" y="3362184"/>
              <a:ext cx="10092706" cy="1983280"/>
              <a:chOff x="1208284" y="3799271"/>
              <a:chExt cx="9754591" cy="1983280"/>
            </a:xfrm>
          </p:grpSpPr>
          <p:sp>
            <p:nvSpPr>
              <p:cNvPr id="40" name="Freeform: Shape 39">
                <a:extLst>
                  <a:ext uri="{FF2B5EF4-FFF2-40B4-BE49-F238E27FC236}">
                    <a16:creationId xmlns:a16="http://schemas.microsoft.com/office/drawing/2014/main" id="{402EEB8D-E7F6-490A-84D1-52D95CECBC3F}"/>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err="1">
                  <a:gradFill>
                    <a:gsLst>
                      <a:gs pos="83000">
                        <a:srgbClr val="1A1A1A"/>
                      </a:gs>
                      <a:gs pos="100000">
                        <a:srgbClr val="0D0D0D"/>
                      </a:gs>
                    </a:gsLst>
                    <a:lin ang="5400000" scaled="1"/>
                  </a:gradFill>
                  <a:cs typeface="Segoe UI Semibold" panose="020B0702040204020203" pitchFamily="34" charset="0"/>
                </a:endParaRPr>
              </a:p>
            </p:txBody>
          </p:sp>
          <p:sp>
            <p:nvSpPr>
              <p:cNvPr id="33" name="Freeform: Shape 32">
                <a:extLst>
                  <a:ext uri="{FF2B5EF4-FFF2-40B4-BE49-F238E27FC236}">
                    <a16:creationId xmlns:a16="http://schemas.microsoft.com/office/drawing/2014/main" id="{583AABA5-3EFA-4733-9ED3-ECE5105BCE9C}"/>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a:gradFill>
                    <a:gsLst>
                      <a:gs pos="83000">
                        <a:srgbClr val="1A1A1A"/>
                      </a:gs>
                      <a:gs pos="100000">
                        <a:srgbClr val="0D0D0D"/>
                      </a:gs>
                    </a:gsLst>
                    <a:lin ang="5400000" scaled="1"/>
                  </a:gradFill>
                  <a:cs typeface="Segoe UI Semibold" panose="020B0702040204020203" pitchFamily="34" charset="0"/>
                </a:endParaRPr>
              </a:p>
            </p:txBody>
          </p:sp>
        </p:grpSp>
        <p:sp>
          <p:nvSpPr>
            <p:cNvPr id="5" name="TextBox 4">
              <a:extLst>
                <a:ext uri="{FF2B5EF4-FFF2-40B4-BE49-F238E27FC236}">
                  <a16:creationId xmlns:a16="http://schemas.microsoft.com/office/drawing/2014/main" id="{BC9FD990-2AF7-4997-AE2A-2F6FB4C56AF2}"/>
                </a:ext>
              </a:extLst>
            </p:cNvPr>
            <p:cNvSpPr txBox="1"/>
            <p:nvPr/>
          </p:nvSpPr>
          <p:spPr>
            <a:xfrm>
              <a:off x="5904914" y="3655030"/>
              <a:ext cx="4190999" cy="787908"/>
            </a:xfrm>
            <a:prstGeom prst="rect">
              <a:avLst/>
            </a:prstGeom>
            <a:noFill/>
            <a:effectLst/>
          </p:spPr>
          <p:txBody>
            <a:bodyPr wrap="square" lIns="182880" tIns="146304" rIns="182880" bIns="146304" rtlCol="0" anchor="ctr">
              <a:spAutoFit/>
            </a:bodyPr>
            <a:lstStyle/>
            <a:p>
              <a:pPr marL="0" marR="0" lvl="0" indent="0" algn="r" defTabSz="914367" rtl="0" eaLnBrk="1" fontAlgn="auto" latinLnBrk="0" hangingPunct="1">
                <a:lnSpc>
                  <a:spcPct val="100000"/>
                </a:lnSpc>
                <a:spcBef>
                  <a:spcPct val="0"/>
                </a:spcBef>
                <a:spcAft>
                  <a:spcPts val="2353"/>
                </a:spcAft>
                <a:buClrTx/>
                <a:buSzTx/>
                <a:buFontTx/>
                <a:buNone/>
                <a:tabLst/>
                <a:defRPr/>
              </a:pPr>
              <a:r>
                <a:rPr lang="en-US" sz="1600" b="1">
                  <a:cs typeface="Segoe UI Semibold" panose="020B0702040204020203" pitchFamily="34" charset="0"/>
                </a:rPr>
                <a:t>MODERN PERIMETER</a:t>
              </a:r>
              <a:br>
                <a:rPr lang="en-US" sz="1600" b="1">
                  <a:cs typeface="Segoe UI Semibold" panose="020B0702040204020203" pitchFamily="34" charset="0"/>
                </a:rPr>
              </a:br>
              <a:r>
                <a:rPr lang="en-US" sz="1600" b="1">
                  <a:cs typeface="Segoe UI Semibold" panose="020B0702040204020203" pitchFamily="34" charset="0"/>
                </a:rPr>
                <a:t>(Identity Controls)</a:t>
              </a:r>
            </a:p>
          </p:txBody>
        </p:sp>
        <p:grpSp>
          <p:nvGrpSpPr>
            <p:cNvPr id="45" name="Group 44">
              <a:extLst>
                <a:ext uri="{FF2B5EF4-FFF2-40B4-BE49-F238E27FC236}">
                  <a16:creationId xmlns:a16="http://schemas.microsoft.com/office/drawing/2014/main" id="{3E200309-7371-4EBB-A18A-3844D8DB044C}"/>
                </a:ext>
              </a:extLst>
            </p:cNvPr>
            <p:cNvGrpSpPr/>
            <p:nvPr/>
          </p:nvGrpSpPr>
          <p:grpSpPr>
            <a:xfrm>
              <a:off x="617447" y="3514584"/>
              <a:ext cx="10092706" cy="1983280"/>
              <a:chOff x="1208284" y="3951671"/>
              <a:chExt cx="9754591" cy="1983280"/>
            </a:xfrm>
          </p:grpSpPr>
          <p:grpSp>
            <p:nvGrpSpPr>
              <p:cNvPr id="42" name="Group 41">
                <a:extLst>
                  <a:ext uri="{FF2B5EF4-FFF2-40B4-BE49-F238E27FC236}">
                    <a16:creationId xmlns:a16="http://schemas.microsoft.com/office/drawing/2014/main" id="{AE0BDBAA-F603-42DA-AB69-E601F506012D}"/>
                  </a:ext>
                </a:extLst>
              </p:cNvPr>
              <p:cNvGrpSpPr/>
              <p:nvPr/>
            </p:nvGrpSpPr>
            <p:grpSpPr>
              <a:xfrm flipH="1" flipV="1">
                <a:off x="1208284" y="3951671"/>
                <a:ext cx="9754591" cy="1983280"/>
                <a:chOff x="1208284" y="3799271"/>
                <a:chExt cx="9754591" cy="1983280"/>
              </a:xfrm>
            </p:grpSpPr>
            <p:sp>
              <p:nvSpPr>
                <p:cNvPr id="43" name="Freeform: Shape 42">
                  <a:extLst>
                    <a:ext uri="{FF2B5EF4-FFF2-40B4-BE49-F238E27FC236}">
                      <a16:creationId xmlns:a16="http://schemas.microsoft.com/office/drawing/2014/main" id="{C5094712-A26D-4233-8F64-3265B91A02EC}"/>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err="1">
                    <a:gradFill>
                      <a:gsLst>
                        <a:gs pos="83000">
                          <a:srgbClr val="1A1A1A"/>
                        </a:gs>
                        <a:gs pos="100000">
                          <a:srgbClr val="0D0D0D"/>
                        </a:gs>
                      </a:gsLst>
                      <a:lin ang="5400000" scaled="1"/>
                    </a:gradFill>
                    <a:cs typeface="Segoe UI Semibold" panose="020B0702040204020203" pitchFamily="34" charset="0"/>
                  </a:endParaRPr>
                </a:p>
              </p:txBody>
            </p:sp>
            <p:sp>
              <p:nvSpPr>
                <p:cNvPr id="44" name="Freeform: Shape 43">
                  <a:extLst>
                    <a:ext uri="{FF2B5EF4-FFF2-40B4-BE49-F238E27FC236}">
                      <a16:creationId xmlns:a16="http://schemas.microsoft.com/office/drawing/2014/main" id="{D36301F8-6749-4225-967F-09339F954233}"/>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a:gradFill>
                      <a:gsLst>
                        <a:gs pos="83000">
                          <a:srgbClr val="1A1A1A"/>
                        </a:gs>
                        <a:gs pos="100000">
                          <a:srgbClr val="0D0D0D"/>
                        </a:gs>
                      </a:gsLst>
                      <a:lin ang="5400000" scaled="1"/>
                    </a:gradFill>
                    <a:cs typeface="Segoe UI Semibold" panose="020B0702040204020203" pitchFamily="34" charset="0"/>
                  </a:endParaRPr>
                </a:p>
              </p:txBody>
            </p:sp>
          </p:grpSp>
          <p:sp>
            <p:nvSpPr>
              <p:cNvPr id="37" name="TextBox 36">
                <a:extLst>
                  <a:ext uri="{FF2B5EF4-FFF2-40B4-BE49-F238E27FC236}">
                    <a16:creationId xmlns:a16="http://schemas.microsoft.com/office/drawing/2014/main" id="{CB1C2CE9-AC20-4782-9032-78BCB20BD68D}"/>
                  </a:ext>
                </a:extLst>
              </p:cNvPr>
              <p:cNvSpPr txBox="1"/>
              <p:nvPr/>
            </p:nvSpPr>
            <p:spPr>
              <a:xfrm>
                <a:off x="1353855" y="4829288"/>
                <a:ext cx="4190999" cy="787908"/>
              </a:xfrm>
              <a:prstGeom prst="rect">
                <a:avLst/>
              </a:prstGeom>
              <a:noFill/>
              <a:effectLst/>
            </p:spPr>
            <p:txBody>
              <a:bodyPr wrap="square" lIns="182880" tIns="146304" rIns="182880" bIns="146304" rtlCol="0" anchor="ctr">
                <a:spAutoFit/>
              </a:bodyPr>
              <a:lstStyle/>
              <a:p>
                <a:pPr lvl="0" defTabSz="914367">
                  <a:spcBef>
                    <a:spcPct val="0"/>
                  </a:spcBef>
                  <a:spcAft>
                    <a:spcPts val="2353"/>
                  </a:spcAft>
                  <a:defRPr/>
                </a:pPr>
                <a:r>
                  <a:rPr lang="en-US" sz="1600" b="1">
                    <a:gradFill>
                      <a:gsLst>
                        <a:gs pos="83000">
                          <a:srgbClr val="1A1A1A"/>
                        </a:gs>
                        <a:gs pos="100000">
                          <a:srgbClr val="0D0D0D"/>
                        </a:gs>
                      </a:gsLst>
                      <a:lin ang="5400000" scaled="1"/>
                    </a:gradFill>
                    <a:cs typeface="Segoe UI Semibold" panose="020B0702040204020203" pitchFamily="34" charset="0"/>
                  </a:rPr>
                  <a:t>CLASSIC PERIMETER</a:t>
                </a:r>
                <a:br>
                  <a:rPr lang="en-US" sz="1600" b="1">
                    <a:gradFill>
                      <a:gsLst>
                        <a:gs pos="83000">
                          <a:srgbClr val="1A1A1A"/>
                        </a:gs>
                        <a:gs pos="100000">
                          <a:srgbClr val="0D0D0D"/>
                        </a:gs>
                      </a:gsLst>
                      <a:lin ang="5400000" scaled="1"/>
                    </a:gradFill>
                    <a:cs typeface="Segoe UI Semibold" panose="020B0702040204020203" pitchFamily="34" charset="0"/>
                  </a:rPr>
                </a:br>
                <a:r>
                  <a:rPr lang="en-US" sz="1600" b="1">
                    <a:gradFill>
                      <a:gsLst>
                        <a:gs pos="83000">
                          <a:srgbClr val="1A1A1A"/>
                        </a:gs>
                        <a:gs pos="100000">
                          <a:srgbClr val="0D0D0D"/>
                        </a:gs>
                      </a:gsLst>
                      <a:lin ang="5400000" scaled="1"/>
                    </a:gradFill>
                    <a:cs typeface="Segoe UI Semibold" panose="020B0702040204020203" pitchFamily="34" charset="0"/>
                  </a:rPr>
                  <a:t>(Network Controls)</a:t>
                </a:r>
              </a:p>
            </p:txBody>
          </p:sp>
        </p:grpSp>
      </p:grpSp>
      <p:sp>
        <p:nvSpPr>
          <p:cNvPr id="22" name="Arrow: Pentagon 21">
            <a:extLst>
              <a:ext uri="{FF2B5EF4-FFF2-40B4-BE49-F238E27FC236}">
                <a16:creationId xmlns:a16="http://schemas.microsoft.com/office/drawing/2014/main" id="{77948E27-2161-4514-8D42-8D5A84E17EEC}"/>
              </a:ext>
            </a:extLst>
          </p:cNvPr>
          <p:cNvSpPr/>
          <p:nvPr/>
        </p:nvSpPr>
        <p:spPr bwMode="auto">
          <a:xfrm>
            <a:off x="914739" y="272981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lvl="0" defTabSz="932472" fontAlgn="base">
              <a:spcBef>
                <a:spcPct val="0"/>
              </a:spcBef>
              <a:spcAft>
                <a:spcPct val="0"/>
              </a:spcAft>
            </a:pPr>
            <a:r>
              <a:rPr lang="fr-FR" sz="1600" b="1">
                <a:gradFill>
                  <a:gsLst>
                    <a:gs pos="83000">
                      <a:srgbClr val="1A1A1A"/>
                    </a:gs>
                    <a:gs pos="100000">
                      <a:srgbClr val="0D0D0D"/>
                    </a:gs>
                  </a:gsLst>
                  <a:lin ang="5400000" scaled="1"/>
                </a:gradFill>
                <a:cs typeface="Segoe UI Semibold" panose="020B0702040204020203" pitchFamily="34" charset="0"/>
              </a:rPr>
              <a:t>SECURING MODERN SCENARIOS (CLOUD, MOBILE, IOT)</a:t>
            </a:r>
          </a:p>
        </p:txBody>
      </p:sp>
      <p:sp>
        <p:nvSpPr>
          <p:cNvPr id="4" name="TextBox 3">
            <a:extLst>
              <a:ext uri="{FF2B5EF4-FFF2-40B4-BE49-F238E27FC236}">
                <a16:creationId xmlns:a16="http://schemas.microsoft.com/office/drawing/2014/main" id="{D7DADDBB-8691-45EF-9E13-1906328851C5}"/>
              </a:ext>
            </a:extLst>
          </p:cNvPr>
          <p:cNvSpPr txBox="1"/>
          <p:nvPr/>
        </p:nvSpPr>
        <p:spPr>
          <a:xfrm>
            <a:off x="8356603" y="5906077"/>
            <a:ext cx="2378361" cy="36933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400" b="0" i="0" u="none" strike="noStrike"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sz="1600" b="1">
                <a:solidFill>
                  <a:schemeClr val="tx1"/>
                </a:solidFill>
              </a:rPr>
              <a:t>FULLY ZERO TRUST</a:t>
            </a:r>
          </a:p>
        </p:txBody>
      </p:sp>
      <p:cxnSp>
        <p:nvCxnSpPr>
          <p:cNvPr id="7" name="Straight Connector 6">
            <a:extLst>
              <a:ext uri="{FF2B5EF4-FFF2-40B4-BE49-F238E27FC236}">
                <a16:creationId xmlns:a16="http://schemas.microsoft.com/office/drawing/2014/main" id="{FBF7787E-457A-4FBE-BAF7-4F1F26DC217B}"/>
              </a:ext>
            </a:extLst>
          </p:cNvPr>
          <p:cNvCxnSpPr>
            <a:cxnSpLocks/>
            <a:stCxn id="33" idx="1"/>
          </p:cNvCxnSpPr>
          <p:nvPr/>
        </p:nvCxnSpPr>
        <p:spPr>
          <a:xfrm>
            <a:off x="10710152" y="3362184"/>
            <a:ext cx="0" cy="2913225"/>
          </a:xfrm>
          <a:prstGeom prst="line">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646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0-#ppt_w/2"/>
                                          </p:val>
                                        </p:tav>
                                        <p:tav tm="100000">
                                          <p:val>
                                            <p:strVal val="#ppt_x"/>
                                          </p:val>
                                        </p:tav>
                                      </p:tavLst>
                                    </p:anim>
                                    <p:anim calcmode="lin" valueType="num">
                                      <p:cBhvr additive="base">
                                        <p:cTn id="11" dur="10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000" fill="hold"/>
                                        <p:tgtEl>
                                          <p:spTgt spid="22"/>
                                        </p:tgtEl>
                                        <p:attrNameLst>
                                          <p:attrName>ppt_x</p:attrName>
                                        </p:attrNameLst>
                                      </p:cBhvr>
                                      <p:tavLst>
                                        <p:tav tm="0">
                                          <p:val>
                                            <p:strVal val="0-#ppt_w/2"/>
                                          </p:val>
                                        </p:tav>
                                        <p:tav tm="100000">
                                          <p:val>
                                            <p:strVal val="#ppt_x"/>
                                          </p:val>
                                        </p:tav>
                                      </p:tavLst>
                                    </p:anim>
                                    <p:anim calcmode="lin" valueType="num">
                                      <p:cBhvr additive="base">
                                        <p:cTn id="1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2" grpId="0" animBg="1"/>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0.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1.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C86E4F02-28EC-409A-AD49-46B356E5E8DE}"/>
    </a:ext>
  </a:extLst>
</a:theme>
</file>

<file path=ppt/theme/theme12.xml><?xml version="1.0" encoding="utf-8"?>
<a:theme xmlns:a="http://schemas.openxmlformats.org/drawingml/2006/main" name="1_CESMA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prstTxWarp prst="textNoShape">
          <a:avLst/>
        </a:prstTxWarp>
      </a:bodyPr>
      <a:lstStyle>
        <a:defPPr defTabSz="932472"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raClrSchemeLst/>
  <a:extLst>
    <a:ext uri="{05A4C25C-085E-4340-85A3-A5531E510DB2}">
      <thm15:themeFamily xmlns:thm15="http://schemas.microsoft.com/office/thememl/2012/main" name="SA Template - Brand 16x9" id="{016D2FF4-3018-4C8F-AF3B-D936DDFE0452}" vid="{C1587AC4-4526-4CA5-8514-CF34760945D7}"/>
    </a:ext>
  </a:extLst>
</a:theme>
</file>

<file path=ppt/theme/theme13.xml><?xml version="1.0" encoding="utf-8"?>
<a:theme xmlns:a="http://schemas.openxmlformats.org/drawingml/2006/main" name="1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4.xml><?xml version="1.0" encoding="utf-8"?>
<a:theme xmlns:a="http://schemas.openxmlformats.org/drawingml/2006/main" name="CESMA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prstTxWarp prst="textNoShape">
          <a:avLst/>
        </a:prstTxWarp>
      </a:bodyPr>
      <a:lstStyle>
        <a:defPPr defTabSz="932472"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raClrSchemeLst/>
  <a:extLst>
    <a:ext uri="{05A4C25C-085E-4340-85A3-A5531E510DB2}">
      <thm15:themeFamily xmlns:thm15="http://schemas.microsoft.com/office/thememl/2012/main" name="SA Template - Brand 16x9" id="{016D2FF4-3018-4C8F-AF3B-D936DDFE0452}" vid="{C1587AC4-4526-4CA5-8514-CF34760945D7}"/>
    </a:ext>
  </a:extLst>
</a:theme>
</file>

<file path=ppt/theme/theme15.xml><?xml version="1.0" encoding="utf-8"?>
<a:theme xmlns:a="http://schemas.openxmlformats.org/drawingml/2006/main" name="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6.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17.potx" id="{07213E55-DDA0-4DF6-917A-34FEC9A75B5D}" vid="{3A0837E7-DF57-4B5D-94EF-EDCDED441092}"/>
    </a:ext>
  </a:extLst>
</a:theme>
</file>

<file path=ppt/theme/theme17.xml><?xml version="1.0" encoding="utf-8"?>
<a:theme xmlns:a="http://schemas.openxmlformats.org/drawingml/2006/main" name="6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Consumer_DK_BLUE_2017_01.potx" id="{9F6C9C2B-D2F2-4D9B-9B58-08FB066088F4}" vid="{AE52E407-9BBE-4F53-8C7D-B5212F2C3DCF}"/>
    </a:ext>
  </a:extLst>
</a:theme>
</file>

<file path=ppt/theme/theme18.xml><?xml version="1.0" encoding="utf-8"?>
<a:theme xmlns:a="http://schemas.openxmlformats.org/drawingml/2006/main" name="7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9.potx" id="{0EB362B0-7A48-497E-BF32-AF4442A81099}" vid="{13EF3810-8E38-401B-9B64-D1823C1B10C0}"/>
    </a:ext>
  </a:extLst>
</a:theme>
</file>

<file path=ppt/theme/theme19.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20.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CG FY18 Partner Strategy _ Digital Ready" id="{2CBBE727-E27E-4ABB-9D96-F000DAD4297A}" vid="{E842B691-F6AB-4F0A-8BBF-408217ECF45D}"/>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4.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extLst/>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6.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8.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C88EB8B1-A237-2148-94A5-983D7EF12F48}" vid="{254C9FB9-C42A-7A49-A362-653B3B793FE4}"/>
    </a:ext>
  </a:extLst>
</a:theme>
</file>

<file path=ppt/theme/theme9.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docProps/app.xml><?xml version="1.0" encoding="utf-8"?>
<Properties xmlns="http://schemas.openxmlformats.org/officeDocument/2006/extended-properties" xmlns:vt="http://schemas.openxmlformats.org/officeDocument/2006/docPropsVTypes">
  <TotalTime>67</TotalTime>
  <Words>14086</Words>
  <PresentationFormat>Widescreen</PresentationFormat>
  <Paragraphs>2074</Paragraphs>
  <Slides>76</Slides>
  <Notes>68</Notes>
  <HiddenSlides>13</HiddenSlides>
  <MMClips>0</MMClips>
  <ScaleCrop>false</ScaleCrop>
  <HeadingPairs>
    <vt:vector size="8" baseType="variant">
      <vt:variant>
        <vt:lpstr>Fonts Used</vt:lpstr>
      </vt:variant>
      <vt:variant>
        <vt:i4>13</vt:i4>
      </vt:variant>
      <vt:variant>
        <vt:lpstr>Theme</vt:lpstr>
      </vt:variant>
      <vt:variant>
        <vt:i4>20</vt:i4>
      </vt:variant>
      <vt:variant>
        <vt:lpstr>Embedded OLE Servers</vt:lpstr>
      </vt:variant>
      <vt:variant>
        <vt:i4>1</vt:i4>
      </vt:variant>
      <vt:variant>
        <vt:lpstr>Slide Titles</vt:lpstr>
      </vt:variant>
      <vt:variant>
        <vt:i4>76</vt:i4>
      </vt:variant>
    </vt:vector>
  </HeadingPairs>
  <TitlesOfParts>
    <vt:vector size="110" baseType="lpstr">
      <vt:lpstr>Segoe</vt:lpstr>
      <vt:lpstr>TitilliumText25L</vt:lpstr>
      <vt:lpstr>Arial</vt:lpstr>
      <vt:lpstr>Calibri</vt:lpstr>
      <vt:lpstr>Calibri Light</vt:lpstr>
      <vt:lpstr>Consolas</vt:lpstr>
      <vt:lpstr>Segoe UI</vt:lpstr>
      <vt:lpstr>Segoe UI Black</vt:lpstr>
      <vt:lpstr>Segoe UI Bold</vt:lpstr>
      <vt:lpstr>Segoe UI Light</vt:lpstr>
      <vt:lpstr>Segoe UI Semibold</vt:lpstr>
      <vt:lpstr>Segoe UI Semilight</vt:lpstr>
      <vt:lpstr>Wingdings</vt:lpstr>
      <vt:lpstr>1_WHITE TEMPLATE</vt:lpstr>
      <vt:lpstr>3_Windows 10 Template</vt:lpstr>
      <vt:lpstr>WHITE TEMPLATE</vt:lpstr>
      <vt:lpstr>2_LIGHT COLOR TEMPLATE</vt:lpstr>
      <vt:lpstr>MCS Social_story_v1_18Feb15_DV</vt:lpstr>
      <vt:lpstr>LIGHT COLOR TEMPLATE</vt:lpstr>
      <vt:lpstr>2_WHITE TEMPLATE</vt:lpstr>
      <vt:lpstr>Theme1</vt:lpstr>
      <vt:lpstr>3_WHITE TEMPLATE</vt:lpstr>
      <vt:lpstr>4_WHITE TEMPLATE</vt:lpstr>
      <vt:lpstr>COLOR TEMPLATE</vt:lpstr>
      <vt:lpstr>1_CESMA Theme</vt:lpstr>
      <vt:lpstr>1_MSVID_White_Blue_Accent_16x9_2013_06</vt:lpstr>
      <vt:lpstr>CESMA Theme</vt:lpstr>
      <vt:lpstr>One Microsoft</vt:lpstr>
      <vt:lpstr>5_WHITE TEMPLATE</vt:lpstr>
      <vt:lpstr>6_WHITE TEMPLATE</vt:lpstr>
      <vt:lpstr>7_WHITE TEMPLATE</vt:lpstr>
      <vt:lpstr>Office365_Template_2012_16x9_WHITE_v03</vt:lpstr>
      <vt:lpstr>3_5-50113_Microsoft_Ready_Light_Template</vt:lpstr>
      <vt:lpstr>think-cell Slide</vt:lpstr>
      <vt:lpstr>Microsoft CISO Workshop 1 – Cybersecurity Briefing</vt:lpstr>
      <vt:lpstr>Introductions</vt:lpstr>
      <vt:lpstr>PowerPoint Presentation</vt:lpstr>
      <vt:lpstr>Microsoft CISO workshop</vt:lpstr>
      <vt:lpstr>Microsoft Cybersecurity Briefing</vt:lpstr>
      <vt:lpstr>Threat evolution is accelerating</vt:lpstr>
      <vt:lpstr>Your enterprise in transformation</vt:lpstr>
      <vt:lpstr>Building a resilient cybersecurity program</vt:lpstr>
      <vt:lpstr>Running Dual Perimeters</vt:lpstr>
      <vt:lpstr>Evolution of Roles and Responsibilities</vt:lpstr>
      <vt:lpstr>Imperatives and Opportunities</vt:lpstr>
      <vt:lpstr>Information security is in transformation</vt:lpstr>
      <vt:lpstr>Imperatives and opportunity to reimagine security</vt:lpstr>
      <vt:lpstr>PowerPoint Presentation</vt:lpstr>
      <vt:lpstr>Microsoft Intelligent Security Graph Unique insights, informed by trillions of signals</vt:lpstr>
      <vt:lpstr>PowerPoint Presentation</vt:lpstr>
      <vt:lpstr>Active in security and open source communities</vt:lpstr>
      <vt:lpstr>Key Challenges and Strategic Opportunities</vt:lpstr>
      <vt:lpstr>PowerPoint Presentation</vt:lpstr>
      <vt:lpstr>PowerPoint Presentation</vt:lpstr>
      <vt:lpstr>Identity and Access Management</vt:lpstr>
      <vt:lpstr>Security Operations Center (SOC)</vt:lpstr>
      <vt:lpstr>Clients - PC and Mobile Devices</vt:lpstr>
      <vt:lpstr>Hybrid Cloud Infrastructure</vt:lpstr>
      <vt:lpstr>Software as a Service (SaaS)</vt:lpstr>
      <vt:lpstr>IoT and Operational Technology</vt:lpstr>
      <vt:lpstr>Information Protection</vt:lpstr>
      <vt:lpstr>Next steps</vt:lpstr>
      <vt:lpstr>Suggested Stakeholders / Attendees</vt:lpstr>
      <vt:lpstr>Next steps</vt:lpstr>
      <vt:lpstr>©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MICROSOFT MAKES NO WARRANTIES, EXPRESS, IMPLIED OR STATUTORY, AS TO THE INFORMATION IN THIS PRESENTATION.  </vt:lpstr>
      <vt:lpstr>PowerPoint Presentation</vt:lpstr>
      <vt:lpstr>Cybersecurity through a CxOs Lens</vt:lpstr>
      <vt:lpstr>Effectiveness - Are we doing it well?</vt:lpstr>
      <vt:lpstr>Limitations on Measuring Cost of Attack</vt:lpstr>
      <vt:lpstr>Efficiency—How much is enough?</vt:lpstr>
      <vt:lpstr>Most attackers have a supply chain</vt:lpstr>
      <vt:lpstr>Yes, attack services are inexpensive</vt:lpstr>
      <vt:lpstr>Cybersecurity is a challenging space</vt:lpstr>
      <vt:lpstr>Cyber Resiliency</vt:lpstr>
      <vt:lpstr>Three Major Forces in Digital Transformation Adoption Speed impacts Benefit/Risk curve</vt:lpstr>
      <vt:lpstr>Three Major Forces in Digital Transformation Adoption Speed impacts Benefit/Risk curve</vt:lpstr>
      <vt:lpstr>Machine Learning Helps overcome human limitations using large datasets</vt:lpstr>
      <vt:lpstr>Microsoft Finance - Digital Transformation Areas</vt:lpstr>
      <vt:lpstr>PowerPoint Presentation</vt:lpstr>
      <vt:lpstr>Quick Primer on Security Culture</vt:lpstr>
      <vt:lpstr>Your enterprise in transformation</vt:lpstr>
      <vt:lpstr>Designing for Failure – The Mindshift</vt:lpstr>
      <vt:lpstr>Ruin Their ROI Changing the economics of cybersecurity</vt:lpstr>
      <vt:lpstr>PowerPoint Presentation</vt:lpstr>
      <vt:lpstr>Security Advantages of Cloud Era</vt:lpstr>
      <vt:lpstr>Real world example – Dofoil / Smoke Loader</vt:lpstr>
      <vt:lpstr>PowerPoint Presentation</vt:lpstr>
      <vt:lpstr>Hygiene</vt:lpstr>
      <vt:lpstr>Summary of Key Recommendations</vt:lpstr>
      <vt:lpstr>Resiliency call to action</vt:lpstr>
      <vt:lpstr>Getting to cybersecurity resiliency</vt:lpstr>
      <vt:lpstr>References</vt:lpstr>
      <vt:lpstr>Additional Resources</vt:lpstr>
      <vt:lpstr>Microsoft Finance Digital Transformation</vt:lpstr>
      <vt:lpstr>PowerPoint Presentation</vt:lpstr>
      <vt:lpstr>Carefully select &amp; monitor cloud providers Ensure cloud providers (large or small) provide assurances you need</vt:lpstr>
      <vt:lpstr>PowerPoint Presentation</vt:lpstr>
      <vt:lpstr>Critical Hygiene = Technical Debt to Pay Off Cloud can speed this up, but some hard work must be done</vt:lpstr>
      <vt:lpstr>Microsoft Investments into Critical Hygiene</vt:lpstr>
      <vt:lpstr>Platform security approach</vt:lpstr>
      <vt:lpstr>Increase difficulty and cost to exploit</vt:lpstr>
      <vt:lpstr>Critical Cybersecurity Hygiene: Patching</vt:lpstr>
      <vt:lpstr>Security Must Meet Dual Challenges</vt:lpstr>
      <vt:lpstr>Current Hygiene Landscape</vt:lpstr>
      <vt:lpstr>Current Approach (Focused on  Implementation and Planning)</vt:lpstr>
      <vt:lpstr>Workgroup Progress To Date (May 2018)</vt:lpstr>
      <vt:lpstr>Summary of Key Recommendations</vt:lpstr>
      <vt:lpstr>NIST National Cybersecurity Center of Excellence (NCCoE)</vt:lpstr>
      <vt:lpstr>Engagement &amp; Business Model</vt:lpstr>
      <vt:lpstr>CyberHygiene@NIST.gov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2019-02-27T01:08:28Z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mas@microsoft.com</vt:lpwstr>
  </property>
  <property fmtid="{D5CDD505-2E9C-101B-9397-08002B2CF9AE}" pid="5" name="MSIP_Label_f42aa342-8706-4288-bd11-ebb85995028c_SetDate">
    <vt:lpwstr>2018-04-10T20:31:30.1366392Z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